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Advent Pro Bold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atisfy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2.png"/><Relationship Id="rId5" Type="http://schemas.openxmlformats.org/officeDocument/2006/relationships/image" Target="../media/image13.png"/><Relationship Id="rId10" Type="http://schemas.openxmlformats.org/officeDocument/2006/relationships/image" Target="../media/image49.sv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49.svg"/><Relationship Id="rId4" Type="http://schemas.openxmlformats.org/officeDocument/2006/relationships/image" Target="../media/image21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8.png"/><Relationship Id="rId10" Type="http://schemas.openxmlformats.org/officeDocument/2006/relationships/image" Target="../media/image53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5.svg"/><Relationship Id="rId3" Type="http://schemas.openxmlformats.org/officeDocument/2006/relationships/image" Target="../media/image2.png"/><Relationship Id="rId7" Type="http://schemas.openxmlformats.org/officeDocument/2006/relationships/image" Target="../media/image38.svg"/><Relationship Id="rId12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7.svg"/><Relationship Id="rId3" Type="http://schemas.openxmlformats.org/officeDocument/2006/relationships/image" Target="../media/image5.png"/><Relationship Id="rId7" Type="http://schemas.openxmlformats.org/officeDocument/2006/relationships/image" Target="../media/image34.svg"/><Relationship Id="rId12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30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6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2.png"/><Relationship Id="rId5" Type="http://schemas.openxmlformats.org/officeDocument/2006/relationships/image" Target="../media/image13.png"/><Relationship Id="rId10" Type="http://schemas.openxmlformats.org/officeDocument/2006/relationships/image" Target="../media/image49.sv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5.png"/><Relationship Id="rId5" Type="http://schemas.openxmlformats.org/officeDocument/2006/relationships/image" Target="../media/image30.sv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12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1.png"/><Relationship Id="rId5" Type="http://schemas.openxmlformats.org/officeDocument/2006/relationships/image" Target="../media/image30.svg"/><Relationship Id="rId10" Type="http://schemas.openxmlformats.org/officeDocument/2006/relationships/image" Target="../media/image50.png"/><Relationship Id="rId4" Type="http://schemas.openxmlformats.org/officeDocument/2006/relationships/image" Target="../media/image18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7.png"/><Relationship Id="rId5" Type="http://schemas.openxmlformats.org/officeDocument/2006/relationships/image" Target="../media/image30.svg"/><Relationship Id="rId10" Type="http://schemas.openxmlformats.org/officeDocument/2006/relationships/image" Target="../media/image56.png"/><Relationship Id="rId4" Type="http://schemas.openxmlformats.org/officeDocument/2006/relationships/image" Target="../media/image18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0.svg"/><Relationship Id="rId10" Type="http://schemas.openxmlformats.org/officeDocument/2006/relationships/image" Target="../media/image62.pn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9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90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9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90.sv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9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90.svg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6.png"/><Relationship Id="rId4" Type="http://schemas.openxmlformats.org/officeDocument/2006/relationships/image" Target="../media/image75.png"/><Relationship Id="rId9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Relationship Id="rId9" Type="http://schemas.openxmlformats.org/officeDocument/2006/relationships/image" Target="../media/image3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6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6.png"/><Relationship Id="rId4" Type="http://schemas.openxmlformats.org/officeDocument/2006/relationships/image" Target="../media/image78.png"/><Relationship Id="rId9" Type="http://schemas.openxmlformats.org/officeDocument/2006/relationships/image" Target="../media/image3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6.png"/><Relationship Id="rId4" Type="http://schemas.openxmlformats.org/officeDocument/2006/relationships/image" Target="../media/image79.png"/><Relationship Id="rId9" Type="http://schemas.openxmlformats.org/officeDocument/2006/relationships/image" Target="../media/image3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3.svg"/><Relationship Id="rId5" Type="http://schemas.openxmlformats.org/officeDocument/2006/relationships/image" Target="../media/image34.sv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10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0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10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image" Target="../media/image11.svg"/><Relationship Id="rId12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26.svg"/><Relationship Id="rId4" Type="http://schemas.openxmlformats.org/officeDocument/2006/relationships/image" Target="../media/image23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svg"/><Relationship Id="rId3" Type="http://schemas.openxmlformats.org/officeDocument/2006/relationships/image" Target="../media/image5.pn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30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svg"/><Relationship Id="rId3" Type="http://schemas.openxmlformats.org/officeDocument/2006/relationships/image" Target="../media/image2.png"/><Relationship Id="rId7" Type="http://schemas.openxmlformats.org/officeDocument/2006/relationships/image" Target="../media/image38.sv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4.svg"/><Relationship Id="rId3" Type="http://schemas.openxmlformats.org/officeDocument/2006/relationships/image" Target="../media/image2.png"/><Relationship Id="rId7" Type="http://schemas.openxmlformats.org/officeDocument/2006/relationships/image" Target="../media/image38.sv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5.png"/><Relationship Id="rId7" Type="http://schemas.openxmlformats.org/officeDocument/2006/relationships/image" Target="../media/image46.sv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8.svg"/><Relationship Id="rId5" Type="http://schemas.openxmlformats.org/officeDocument/2006/relationships/image" Target="../media/image30.sv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518" b="28697"/>
          <a:stretch>
            <a:fillRect/>
          </a:stretch>
        </p:blipFill>
        <p:spPr>
          <a:xfrm>
            <a:off x="2058072" y="1597195"/>
            <a:ext cx="14171857" cy="73367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8362" y="5608955"/>
            <a:ext cx="11767531" cy="302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spc="21">
                <a:solidFill>
                  <a:srgbClr val="000000"/>
                </a:solidFill>
                <a:latin typeface="Satisfy"/>
              </a:rPr>
              <a:t>Портфоліо вчителя української мови і літератури </a:t>
            </a:r>
          </a:p>
          <a:p>
            <a:pPr algn="ctr">
              <a:lnSpc>
                <a:spcPts val="6020"/>
              </a:lnSpc>
            </a:pPr>
            <a:r>
              <a:rPr lang="en-US" sz="4300" spc="21">
                <a:solidFill>
                  <a:srgbClr val="000000"/>
                </a:solidFill>
                <a:latin typeface="Satisfy"/>
              </a:rPr>
              <a:t>Дирди Наталії Степанівни</a:t>
            </a:r>
          </a:p>
          <a:p>
            <a:pPr algn="ctr">
              <a:lnSpc>
                <a:spcPts val="6020"/>
              </a:lnSpc>
            </a:pPr>
            <a:endParaRPr lang="en-US" sz="4300" spc="21">
              <a:solidFill>
                <a:srgbClr val="000000"/>
              </a:solidFill>
              <a:latin typeface="Satisfy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69690">
            <a:off x="13410028" y="5808798"/>
            <a:ext cx="1911535" cy="5745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86400" y="530366"/>
            <a:ext cx="7315200" cy="15295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52107" y="2717522"/>
            <a:ext cx="11783786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</a:pPr>
            <a:r>
              <a:rPr lang="en-US" sz="4699" spc="197">
                <a:solidFill>
                  <a:srgbClr val="000000"/>
                </a:solidFill>
                <a:latin typeface="Marykate"/>
              </a:rPr>
              <a:t>ОПОРНИЙ ЗАКЛАД ТЕРЕБОВЛЯНСЬКА </a:t>
            </a:r>
          </a:p>
          <a:p>
            <a:pPr algn="ctr">
              <a:lnSpc>
                <a:spcPts val="4934"/>
              </a:lnSpc>
            </a:pPr>
            <a:r>
              <a:rPr lang="en-US" sz="4699" spc="197">
                <a:solidFill>
                  <a:srgbClr val="000000"/>
                </a:solidFill>
                <a:latin typeface="Marykate"/>
              </a:rPr>
              <a:t> ЗОШ І-ІІІ ступенів №1</a:t>
            </a:r>
          </a:p>
          <a:p>
            <a:pPr algn="ctr">
              <a:lnSpc>
                <a:spcPts val="4934"/>
              </a:lnSpc>
            </a:pPr>
            <a:r>
              <a:rPr lang="en-US" sz="4699" spc="197">
                <a:solidFill>
                  <a:srgbClr val="000000"/>
                </a:solidFill>
                <a:latin typeface="Marykate"/>
              </a:rPr>
              <a:t> Теребовлянської міської ради Тернопільської області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98976" y="2981573"/>
            <a:ext cx="5671195" cy="6703233"/>
            <a:chOff x="0" y="0"/>
            <a:chExt cx="7561594" cy="893764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744620" y="1749196"/>
            <a:ext cx="918025" cy="25769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309027" y="2981573"/>
            <a:ext cx="5671195" cy="6703233"/>
            <a:chOff x="0" y="0"/>
            <a:chExt cx="7561594" cy="893764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217828" y="2981573"/>
            <a:ext cx="5671195" cy="6703233"/>
            <a:chOff x="0" y="0"/>
            <a:chExt cx="7561594" cy="893764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658254" y="9161738"/>
            <a:ext cx="3904279" cy="225052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914882" y="1028700"/>
            <a:ext cx="2100645" cy="2741802"/>
            <a:chOff x="0" y="0"/>
            <a:chExt cx="2800860" cy="365573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413333">
              <a:off x="1431094" y="1428644"/>
              <a:ext cx="1271359" cy="171739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413333">
              <a:off x="80055" y="56984"/>
              <a:ext cx="1034265" cy="139712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295983">
              <a:off x="197097" y="2542420"/>
              <a:ext cx="800182" cy="1080914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3397818" y="1120546"/>
            <a:ext cx="11556128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arykate"/>
              </a:rPr>
              <a:t>МЕТОДИЧНА РОБОТА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13310" y="4269020"/>
            <a:ext cx="3876940" cy="391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Satisfy"/>
              </a:rPr>
              <a:t>З 2016 до 2019 років надавала методичну допомогу молодим педагогам (була керівником школи молодого учителя) відділу освіти Теребовлянської ОТГ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Satisfy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148131" y="4269020"/>
            <a:ext cx="3882927" cy="304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Satisfy"/>
              </a:rPr>
              <a:t>Очолюю методичне об’єднання вчителів української мови і літератури відділу освіти Теребовлянської ОТГ 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Satisf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302328" y="4269020"/>
            <a:ext cx="3901305" cy="435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Satisfy"/>
              </a:rPr>
              <a:t>Проводила навчання для учителів української мови і літератури, зарубіжної літератури Теребовлянської, Микулинецької та Великоберезовицької ОТГ, які викладатимуть у 5 класі НУШ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Satisf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44620" y="1749196"/>
            <a:ext cx="918025" cy="2576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65204" y="3037653"/>
            <a:ext cx="5671195" cy="6703233"/>
            <a:chOff x="0" y="0"/>
            <a:chExt cx="7561594" cy="893764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658254" y="9161738"/>
            <a:ext cx="3904279" cy="225052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14882" y="1028700"/>
            <a:ext cx="2100645" cy="2741802"/>
            <a:chOff x="0" y="0"/>
            <a:chExt cx="2800860" cy="365573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413333">
              <a:off x="1431094" y="1428644"/>
              <a:ext cx="1271359" cy="171739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413333">
              <a:off x="80055" y="56984"/>
              <a:ext cx="1034265" cy="13971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295983">
              <a:off x="197097" y="2542420"/>
              <a:ext cx="800182" cy="1080914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0939197" y="3037653"/>
            <a:ext cx="5671195" cy="6703233"/>
            <a:chOff x="0" y="0"/>
            <a:chExt cx="7561594" cy="893764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5400000">
            <a:off x="7082701" y="3300421"/>
            <a:ext cx="4122599" cy="549679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397818" y="1120546"/>
            <a:ext cx="11556128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arykate"/>
              </a:rPr>
              <a:t>МЕТОДИЧНА РОБОТА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69487" y="4315575"/>
            <a:ext cx="3876940" cy="436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Advent Pro Bold"/>
              </a:rPr>
              <a:t>У березні 2020 року під час протиепідеміологічних заходів щодо захворювання на KOVID 2019 проводила відеоуроки для учнів 11-х класів у Теребовлянському медіацентрі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36325" y="4620794"/>
            <a:ext cx="3876940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dvent Pro Bold"/>
              </a:rPr>
              <a:t>https://fb.watch/fEs6kLJhtT/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Advent Pro Bold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dvent Pro Bold"/>
              </a:rPr>
              <a:t>https://fb.watch/fEs9FfLW9d/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Advent Pro Bold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dvent Pro Bold"/>
              </a:rPr>
              <a:t>https://fb.watch/fEsccs1HKQ/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Advent Pro Bold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dvent Pro Bold"/>
              </a:rPr>
              <a:t>https://fb.watch/fEseP2-aBn/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Advent Pr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45441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28" r="36161" b="4617"/>
          <a:stretch>
            <a:fillRect/>
          </a:stretch>
        </p:blipFill>
        <p:spPr>
          <a:xfrm>
            <a:off x="3726454" y="2490280"/>
            <a:ext cx="10835092" cy="11523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908945" y="3809615"/>
            <a:ext cx="548388" cy="10733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593450" y="5817974"/>
            <a:ext cx="2625991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68560" y="1434246"/>
            <a:ext cx="12150881" cy="156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Marykate"/>
              </a:rPr>
              <a:t>ТВОРЧІСТЬ -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57334" y="5292657"/>
            <a:ext cx="9558843" cy="359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1"/>
              </a:lnSpc>
              <a:spcBef>
                <a:spcPct val="0"/>
              </a:spcBef>
            </a:pPr>
            <a:r>
              <a:rPr lang="en-US" sz="4101">
                <a:solidFill>
                  <a:srgbClr val="000000"/>
                </a:solidFill>
                <a:latin typeface="Satisfy"/>
              </a:rPr>
              <a:t>це не сума знань, а особлива спрямованість інтелекту, особливий зв'язок між інтелектуальним життям особливості і прояви її сил в активній діяльності.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784" t="14673" r="2087" b="50882"/>
          <a:stretch>
            <a:fillRect/>
          </a:stretch>
        </p:blipFill>
        <p:spPr>
          <a:xfrm>
            <a:off x="5453139" y="1433123"/>
            <a:ext cx="7549327" cy="230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99596">
            <a:off x="5594291" y="1026764"/>
            <a:ext cx="862925" cy="8127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62300">
            <a:off x="-662544" y="-398389"/>
            <a:ext cx="2786716" cy="28541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100000">
            <a:off x="16114224" y="900445"/>
            <a:ext cx="2290151" cy="179881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78517" y="6199020"/>
            <a:ext cx="13949706" cy="300201"/>
            <a:chOff x="0" y="0"/>
            <a:chExt cx="18599608" cy="400267"/>
          </a:xfrm>
        </p:grpSpPr>
        <p:sp>
          <p:nvSpPr>
            <p:cNvPr id="8" name="AutoShape 8"/>
            <p:cNvSpPr/>
            <p:nvPr/>
          </p:nvSpPr>
          <p:spPr>
            <a:xfrm>
              <a:off x="179136" y="179136"/>
              <a:ext cx="18241336" cy="0"/>
            </a:xfrm>
            <a:prstGeom prst="line">
              <a:avLst/>
            </a:prstGeom>
            <a:ln w="78208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" name="Group 9"/>
            <p:cNvGrpSpPr/>
            <p:nvPr/>
          </p:nvGrpSpPr>
          <p:grpSpPr>
            <a:xfrm>
              <a:off x="0" y="41996"/>
              <a:ext cx="358271" cy="35827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4744377" y="31459"/>
              <a:ext cx="358271" cy="358271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488754" y="31459"/>
              <a:ext cx="358271" cy="358271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14233131" y="31459"/>
              <a:ext cx="358271" cy="358271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8241336" y="0"/>
              <a:ext cx="358271" cy="358271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546427">
            <a:off x="12265073" y="1210374"/>
            <a:ext cx="813183" cy="6801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362933" y="7642221"/>
            <a:ext cx="2764581" cy="269421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745224" y="1851691"/>
            <a:ext cx="679755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Marykate"/>
              </a:rPr>
              <a:t>ШЛЯХИ ФОРМУВАННЯ КОМПЕТЕНТНОСТІ УЧНІВ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764556"/>
            <a:ext cx="308845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Вміння бачити та сформувати проблеиу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36800" y="4832035"/>
            <a:ext cx="3826986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Вміння знаходити нові рішення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95082" y="6764556"/>
            <a:ext cx="3262448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Вміння діяти в нестандартних ситуаціях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53365" y="4814754"/>
            <a:ext cx="3991413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Реалізація творчого потенціалу в учнів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37521" y="6764556"/>
            <a:ext cx="382442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Активізація творчих здібностей учнів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81024" y="1458970"/>
            <a:ext cx="2242847" cy="19900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07354" y="4850089"/>
            <a:ext cx="4297226" cy="64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Marykate"/>
              </a:rPr>
              <a:t>Інтерактивні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83420" y="4850089"/>
            <a:ext cx="4297226" cy="64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Marykate"/>
              </a:rPr>
              <a:t>Ігрові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83420" y="6517641"/>
            <a:ext cx="4297226" cy="64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Marykate"/>
              </a:rPr>
              <a:t>Тренінгові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07354" y="8181400"/>
            <a:ext cx="4297226" cy="64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Marykate"/>
              </a:rPr>
              <a:t>Діалогові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83420" y="8181400"/>
            <a:ext cx="4297226" cy="64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Marykate"/>
              </a:rPr>
              <a:t>Проєктні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644583" y="6351582"/>
            <a:ext cx="1018596" cy="101859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A691"/>
            </a:solidFill>
          </p:spPr>
        </p:sp>
      </p:grpSp>
      <p:sp>
        <p:nvSpPr>
          <p:cNvPr id="15" name="AutoShape 15"/>
          <p:cNvSpPr/>
          <p:nvPr/>
        </p:nvSpPr>
        <p:spPr>
          <a:xfrm rot="-1647123">
            <a:off x="9012426" y="5753404"/>
            <a:ext cx="2512449" cy="0"/>
          </a:xfrm>
          <a:prstGeom prst="line">
            <a:avLst/>
          </a:prstGeom>
          <a:ln w="38100" cap="flat">
            <a:solidFill>
              <a:srgbClr val="C1A6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9165256">
            <a:off x="6764229" y="5753404"/>
            <a:ext cx="2530002" cy="0"/>
          </a:xfrm>
          <a:prstGeom prst="line">
            <a:avLst/>
          </a:prstGeom>
          <a:ln w="38100" cap="flat">
            <a:solidFill>
              <a:srgbClr val="C1A6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9663179" y="6841829"/>
            <a:ext cx="1720242" cy="0"/>
          </a:xfrm>
          <a:prstGeom prst="line">
            <a:avLst/>
          </a:prstGeom>
          <a:ln w="38100" cap="flat">
            <a:solidFill>
              <a:srgbClr val="C1A6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10799999">
            <a:off x="6904580" y="6841829"/>
            <a:ext cx="1740004" cy="0"/>
          </a:xfrm>
          <a:prstGeom prst="line">
            <a:avLst/>
          </a:prstGeom>
          <a:ln w="38100" cap="flat">
            <a:solidFill>
              <a:srgbClr val="C1A6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9169841">
            <a:off x="6765096" y="7928358"/>
            <a:ext cx="2528268" cy="0"/>
          </a:xfrm>
          <a:prstGeom prst="line">
            <a:avLst/>
          </a:prstGeom>
          <a:ln w="38100" cap="flat">
            <a:solidFill>
              <a:srgbClr val="C1A6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rot="1642514">
            <a:off x="9013300" y="7928358"/>
            <a:ext cx="2510702" cy="0"/>
          </a:xfrm>
          <a:prstGeom prst="line">
            <a:avLst/>
          </a:prstGeom>
          <a:ln w="38100" cap="flat">
            <a:solidFill>
              <a:srgbClr val="C1A69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75642" y="7642712"/>
            <a:ext cx="3123486" cy="239088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281978" y="1616377"/>
            <a:ext cx="13318671" cy="227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Marykate"/>
              </a:rPr>
              <a:t>ОСНОВНІ ПЕДАГОГІЧНІ ТЕХНОЛОГІЇ МОЄЇ РОБОТИ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07354" y="6517641"/>
            <a:ext cx="4297226" cy="64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5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Marykate"/>
              </a:rPr>
              <a:t>Комп'ютерні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28" r="36161" b="4617"/>
          <a:stretch>
            <a:fillRect/>
          </a:stretch>
        </p:blipFill>
        <p:spPr>
          <a:xfrm>
            <a:off x="3726454" y="2490280"/>
            <a:ext cx="10835092" cy="11523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08945" y="3809615"/>
            <a:ext cx="548388" cy="10733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68560" y="1491396"/>
            <a:ext cx="1215088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arykate"/>
              </a:rPr>
              <a:t>З УСПІХОМ ЗАСТОСОВУЮ НА УРОЦІ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16176" y="2416590"/>
            <a:ext cx="2867343" cy="2544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77407" y="755405"/>
            <a:ext cx="2612214" cy="33223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116482" y="6537135"/>
            <a:ext cx="3115797" cy="374986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457334" y="5292657"/>
            <a:ext cx="8465863" cy="431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Нестандартні розминки</a:t>
            </a:r>
          </a:p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Міні-тренінги</a:t>
            </a:r>
          </a:p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Есе</a:t>
            </a:r>
          </a:p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Мультимедійні презентації</a:t>
            </a:r>
          </a:p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Навчаючи - вчуся</a:t>
            </a:r>
          </a:p>
          <a:p>
            <a:pPr>
              <a:lnSpc>
                <a:spcPts val="5741"/>
              </a:lnSpc>
              <a:spcBef>
                <a:spcPct val="0"/>
              </a:spcBef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Лінгвістичні казки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13445">
            <a:off x="-218559" y="2565805"/>
            <a:ext cx="18809403" cy="7449255"/>
            <a:chOff x="0" y="0"/>
            <a:chExt cx="25079204" cy="99323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7671" r="9225" b="32022"/>
            <a:stretch>
              <a:fillRect/>
            </a:stretch>
          </p:blipFill>
          <p:spPr>
            <a:xfrm rot="-78066">
              <a:off x="828565" y="1324834"/>
              <a:ext cx="22806446" cy="77342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572215">
              <a:off x="-130575" y="1315800"/>
              <a:ext cx="4394757" cy="13415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29580" r="15003"/>
            <a:stretch>
              <a:fillRect/>
            </a:stretch>
          </p:blipFill>
          <p:spPr>
            <a:xfrm rot="-2572215">
              <a:off x="20126777" y="6987441"/>
              <a:ext cx="5179792" cy="136521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" y="831584"/>
            <a:ext cx="1682290" cy="22082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22741" y="-723827"/>
            <a:ext cx="3037292" cy="311082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50163" y="4553271"/>
            <a:ext cx="3069497" cy="4124936"/>
            <a:chOff x="0" y="0"/>
            <a:chExt cx="3663950" cy="492379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9"/>
              <a:stretch>
                <a:fillRect t="-15767" b="-157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91B25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412186" y="4553271"/>
            <a:ext cx="3069497" cy="4124936"/>
            <a:chOff x="0" y="0"/>
            <a:chExt cx="3663950" cy="492379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0"/>
              <a:stretch>
                <a:fillRect l="-608" r="-60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91B2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282432">
            <a:off x="6366081" y="7899519"/>
            <a:ext cx="2727885" cy="15573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32081">
            <a:off x="8585757" y="1051480"/>
            <a:ext cx="1200770" cy="76248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832082" y="4606156"/>
            <a:ext cx="448656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Перфілова Н.С.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9845" y="1665300"/>
            <a:ext cx="14686067" cy="144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59"/>
              </a:lnSpc>
              <a:spcBef>
                <a:spcPct val="0"/>
              </a:spcBef>
            </a:pPr>
            <a:r>
              <a:rPr lang="en-US" sz="8399">
                <a:solidFill>
                  <a:srgbClr val="000000"/>
                </a:solidFill>
                <a:latin typeface="Marykate"/>
              </a:rPr>
              <a:t>МЕТА І СЕНС МОЄЇ РОБОТИ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72740" y="4549640"/>
            <a:ext cx="448656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Сухомлинський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94185" y="5494520"/>
            <a:ext cx="3836607" cy="173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</a:pPr>
            <a:r>
              <a:rPr lang="en-US" sz="2497">
                <a:solidFill>
                  <a:srgbClr val="000000"/>
                </a:solidFill>
                <a:latin typeface="Satisfy"/>
              </a:rPr>
              <a:t>Для мене школа - це струмок живий,</a:t>
            </a:r>
          </a:p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497">
                <a:solidFill>
                  <a:srgbClr val="000000"/>
                </a:solidFill>
                <a:latin typeface="Satisfy"/>
              </a:rPr>
              <a:t>А без води я жить не можу...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72740" y="5494520"/>
            <a:ext cx="3836607" cy="26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497">
                <a:solidFill>
                  <a:srgbClr val="000000"/>
                </a:solidFill>
                <a:latin typeface="Satisfy"/>
              </a:rPr>
              <a:t>Наша праця - формування людини і це покладає на нас особливу відповідальність, яку ні з чим не зіставити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98976" y="2981573"/>
            <a:ext cx="5671195" cy="6703233"/>
            <a:chOff x="0" y="0"/>
            <a:chExt cx="7561594" cy="893764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744620" y="1749196"/>
            <a:ext cx="918025" cy="25769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309027" y="2981573"/>
            <a:ext cx="5671195" cy="6703233"/>
            <a:chOff x="0" y="0"/>
            <a:chExt cx="7561594" cy="893764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217828" y="2981573"/>
            <a:ext cx="5671195" cy="6703233"/>
            <a:chOff x="0" y="0"/>
            <a:chExt cx="7561594" cy="893764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27671" r="42600" b="11644"/>
            <a:stretch>
              <a:fillRect/>
            </a:stretch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t="6115" r="27885" b="24686"/>
            <a:stretch>
              <a:fillRect/>
            </a:stretch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alphaModFix amt="57000"/>
            </a:blip>
            <a:srcRect l="37620" t="29580" r="15003"/>
            <a:stretch>
              <a:fillRect/>
            </a:stretch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658254" y="9161738"/>
            <a:ext cx="3904279" cy="225052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914882" y="1028700"/>
            <a:ext cx="2100645" cy="2741802"/>
            <a:chOff x="0" y="0"/>
            <a:chExt cx="2800860" cy="365573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413333">
              <a:off x="1431094" y="1428644"/>
              <a:ext cx="1271359" cy="171739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413333">
              <a:off x="80055" y="56984"/>
              <a:ext cx="1034265" cy="139712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295983">
              <a:off x="197097" y="2542420"/>
              <a:ext cx="800182" cy="1080914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3397818" y="1120546"/>
            <a:ext cx="11556128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arykate"/>
              </a:rPr>
              <a:t>АКТУАЛЬНІСТЬ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13310" y="4249970"/>
            <a:ext cx="3876940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Satisfy"/>
              </a:rPr>
              <a:t>Виховання покоління людей, здатних ефективно працювати і навчатися протягом життя.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48131" y="4249970"/>
            <a:ext cx="3882927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Satisfy"/>
              </a:rPr>
              <a:t>Створення усов для розвитку особливості і творчої самореалізації кожного громадянина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02328" y="4249970"/>
            <a:ext cx="3901305" cy="444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Satisfy"/>
              </a:rPr>
              <a:t>Формування компетентностей, яких потребує сьогодні суспільство: креативність, здібність навчатися усе життя, комунікабельгність, самовдосконалення.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81024" y="1458970"/>
            <a:ext cx="2242847" cy="1990017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85989" y="3758712"/>
            <a:ext cx="7246089" cy="5246370"/>
            <a:chOff x="0" y="0"/>
            <a:chExt cx="9144000" cy="6620510"/>
          </a:xfrm>
        </p:grpSpPr>
        <p:sp>
          <p:nvSpPr>
            <p:cNvPr id="9" name="Freeform 9"/>
            <p:cNvSpPr/>
            <p:nvPr/>
          </p:nvSpPr>
          <p:spPr>
            <a:xfrm>
              <a:off x="177800" y="212090"/>
              <a:ext cx="8789670" cy="6155690"/>
            </a:xfrm>
            <a:custGeom>
              <a:avLst/>
              <a:gdLst/>
              <a:ahLst/>
              <a:cxnLst/>
              <a:rect l="l" t="t" r="r" b="b"/>
              <a:pathLst>
                <a:path w="8789670" h="6155690">
                  <a:moveTo>
                    <a:pt x="8563610" y="6155690"/>
                  </a:moveTo>
                  <a:lnTo>
                    <a:pt x="224790" y="6155690"/>
                  </a:lnTo>
                  <a:cubicBezTo>
                    <a:pt x="100330" y="6155690"/>
                    <a:pt x="0" y="6055360"/>
                    <a:pt x="0" y="5930900"/>
                  </a:cubicBezTo>
                  <a:lnTo>
                    <a:pt x="0" y="224790"/>
                  </a:lnTo>
                  <a:cubicBezTo>
                    <a:pt x="0" y="100330"/>
                    <a:pt x="100330" y="0"/>
                    <a:pt x="224790" y="0"/>
                  </a:cubicBezTo>
                  <a:lnTo>
                    <a:pt x="8564880" y="0"/>
                  </a:lnTo>
                  <a:cubicBezTo>
                    <a:pt x="8689340" y="0"/>
                    <a:pt x="8789670" y="100330"/>
                    <a:pt x="8789670" y="224790"/>
                  </a:cubicBezTo>
                  <a:lnTo>
                    <a:pt x="8789670" y="5930900"/>
                  </a:lnTo>
                  <a:cubicBezTo>
                    <a:pt x="8789670" y="6054090"/>
                    <a:pt x="8688070" y="6155690"/>
                    <a:pt x="8563610" y="6155690"/>
                  </a:cubicBezTo>
                  <a:close/>
                </a:path>
              </a:pathLst>
            </a:custGeom>
            <a:blipFill>
              <a:blip r:embed="rId10"/>
              <a:stretch>
                <a:fillRect t="-3799" b="-379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5080"/>
              <a:ext cx="9144000" cy="6619240"/>
            </a:xfrm>
            <a:custGeom>
              <a:avLst/>
              <a:gdLst/>
              <a:ahLst/>
              <a:cxnLst/>
              <a:rect l="l" t="t" r="r" b="b"/>
              <a:pathLst>
                <a:path w="9144000" h="6619240">
                  <a:moveTo>
                    <a:pt x="9144000" y="6619240"/>
                  </a:moveTo>
                  <a:lnTo>
                    <a:pt x="0" y="661924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6619240"/>
                  </a:lnTo>
                  <a:close/>
                </a:path>
              </a:pathLst>
            </a:custGeom>
            <a:blipFill>
              <a:blip r:embed="rId11"/>
              <a:stretch>
                <a:fillRect t="-19" b="-19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577782" y="3758712"/>
            <a:ext cx="7246089" cy="5246370"/>
            <a:chOff x="0" y="0"/>
            <a:chExt cx="9144000" cy="6620510"/>
          </a:xfrm>
        </p:grpSpPr>
        <p:sp>
          <p:nvSpPr>
            <p:cNvPr id="12" name="Freeform 12"/>
            <p:cNvSpPr/>
            <p:nvPr/>
          </p:nvSpPr>
          <p:spPr>
            <a:xfrm>
              <a:off x="177800" y="212090"/>
              <a:ext cx="8789670" cy="6155690"/>
            </a:xfrm>
            <a:custGeom>
              <a:avLst/>
              <a:gdLst/>
              <a:ahLst/>
              <a:cxnLst/>
              <a:rect l="l" t="t" r="r" b="b"/>
              <a:pathLst>
                <a:path w="8789670" h="6155690">
                  <a:moveTo>
                    <a:pt x="8563610" y="6155690"/>
                  </a:moveTo>
                  <a:lnTo>
                    <a:pt x="224790" y="6155690"/>
                  </a:lnTo>
                  <a:cubicBezTo>
                    <a:pt x="100330" y="6155690"/>
                    <a:pt x="0" y="6055360"/>
                    <a:pt x="0" y="5930900"/>
                  </a:cubicBezTo>
                  <a:lnTo>
                    <a:pt x="0" y="224790"/>
                  </a:lnTo>
                  <a:cubicBezTo>
                    <a:pt x="0" y="100330"/>
                    <a:pt x="100330" y="0"/>
                    <a:pt x="224790" y="0"/>
                  </a:cubicBezTo>
                  <a:lnTo>
                    <a:pt x="8564880" y="0"/>
                  </a:lnTo>
                  <a:cubicBezTo>
                    <a:pt x="8689340" y="0"/>
                    <a:pt x="8789670" y="100330"/>
                    <a:pt x="8789670" y="224790"/>
                  </a:cubicBezTo>
                  <a:lnTo>
                    <a:pt x="8789670" y="5930900"/>
                  </a:lnTo>
                  <a:cubicBezTo>
                    <a:pt x="8789670" y="6054090"/>
                    <a:pt x="8688070" y="6155690"/>
                    <a:pt x="8563610" y="6155690"/>
                  </a:cubicBezTo>
                  <a:close/>
                </a:path>
              </a:pathLst>
            </a:custGeom>
            <a:blipFill>
              <a:blip r:embed="rId12"/>
              <a:stretch>
                <a:fillRect l="-3164" r="-31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5080"/>
              <a:ext cx="9144000" cy="6619240"/>
            </a:xfrm>
            <a:custGeom>
              <a:avLst/>
              <a:gdLst/>
              <a:ahLst/>
              <a:cxnLst/>
              <a:rect l="l" t="t" r="r" b="b"/>
              <a:pathLst>
                <a:path w="9144000" h="6619240">
                  <a:moveTo>
                    <a:pt x="9144000" y="6619240"/>
                  </a:moveTo>
                  <a:lnTo>
                    <a:pt x="0" y="661924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6619240"/>
                  </a:lnTo>
                  <a:close/>
                </a:path>
              </a:pathLst>
            </a:custGeom>
            <a:blipFill>
              <a:blip r:embed="rId11"/>
              <a:stretch>
                <a:fillRect t="-19" b="-1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281978" y="1549702"/>
            <a:ext cx="13318671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Marykate"/>
              </a:rPr>
              <a:t>РОБОТА В ГРУПАХ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39656" y="1876761"/>
            <a:ext cx="2242847" cy="1990017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573669" y="3401476"/>
            <a:ext cx="11140663" cy="6390149"/>
            <a:chOff x="0" y="0"/>
            <a:chExt cx="7981950" cy="4578350"/>
          </a:xfrm>
        </p:grpSpPr>
        <p:sp>
          <p:nvSpPr>
            <p:cNvPr id="9" name="Freeform 9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10"/>
              <a:stretch>
                <a:fillRect l="-1118" r="-111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281978" y="1664002"/>
            <a:ext cx="13318671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Marykate"/>
              </a:rPr>
              <a:t>ЗАСІДАННЯ ТВОРЧОЇ ГРУПИ ВЧИТЕЛІВ УКРАЇНСЬКОЇ МОВИ І ЛІТЕРАТУРИ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95332" y="-1205074"/>
            <a:ext cx="14442908" cy="12172431"/>
            <a:chOff x="0" y="0"/>
            <a:chExt cx="19257210" cy="16229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52" r="44203" b="33677"/>
            <a:stretch>
              <a:fillRect/>
            </a:stretch>
          </p:blipFill>
          <p:spPr>
            <a:xfrm>
              <a:off x="0" y="0"/>
              <a:ext cx="19257210" cy="162299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953514">
              <a:off x="17181264" y="3271816"/>
              <a:ext cx="1617713" cy="1523591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4877" y="567594"/>
            <a:ext cx="2180910" cy="277020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532039" y="2607236"/>
            <a:ext cx="5326653" cy="5305845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11173" r="223" b="-2601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91B25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84157" y="7631671"/>
            <a:ext cx="3236204" cy="27007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387104" y="3393894"/>
            <a:ext cx="6361933" cy="417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>
              <a:lnSpc>
                <a:spcPts val="3703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Satisfy"/>
              </a:rPr>
              <a:t>Освіта: вища (Тернопільський державний педагогічний інститут)</a:t>
            </a:r>
          </a:p>
          <a:p>
            <a:pPr marL="496575" lvl="1" indent="-248288">
              <a:lnSpc>
                <a:spcPts val="3703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Satisfy"/>
              </a:rPr>
              <a:t>Стаж педагогічної роботи: 33 роки</a:t>
            </a:r>
          </a:p>
          <a:p>
            <a:pPr marL="496575" lvl="1" indent="-248288">
              <a:lnSpc>
                <a:spcPts val="3703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Satisfy"/>
              </a:rPr>
              <a:t>Посада: вчитель української мови і літератури, заступник директора школи з НВР</a:t>
            </a:r>
          </a:p>
          <a:p>
            <a:pPr marL="496575" lvl="1" indent="-248288">
              <a:lnSpc>
                <a:spcPts val="3703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Satisfy"/>
              </a:rPr>
              <a:t>Кваліфікаційна категорія: «спеціаліст вищої категорії</a:t>
            </a:r>
          </a:p>
          <a:p>
            <a:pPr marL="496575" lvl="1" indent="-248288">
              <a:lnSpc>
                <a:spcPts val="3703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Satisfy"/>
              </a:rPr>
              <a:t>Педагогічне звання: «старший учитель»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3707" y="8260056"/>
            <a:ext cx="6963397" cy="72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dvent Pro Bold"/>
              </a:rPr>
              <a:t>Дирда Наталія Степанівна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475904">
            <a:off x="1092398" y="3148507"/>
            <a:ext cx="4253816" cy="4249833"/>
            <a:chOff x="0" y="0"/>
            <a:chExt cx="3255264" cy="32522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r="-3230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240388">
            <a:off x="4774464" y="3406337"/>
            <a:ext cx="4876200" cy="4871635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18872" r="-11728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35677">
            <a:off x="8855737" y="3364152"/>
            <a:ext cx="4045760" cy="4041972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13684" r="-32973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832598">
            <a:off x="2564183" y="6103742"/>
            <a:ext cx="4238551" cy="4234583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3066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-464456">
            <a:off x="12807739" y="2775503"/>
            <a:ext cx="4063835" cy="4060030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l="-11702" r="-34640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430730">
            <a:off x="11128273" y="5635060"/>
            <a:ext cx="4267245" cy="4263249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4"/>
              <a:stretch>
                <a:fillRect l="-38529" r="-11073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2326503" y="1694815"/>
            <a:ext cx="13318671" cy="280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Marykate"/>
              </a:rPr>
              <a:t>НАШ ДРАМГУРТОК</a:t>
            </a:r>
          </a:p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endParaRPr lang="en-US" sz="8000">
              <a:solidFill>
                <a:srgbClr val="000000"/>
              </a:solidFill>
              <a:latin typeface="Marykat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475904">
            <a:off x="1858866" y="3574302"/>
            <a:ext cx="4253816" cy="4249833"/>
            <a:chOff x="0" y="0"/>
            <a:chExt cx="3255264" cy="32522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11138" r="-1113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223361">
            <a:off x="12175829" y="3024778"/>
            <a:ext cx="4063835" cy="4060030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4291" r="-4291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35677">
            <a:off x="7522786" y="3223424"/>
            <a:ext cx="4045760" cy="4041972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16150" r="-16150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369654">
            <a:off x="9724057" y="5553678"/>
            <a:ext cx="4267245" cy="4263249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15877" r="-15877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-117572">
            <a:off x="4888025" y="5535064"/>
            <a:ext cx="4185703" cy="4181784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l="-22737" r="-2273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2326503" y="1694815"/>
            <a:ext cx="13318671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arykate"/>
              </a:rPr>
              <a:t>СВЯТО РІДНОЇ МОВИ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3583407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242570" y="242570"/>
              <a:ext cx="5864860" cy="5864860"/>
            </a:xfrm>
            <a:custGeom>
              <a:avLst/>
              <a:gdLst/>
              <a:ahLst/>
              <a:cxnLst/>
              <a:rect l="l" t="t" r="r" b="b"/>
              <a:pathLst>
                <a:path w="5864860" h="5864860">
                  <a:moveTo>
                    <a:pt x="5190490" y="0"/>
                  </a:moveTo>
                  <a:lnTo>
                    <a:pt x="674370" y="0"/>
                  </a:lnTo>
                  <a:lnTo>
                    <a:pt x="0" y="674370"/>
                  </a:lnTo>
                  <a:lnTo>
                    <a:pt x="0" y="5190490"/>
                  </a:lnTo>
                  <a:lnTo>
                    <a:pt x="674370" y="5864860"/>
                  </a:lnTo>
                  <a:lnTo>
                    <a:pt x="5190490" y="5864860"/>
                  </a:lnTo>
                  <a:lnTo>
                    <a:pt x="5864860" y="5190490"/>
                  </a:lnTo>
                  <a:lnTo>
                    <a:pt x="5864860" y="674370"/>
                  </a:lnTo>
                  <a:close/>
                </a:path>
              </a:pathLst>
            </a:custGeom>
            <a:blipFill>
              <a:blip r:embed="rId6"/>
              <a:stretch>
                <a:fillRect l="-13947" r="-1231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570220" y="6350000"/>
                  </a:moveTo>
                  <a:lnTo>
                    <a:pt x="779780" y="6350000"/>
                  </a:lnTo>
                  <a:lnTo>
                    <a:pt x="0" y="5570220"/>
                  </a:lnTo>
                  <a:lnTo>
                    <a:pt x="0" y="779780"/>
                  </a:lnTo>
                  <a:lnTo>
                    <a:pt x="5080" y="774700"/>
                  </a:lnTo>
                  <a:lnTo>
                    <a:pt x="779780" y="0"/>
                  </a:lnTo>
                  <a:lnTo>
                    <a:pt x="5571490" y="0"/>
                  </a:lnTo>
                  <a:lnTo>
                    <a:pt x="5576570" y="5080"/>
                  </a:lnTo>
                  <a:lnTo>
                    <a:pt x="6350000" y="779780"/>
                  </a:lnTo>
                  <a:lnTo>
                    <a:pt x="6350000" y="5571490"/>
                  </a:lnTo>
                  <a:lnTo>
                    <a:pt x="6344920" y="5576570"/>
                  </a:lnTo>
                  <a:lnTo>
                    <a:pt x="5570220" y="6350000"/>
                  </a:lnTo>
                  <a:close/>
                  <a:moveTo>
                    <a:pt x="795020" y="6311900"/>
                  </a:moveTo>
                  <a:lnTo>
                    <a:pt x="5554980" y="6311900"/>
                  </a:lnTo>
                  <a:lnTo>
                    <a:pt x="6311900" y="5554980"/>
                  </a:lnTo>
                  <a:lnTo>
                    <a:pt x="6311900" y="795020"/>
                  </a:lnTo>
                  <a:lnTo>
                    <a:pt x="5554980" y="38100"/>
                  </a:lnTo>
                  <a:lnTo>
                    <a:pt x="795020" y="38100"/>
                  </a:lnTo>
                  <a:lnTo>
                    <a:pt x="38100" y="795020"/>
                  </a:lnTo>
                  <a:lnTo>
                    <a:pt x="38100" y="5554980"/>
                  </a:lnTo>
                  <a:lnTo>
                    <a:pt x="795020" y="6311900"/>
                  </a:lnTo>
                  <a:close/>
                </a:path>
              </a:pathLst>
            </a:custGeom>
            <a:solidFill>
              <a:srgbClr val="594A4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520815" y="3583407"/>
            <a:ext cx="5246370" cy="524637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242570" y="242570"/>
              <a:ext cx="5864860" cy="5864860"/>
            </a:xfrm>
            <a:custGeom>
              <a:avLst/>
              <a:gdLst/>
              <a:ahLst/>
              <a:cxnLst/>
              <a:rect l="l" t="t" r="r" b="b"/>
              <a:pathLst>
                <a:path w="5864860" h="5864860">
                  <a:moveTo>
                    <a:pt x="5190490" y="0"/>
                  </a:moveTo>
                  <a:lnTo>
                    <a:pt x="674370" y="0"/>
                  </a:lnTo>
                  <a:lnTo>
                    <a:pt x="0" y="674370"/>
                  </a:lnTo>
                  <a:lnTo>
                    <a:pt x="0" y="5190490"/>
                  </a:lnTo>
                  <a:lnTo>
                    <a:pt x="674370" y="5864860"/>
                  </a:lnTo>
                  <a:lnTo>
                    <a:pt x="5190490" y="5864860"/>
                  </a:lnTo>
                  <a:lnTo>
                    <a:pt x="5864860" y="5190490"/>
                  </a:lnTo>
                  <a:lnTo>
                    <a:pt x="5864860" y="674370"/>
                  </a:lnTo>
                  <a:close/>
                </a:path>
              </a:pathLst>
            </a:custGeom>
            <a:blipFill>
              <a:blip r:embed="rId9"/>
              <a:stretch>
                <a:fillRect l="-22835" r="-805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570220" y="6350000"/>
                  </a:moveTo>
                  <a:lnTo>
                    <a:pt x="779780" y="6350000"/>
                  </a:lnTo>
                  <a:lnTo>
                    <a:pt x="0" y="5570220"/>
                  </a:lnTo>
                  <a:lnTo>
                    <a:pt x="0" y="779780"/>
                  </a:lnTo>
                  <a:lnTo>
                    <a:pt x="5080" y="774700"/>
                  </a:lnTo>
                  <a:lnTo>
                    <a:pt x="779780" y="0"/>
                  </a:lnTo>
                  <a:lnTo>
                    <a:pt x="5571490" y="0"/>
                  </a:lnTo>
                  <a:lnTo>
                    <a:pt x="5576570" y="5080"/>
                  </a:lnTo>
                  <a:lnTo>
                    <a:pt x="6350000" y="779780"/>
                  </a:lnTo>
                  <a:lnTo>
                    <a:pt x="6350000" y="5571490"/>
                  </a:lnTo>
                  <a:lnTo>
                    <a:pt x="6344920" y="5576570"/>
                  </a:lnTo>
                  <a:lnTo>
                    <a:pt x="5570220" y="6350000"/>
                  </a:lnTo>
                  <a:close/>
                  <a:moveTo>
                    <a:pt x="795020" y="6311900"/>
                  </a:moveTo>
                  <a:lnTo>
                    <a:pt x="5554980" y="6311900"/>
                  </a:lnTo>
                  <a:lnTo>
                    <a:pt x="6311900" y="5554980"/>
                  </a:lnTo>
                  <a:lnTo>
                    <a:pt x="6311900" y="795020"/>
                  </a:lnTo>
                  <a:lnTo>
                    <a:pt x="5554980" y="38100"/>
                  </a:lnTo>
                  <a:lnTo>
                    <a:pt x="795020" y="38100"/>
                  </a:lnTo>
                  <a:lnTo>
                    <a:pt x="38100" y="795020"/>
                  </a:lnTo>
                  <a:lnTo>
                    <a:pt x="38100" y="5554980"/>
                  </a:lnTo>
                  <a:lnTo>
                    <a:pt x="795020" y="6311900"/>
                  </a:lnTo>
                  <a:close/>
                </a:path>
              </a:pathLst>
            </a:custGeom>
            <a:solidFill>
              <a:srgbClr val="727171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012930" y="3583407"/>
            <a:ext cx="5246370" cy="524637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242570" y="242570"/>
              <a:ext cx="5864860" cy="5864860"/>
            </a:xfrm>
            <a:custGeom>
              <a:avLst/>
              <a:gdLst/>
              <a:ahLst/>
              <a:cxnLst/>
              <a:rect l="l" t="t" r="r" b="b"/>
              <a:pathLst>
                <a:path w="5864860" h="5864860">
                  <a:moveTo>
                    <a:pt x="5190490" y="0"/>
                  </a:moveTo>
                  <a:lnTo>
                    <a:pt x="674370" y="0"/>
                  </a:lnTo>
                  <a:lnTo>
                    <a:pt x="0" y="674370"/>
                  </a:lnTo>
                  <a:lnTo>
                    <a:pt x="0" y="5190490"/>
                  </a:lnTo>
                  <a:lnTo>
                    <a:pt x="674370" y="5864860"/>
                  </a:lnTo>
                  <a:lnTo>
                    <a:pt x="5190490" y="5864860"/>
                  </a:lnTo>
                  <a:lnTo>
                    <a:pt x="5864860" y="5190490"/>
                  </a:lnTo>
                  <a:lnTo>
                    <a:pt x="5864860" y="674370"/>
                  </a:lnTo>
                  <a:close/>
                </a:path>
              </a:pathLst>
            </a:custGeom>
            <a:blipFill>
              <a:blip r:embed="rId10"/>
              <a:stretch>
                <a:fillRect l="-22581" r="-330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570220" y="6350000"/>
                  </a:moveTo>
                  <a:lnTo>
                    <a:pt x="779780" y="6350000"/>
                  </a:lnTo>
                  <a:lnTo>
                    <a:pt x="0" y="5570220"/>
                  </a:lnTo>
                  <a:lnTo>
                    <a:pt x="0" y="779780"/>
                  </a:lnTo>
                  <a:lnTo>
                    <a:pt x="5080" y="774700"/>
                  </a:lnTo>
                  <a:lnTo>
                    <a:pt x="779780" y="0"/>
                  </a:lnTo>
                  <a:lnTo>
                    <a:pt x="5571490" y="0"/>
                  </a:lnTo>
                  <a:lnTo>
                    <a:pt x="5576570" y="5080"/>
                  </a:lnTo>
                  <a:lnTo>
                    <a:pt x="6350000" y="779780"/>
                  </a:lnTo>
                  <a:lnTo>
                    <a:pt x="6350000" y="5571490"/>
                  </a:lnTo>
                  <a:lnTo>
                    <a:pt x="6344920" y="5576570"/>
                  </a:lnTo>
                  <a:lnTo>
                    <a:pt x="5570220" y="6350000"/>
                  </a:lnTo>
                  <a:close/>
                  <a:moveTo>
                    <a:pt x="795020" y="6311900"/>
                  </a:moveTo>
                  <a:lnTo>
                    <a:pt x="5554980" y="6311900"/>
                  </a:lnTo>
                  <a:lnTo>
                    <a:pt x="6311900" y="5554980"/>
                  </a:lnTo>
                  <a:lnTo>
                    <a:pt x="6311900" y="795020"/>
                  </a:lnTo>
                  <a:lnTo>
                    <a:pt x="5554980" y="38100"/>
                  </a:lnTo>
                  <a:lnTo>
                    <a:pt x="795020" y="38100"/>
                  </a:lnTo>
                  <a:lnTo>
                    <a:pt x="38100" y="795020"/>
                  </a:lnTo>
                  <a:lnTo>
                    <a:pt x="38100" y="5554980"/>
                  </a:lnTo>
                  <a:lnTo>
                    <a:pt x="795020" y="6311900"/>
                  </a:lnTo>
                  <a:close/>
                </a:path>
              </a:pathLst>
            </a:custGeom>
            <a:solidFill>
              <a:srgbClr val="727171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326503" y="1732915"/>
            <a:ext cx="133186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arykate"/>
              </a:rPr>
              <a:t>ШКІЛЬНІ ОЛІМПІАДИ ТА КОНКУРСИ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11122" y="3799208"/>
            <a:ext cx="9149435" cy="5992418"/>
            <a:chOff x="0" y="0"/>
            <a:chExt cx="6286500" cy="41173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86500" cy="4117340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8"/>
              <a:stretch>
                <a:fillRect r="-234" b="-1478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286500" cy="4117340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9"/>
              <a:stretch>
                <a:fillRect l="-91" r="-9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326503" y="1771015"/>
            <a:ext cx="13318671" cy="159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000000"/>
                </a:solidFill>
                <a:latin typeface="Marykate"/>
              </a:rPr>
              <a:t>ЗУСТРІЧ ВІЙСЬКОВОСЛУЖБОВЦЯ З ВОЛОНТЕРАМИ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292411" y="3163426"/>
            <a:ext cx="7386857" cy="6628199"/>
            <a:chOff x="0" y="0"/>
            <a:chExt cx="12823190" cy="11506200"/>
          </a:xfrm>
        </p:grpSpPr>
        <p:sp>
          <p:nvSpPr>
            <p:cNvPr id="8" name="Freeform 8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8"/>
              <a:stretch>
                <a:fillRect l="-12003" b="-299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9"/>
              <a:stretch>
                <a:fillRect t="-11" b="-1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326503" y="1732915"/>
            <a:ext cx="133186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arykate"/>
              </a:rPr>
              <a:t>ШКІЛЬНІ СВЯТА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163461" y="2994689"/>
            <a:ext cx="6980539" cy="6263611"/>
            <a:chOff x="0" y="0"/>
            <a:chExt cx="12823190" cy="11506200"/>
          </a:xfrm>
        </p:grpSpPr>
        <p:sp>
          <p:nvSpPr>
            <p:cNvPr id="8" name="Freeform 8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8"/>
              <a:stretch>
                <a:fillRect r="-874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9"/>
              <a:stretch>
                <a:fillRect t="-11" b="-1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287752" y="1014828"/>
            <a:ext cx="4318759" cy="8776798"/>
            <a:chOff x="0" y="0"/>
            <a:chExt cx="5001260" cy="101638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10"/>
              <a:stretch>
                <a:fillRect l="-45" r="-4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11"/>
              <a:stretch>
                <a:fillRect l="-31207" r="-31207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757143" y="1582926"/>
            <a:ext cx="685038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44242"/>
                </a:solidFill>
                <a:latin typeface="Marykate"/>
              </a:rPr>
              <a:t>НАШІ ПОДОРОЖІ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256162" y="2814542"/>
            <a:ext cx="7775675" cy="6977084"/>
            <a:chOff x="0" y="0"/>
            <a:chExt cx="12823190" cy="11506200"/>
          </a:xfrm>
        </p:grpSpPr>
        <p:sp>
          <p:nvSpPr>
            <p:cNvPr id="8" name="Freeform 8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8"/>
              <a:stretch>
                <a:fillRect l="-4374" r="-437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9"/>
              <a:stretch>
                <a:fillRect t="-11" b="-1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16481" y="1449150"/>
            <a:ext cx="825503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44242"/>
                </a:solidFill>
                <a:latin typeface="Marykate"/>
              </a:rPr>
              <a:t>СВЯТО ВИШИВАНКИ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85989" y="3758712"/>
            <a:ext cx="7246089" cy="5246370"/>
            <a:chOff x="0" y="0"/>
            <a:chExt cx="9144000" cy="6620510"/>
          </a:xfrm>
        </p:grpSpPr>
        <p:sp>
          <p:nvSpPr>
            <p:cNvPr id="8" name="Freeform 8"/>
            <p:cNvSpPr/>
            <p:nvPr/>
          </p:nvSpPr>
          <p:spPr>
            <a:xfrm>
              <a:off x="177800" y="212090"/>
              <a:ext cx="8789670" cy="6155690"/>
            </a:xfrm>
            <a:custGeom>
              <a:avLst/>
              <a:gdLst/>
              <a:ahLst/>
              <a:cxnLst/>
              <a:rect l="l" t="t" r="r" b="b"/>
              <a:pathLst>
                <a:path w="8789670" h="6155690">
                  <a:moveTo>
                    <a:pt x="8563610" y="6155690"/>
                  </a:moveTo>
                  <a:lnTo>
                    <a:pt x="224790" y="6155690"/>
                  </a:lnTo>
                  <a:cubicBezTo>
                    <a:pt x="100330" y="6155690"/>
                    <a:pt x="0" y="6055360"/>
                    <a:pt x="0" y="5930900"/>
                  </a:cubicBezTo>
                  <a:lnTo>
                    <a:pt x="0" y="224790"/>
                  </a:lnTo>
                  <a:cubicBezTo>
                    <a:pt x="0" y="100330"/>
                    <a:pt x="100330" y="0"/>
                    <a:pt x="224790" y="0"/>
                  </a:cubicBezTo>
                  <a:lnTo>
                    <a:pt x="8564880" y="0"/>
                  </a:lnTo>
                  <a:cubicBezTo>
                    <a:pt x="8689340" y="0"/>
                    <a:pt x="8789670" y="100330"/>
                    <a:pt x="8789670" y="224790"/>
                  </a:cubicBezTo>
                  <a:lnTo>
                    <a:pt x="8789670" y="5930900"/>
                  </a:lnTo>
                  <a:cubicBezTo>
                    <a:pt x="8789670" y="6054090"/>
                    <a:pt x="8688070" y="6155690"/>
                    <a:pt x="8563610" y="6155690"/>
                  </a:cubicBezTo>
                  <a:close/>
                </a:path>
              </a:pathLst>
            </a:custGeom>
            <a:blipFill>
              <a:blip r:embed="rId8"/>
              <a:stretch>
                <a:fillRect t="-709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5080"/>
              <a:ext cx="9144000" cy="6619240"/>
            </a:xfrm>
            <a:custGeom>
              <a:avLst/>
              <a:gdLst/>
              <a:ahLst/>
              <a:cxnLst/>
              <a:rect l="l" t="t" r="r" b="b"/>
              <a:pathLst>
                <a:path w="9144000" h="6619240">
                  <a:moveTo>
                    <a:pt x="9144000" y="6619240"/>
                  </a:moveTo>
                  <a:lnTo>
                    <a:pt x="0" y="661924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6619240"/>
                  </a:lnTo>
                  <a:close/>
                </a:path>
              </a:pathLst>
            </a:custGeom>
            <a:blipFill>
              <a:blip r:embed="rId9"/>
              <a:stretch>
                <a:fillRect t="-19" b="-1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577782" y="3758712"/>
            <a:ext cx="7246089" cy="5246370"/>
            <a:chOff x="0" y="0"/>
            <a:chExt cx="9144000" cy="6620510"/>
          </a:xfrm>
        </p:grpSpPr>
        <p:sp>
          <p:nvSpPr>
            <p:cNvPr id="11" name="Freeform 11"/>
            <p:cNvSpPr/>
            <p:nvPr/>
          </p:nvSpPr>
          <p:spPr>
            <a:xfrm>
              <a:off x="177800" y="212090"/>
              <a:ext cx="8789670" cy="6155690"/>
            </a:xfrm>
            <a:custGeom>
              <a:avLst/>
              <a:gdLst/>
              <a:ahLst/>
              <a:cxnLst/>
              <a:rect l="l" t="t" r="r" b="b"/>
              <a:pathLst>
                <a:path w="8789670" h="6155690">
                  <a:moveTo>
                    <a:pt x="8563610" y="6155690"/>
                  </a:moveTo>
                  <a:lnTo>
                    <a:pt x="224790" y="6155690"/>
                  </a:lnTo>
                  <a:cubicBezTo>
                    <a:pt x="100330" y="6155690"/>
                    <a:pt x="0" y="6055360"/>
                    <a:pt x="0" y="5930900"/>
                  </a:cubicBezTo>
                  <a:lnTo>
                    <a:pt x="0" y="224790"/>
                  </a:lnTo>
                  <a:cubicBezTo>
                    <a:pt x="0" y="100330"/>
                    <a:pt x="100330" y="0"/>
                    <a:pt x="224790" y="0"/>
                  </a:cubicBezTo>
                  <a:lnTo>
                    <a:pt x="8564880" y="0"/>
                  </a:lnTo>
                  <a:cubicBezTo>
                    <a:pt x="8689340" y="0"/>
                    <a:pt x="8789670" y="100330"/>
                    <a:pt x="8789670" y="224790"/>
                  </a:cubicBezTo>
                  <a:lnTo>
                    <a:pt x="8789670" y="5930900"/>
                  </a:lnTo>
                  <a:cubicBezTo>
                    <a:pt x="8789670" y="6054090"/>
                    <a:pt x="8688070" y="6155690"/>
                    <a:pt x="8563610" y="6155690"/>
                  </a:cubicBezTo>
                  <a:close/>
                </a:path>
              </a:pathLst>
            </a:custGeom>
            <a:blipFill>
              <a:blip r:embed="rId10"/>
              <a:stretch>
                <a:fillRect t="-709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5080"/>
              <a:ext cx="9144000" cy="6619240"/>
            </a:xfrm>
            <a:custGeom>
              <a:avLst/>
              <a:gdLst/>
              <a:ahLst/>
              <a:cxnLst/>
              <a:rect l="l" t="t" r="r" b="b"/>
              <a:pathLst>
                <a:path w="9144000" h="6619240">
                  <a:moveTo>
                    <a:pt x="9144000" y="6619240"/>
                  </a:moveTo>
                  <a:lnTo>
                    <a:pt x="0" y="661924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6619240"/>
                  </a:lnTo>
                  <a:close/>
                </a:path>
              </a:pathLst>
            </a:custGeom>
            <a:blipFill>
              <a:blip r:embed="rId9"/>
              <a:stretch>
                <a:fillRect t="-19" b="-1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016481" y="1449150"/>
            <a:ext cx="8255038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44242"/>
                </a:solidFill>
                <a:latin typeface="Marykate"/>
              </a:rPr>
              <a:t>ЛІНГВІСТИЧНІ КАЗКИ ДЛЯ ШКОЛЯРІВ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920942" y="3065142"/>
            <a:ext cx="12446116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dvent Pro Bold"/>
              </a:rPr>
              <a:t>Oу 2018-2019 н.р. учениця 7-А класу Ярошевська Вікторія посіла ІІІ місце у ІІ етапі Всеукраїнської учнівської олімпіади з української мови і літератури та І місце у ІІ етапі Міжнародного конкурсу знавців української мови імені Петра Яцика; у 2019-2020н.р. учень 5-Б класу Мудрик Артем зайняв І місце у районному етапі Міжнародного конкурсу знавців української мови імені Петра Яцика; у 2021-2022н.р. учень 10-А класу Студент Едвард виборов ІІ місце у ІІ етапі та ІІІ місце у ІІІ етапі Всеукраїнської учнівської олімпіади з української мови і літератури;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18547" y="1279924"/>
            <a:ext cx="2040753" cy="21461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1978" y="1644952"/>
            <a:ext cx="13318671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Marykate"/>
              </a:rPr>
              <a:t>РОБОТА З ОБДАРОВАНИМИ ДІТЬМИ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920942" y="3065142"/>
            <a:ext cx="12446116" cy="679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dvent Pro Bold"/>
              </a:rPr>
              <a:t>учень 7-Б класу Мудрик Артем зайняв ІІІ місце у ІІ етапі Всеукраїнської учнівської олімпіади з української мови і літератури; учень 10-А класу Студент Едвард посів І місце у ІІ етапі та ІІ місце у ІІІ етапі, взяв участь у ІV фінальному етапі Міжнародного мовно-літературного конкурсу учнівської та студентської молоді імені Тараса Шевченка (результати не були оголошені через початок війни); учень 7-Б класу Мудрик Артем – ІІ місце у ІІ етапі етапі Міжнародного мовно-літературного конкурсу учнівської та студентської молоді імені Тараса Шевченка.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18547" y="1279924"/>
            <a:ext cx="2040753" cy="21461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1978" y="1644952"/>
            <a:ext cx="13318671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Marykate"/>
              </a:rPr>
              <a:t>РОБОТА З ОБДАРОВАНИМИ ДІТЬМИ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88375">
            <a:off x="13717974" y="3144241"/>
            <a:ext cx="635583" cy="7052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" y="1304699"/>
            <a:ext cx="2270235" cy="20143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949567" y="350188"/>
            <a:ext cx="8003785" cy="3396712"/>
            <a:chOff x="0" y="0"/>
            <a:chExt cx="10671714" cy="45289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 l="11784" t="14673" r="2087" b="54814"/>
            <a:stretch>
              <a:fillRect/>
            </a:stretch>
          </p:blipFill>
          <p:spPr>
            <a:xfrm rot="-78066">
              <a:off x="1340288" y="1203407"/>
              <a:ext cx="8420231" cy="227826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3029350">
              <a:off x="7756171" y="893672"/>
              <a:ext cx="2940223" cy="132238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2700000">
              <a:off x="36946" y="2360701"/>
              <a:ext cx="2940223" cy="132238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6041396" y="1248815"/>
            <a:ext cx="6205209" cy="136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Marykate"/>
              </a:rPr>
              <a:t>МЕТОДИЧНА ПРОБЛЕМА, НАД ЯКОЮ ПРАЦЮЮ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73368" y="1080761"/>
            <a:ext cx="918025" cy="257691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28955" y="4237008"/>
            <a:ext cx="14630091" cy="480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9"/>
              </a:lnSpc>
              <a:spcBef>
                <a:spcPct val="0"/>
              </a:spcBef>
            </a:pPr>
            <a:r>
              <a:rPr lang="en-US" sz="6814">
                <a:solidFill>
                  <a:srgbClr val="000000"/>
                </a:solidFill>
                <a:latin typeface="Marykate"/>
              </a:rPr>
              <a:t>АКТИВІЗАЦІЯ РОЗУМОВОЇ ДІЯЛЬНОСТІ УЧНІВ НА УРОКАХ УКРАЇНСЬКОЇ МОВИ І ЛІТЕРАТУРИ ТА В ПОЗАУРОЧНИЙ ЧАС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45441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06428" y="2146706"/>
            <a:ext cx="9478026" cy="8504597"/>
            <a:chOff x="0" y="0"/>
            <a:chExt cx="12823190" cy="11506200"/>
          </a:xfrm>
        </p:grpSpPr>
        <p:sp>
          <p:nvSpPr>
            <p:cNvPr id="5" name="Freeform 5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4"/>
              <a:stretch>
                <a:fillRect l="-4545" r="-454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5"/>
              <a:stretch>
                <a:fillRect t="-11" b="-11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06428" y="1847543"/>
            <a:ext cx="548388" cy="107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68560" y="660748"/>
            <a:ext cx="12150881" cy="118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61"/>
              </a:lnSpc>
              <a:spcBef>
                <a:spcPct val="0"/>
              </a:spcBef>
            </a:pPr>
            <a:r>
              <a:rPr lang="en-US" sz="6900">
                <a:solidFill>
                  <a:srgbClr val="000000"/>
                </a:solidFill>
                <a:latin typeface="Marykate"/>
              </a:rPr>
              <a:t>ПІДВИЩЕННЯ КВАЛІФІКАЦІЇ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45441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06428" y="2146706"/>
            <a:ext cx="9478026" cy="8504597"/>
            <a:chOff x="0" y="0"/>
            <a:chExt cx="12823190" cy="11506200"/>
          </a:xfrm>
        </p:grpSpPr>
        <p:sp>
          <p:nvSpPr>
            <p:cNvPr id="5" name="Freeform 5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4"/>
              <a:stretch>
                <a:fillRect l="-8204" r="-88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5"/>
              <a:stretch>
                <a:fillRect t="-11" b="-11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06428" y="1847543"/>
            <a:ext cx="548388" cy="107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68560" y="660748"/>
            <a:ext cx="12150881" cy="118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61"/>
              </a:lnSpc>
              <a:spcBef>
                <a:spcPct val="0"/>
              </a:spcBef>
            </a:pPr>
            <a:r>
              <a:rPr lang="en-US" sz="6900">
                <a:solidFill>
                  <a:srgbClr val="000000"/>
                </a:solidFill>
                <a:latin typeface="Marykate"/>
              </a:rPr>
              <a:t>ПІДВИЩЕННЯ КВАЛІФІКАЦІЇ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45441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06428" y="2146706"/>
            <a:ext cx="9478026" cy="8504597"/>
            <a:chOff x="0" y="0"/>
            <a:chExt cx="12823190" cy="11506200"/>
          </a:xfrm>
        </p:grpSpPr>
        <p:sp>
          <p:nvSpPr>
            <p:cNvPr id="5" name="Freeform 5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4"/>
              <a:stretch>
                <a:fillRect l="-5727" r="-336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5"/>
              <a:stretch>
                <a:fillRect t="-11" b="-11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06428" y="1847543"/>
            <a:ext cx="548388" cy="107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68560" y="660748"/>
            <a:ext cx="12150881" cy="118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61"/>
              </a:lnSpc>
              <a:spcBef>
                <a:spcPct val="0"/>
              </a:spcBef>
            </a:pPr>
            <a:r>
              <a:rPr lang="en-US" sz="6900">
                <a:solidFill>
                  <a:srgbClr val="000000"/>
                </a:solidFill>
                <a:latin typeface="Marykate"/>
              </a:rPr>
              <a:t>ПІДВИЩЕННЯ КВАЛІФІКАЦІЇ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45441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06428" y="2146706"/>
            <a:ext cx="9478026" cy="8504597"/>
            <a:chOff x="0" y="0"/>
            <a:chExt cx="12823190" cy="11506200"/>
          </a:xfrm>
        </p:grpSpPr>
        <p:sp>
          <p:nvSpPr>
            <p:cNvPr id="5" name="Freeform 5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4"/>
              <a:stretch>
                <a:fillRect l="-6727" r="-236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5"/>
              <a:stretch>
                <a:fillRect t="-11" b="-11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06428" y="1847543"/>
            <a:ext cx="548388" cy="107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68560" y="660748"/>
            <a:ext cx="12150881" cy="118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61"/>
              </a:lnSpc>
              <a:spcBef>
                <a:spcPct val="0"/>
              </a:spcBef>
            </a:pPr>
            <a:r>
              <a:rPr lang="en-US" sz="6900">
                <a:solidFill>
                  <a:srgbClr val="000000"/>
                </a:solidFill>
                <a:latin typeface="Marykate"/>
              </a:rPr>
              <a:t>НАГОРОДИ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45441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06428" y="2146706"/>
            <a:ext cx="9478026" cy="8504597"/>
            <a:chOff x="0" y="0"/>
            <a:chExt cx="12823190" cy="11506200"/>
          </a:xfrm>
        </p:grpSpPr>
        <p:sp>
          <p:nvSpPr>
            <p:cNvPr id="5" name="Freeform 5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4"/>
              <a:stretch>
                <a:fillRect l="-6908" r="-218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5"/>
              <a:stretch>
                <a:fillRect t="-11" b="-11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06428" y="1847543"/>
            <a:ext cx="548388" cy="107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68560" y="660748"/>
            <a:ext cx="12150881" cy="118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61"/>
              </a:lnSpc>
              <a:spcBef>
                <a:spcPct val="0"/>
              </a:spcBef>
            </a:pPr>
            <a:r>
              <a:rPr lang="en-US" sz="6900">
                <a:solidFill>
                  <a:srgbClr val="000000"/>
                </a:solidFill>
                <a:latin typeface="Marykate"/>
              </a:rPr>
              <a:t>НАГОРОДИ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28" r="36161" b="4617"/>
          <a:stretch>
            <a:fillRect/>
          </a:stretch>
        </p:blipFill>
        <p:spPr>
          <a:xfrm>
            <a:off x="3726454" y="2490280"/>
            <a:ext cx="10835092" cy="11523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77407" y="755405"/>
            <a:ext cx="2612214" cy="33223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4592877"/>
            <a:ext cx="5161085" cy="356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593450" y="6172200"/>
            <a:ext cx="2625991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68560" y="1491396"/>
            <a:ext cx="1215088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arykate"/>
              </a:rPr>
              <a:t>НАРОДНА МУДРІСТЬ ГОВОРИТЬ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57334" y="5292657"/>
            <a:ext cx="8465863" cy="36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1"/>
              </a:lnSpc>
              <a:spcBef>
                <a:spcPct val="0"/>
              </a:spcBef>
            </a:pPr>
            <a:r>
              <a:rPr lang="en-US" sz="4101" dirty="0" err="1">
                <a:solidFill>
                  <a:srgbClr val="000000"/>
                </a:solidFill>
                <a:latin typeface="Satisfy"/>
              </a:rPr>
              <a:t>Якщо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твої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плани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розраховані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на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рік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,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то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сій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хліб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,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якщо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твої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плани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розраховані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на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uk-UA" sz="4101" dirty="0">
                <a:solidFill>
                  <a:srgbClr val="000000"/>
                </a:solidFill>
                <a:latin typeface="Satisfy"/>
              </a:rPr>
              <a:t>д</a:t>
            </a:r>
            <a:r>
              <a:rPr lang="en-US" sz="4101" dirty="0" err="1" smtClean="0">
                <a:solidFill>
                  <a:srgbClr val="000000"/>
                </a:solidFill>
                <a:latin typeface="Satisfy"/>
              </a:rPr>
              <a:t>есятиліття</a:t>
            </a:r>
            <a:r>
              <a:rPr lang="en-US" sz="4101" dirty="0" smtClean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-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посади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дерево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,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якщо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твої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плани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розраховані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на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віки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-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виховуй</a:t>
            </a:r>
            <a:r>
              <a:rPr lang="en-US" sz="4101" dirty="0">
                <a:solidFill>
                  <a:srgbClr val="000000"/>
                </a:solidFill>
                <a:latin typeface="Satisfy"/>
              </a:rPr>
              <a:t> </a:t>
            </a:r>
            <a:r>
              <a:rPr lang="en-US" sz="4101" dirty="0" err="1">
                <a:solidFill>
                  <a:srgbClr val="000000"/>
                </a:solidFill>
                <a:latin typeface="Satisfy"/>
              </a:rPr>
              <a:t>дітей</a:t>
            </a:r>
            <a:endParaRPr lang="en-US" sz="4101" dirty="0">
              <a:solidFill>
                <a:srgbClr val="000000"/>
              </a:solidFill>
              <a:latin typeface="Satisf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642152"/>
            <a:ext cx="18288000" cy="31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28" r="36161" b="4617"/>
          <a:stretch>
            <a:fillRect/>
          </a:stretch>
        </p:blipFill>
        <p:spPr>
          <a:xfrm>
            <a:off x="3726454" y="2763575"/>
            <a:ext cx="10835092" cy="11523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78627" y="1028700"/>
            <a:ext cx="6730746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57334" y="5565952"/>
            <a:ext cx="8465863" cy="359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Мої плани розраховані на віки.</a:t>
            </a:r>
          </a:p>
          <a:p>
            <a:pPr>
              <a:lnSpc>
                <a:spcPts val="5741"/>
              </a:lnSpc>
              <a:spcBef>
                <a:spcPct val="0"/>
              </a:spcBef>
            </a:pPr>
            <a:r>
              <a:rPr lang="en-US" sz="4101">
                <a:solidFill>
                  <a:srgbClr val="000000"/>
                </a:solidFill>
                <a:latin typeface="Satisfy"/>
              </a:rPr>
              <a:t>І тому головним моїм завданням є: навчання і виховання дітей - майбутнього нашої України.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292464">
            <a:off x="16148032" y="1139828"/>
            <a:ext cx="2915037" cy="202992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4664" y="1398399"/>
            <a:ext cx="13318671" cy="1344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20"/>
              </a:lnSpc>
              <a:spcBef>
                <a:spcPct val="0"/>
              </a:spcBef>
            </a:pPr>
            <a:r>
              <a:rPr lang="en-US" sz="7800">
                <a:solidFill>
                  <a:srgbClr val="000000"/>
                </a:solidFill>
                <a:latin typeface="Marykate"/>
              </a:rPr>
              <a:t>МОЯ ПРОФЕСІЇ - ВЧИТЕЛЬ!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8610" t="32301" r="14209" b="17628"/>
          <a:stretch>
            <a:fillRect/>
          </a:stretch>
        </p:blipFill>
        <p:spPr>
          <a:xfrm>
            <a:off x="2595239" y="3017750"/>
            <a:ext cx="13438011" cy="66582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2140" y="651874"/>
            <a:ext cx="1572705" cy="19976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0" y="3576665"/>
            <a:ext cx="6320324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Я спішу на урок, де чекають мене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Такі щирі й допитливі очі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я незчуюся знов, як урок промине,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і я з класу піду неохоче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Потім знову урок...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Знову зустріч з дітьми...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Гріють душу мою їхні очі.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tisfy"/>
              </a:rPr>
              <a:t>І хоч в школі біжать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tisfy"/>
              </a:rPr>
              <a:t>невблаганно роки, Та я іншої долі не хочу!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581297" y="4049016"/>
            <a:ext cx="4595746" cy="459574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8"/>
              <a:stretch>
                <a:fillRect l="-24961" r="-2496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098941">
            <a:off x="1810728" y="7669490"/>
            <a:ext cx="1839919" cy="23401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101907">
            <a:off x="4811549" y="832565"/>
            <a:ext cx="828408" cy="692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18" b="28697"/>
            <a:stretch>
              <a:fillRect/>
            </a:stretch>
          </p:blipFill>
          <p:spPr>
            <a:xfrm>
              <a:off x="0" y="406792"/>
              <a:ext cx="23613675" cy="122247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1161" y="0"/>
              <a:ext cx="968329" cy="189530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702314" y="3644900"/>
            <a:ext cx="10878710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vent Pro Bold"/>
              </a:rPr>
              <a:t>Візьми промінь світла і спрямуй його туди, де панує темрява.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vent Pro Bold"/>
              </a:rPr>
              <a:t>Візьми усмішку і подаруй її тому, хто її потребує.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vent Pro Bold"/>
              </a:rPr>
              <a:t>Візьми доброту і дай її тому, хто сам не вміє віддавати.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vent Pro Bold"/>
              </a:rPr>
              <a:t>Візьми віру і віддай її кожному, хто немає її.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dvent Pro Bold"/>
              </a:rPr>
              <a:t>Візьми любов і неси її світові.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7019" y="7625956"/>
            <a:ext cx="1893009" cy="2407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764693" y="1574993"/>
            <a:ext cx="2040753" cy="21461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1978" y="1549702"/>
            <a:ext cx="13318671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Marykate"/>
              </a:rPr>
              <a:t>ЖИТТЄВЕ КРЕДО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28" r="36161" b="4617"/>
          <a:stretch>
            <a:fillRect/>
          </a:stretch>
        </p:blipFill>
        <p:spPr>
          <a:xfrm>
            <a:off x="3726454" y="2490280"/>
            <a:ext cx="10835092" cy="11523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08945" y="3809615"/>
            <a:ext cx="548388" cy="10733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68560" y="1434246"/>
            <a:ext cx="12150881" cy="156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Marykate"/>
              </a:rPr>
              <a:t>ПЕДАГОГІЧНЕ КРЕДО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16176" y="2416590"/>
            <a:ext cx="2867343" cy="2544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77407" y="755405"/>
            <a:ext cx="2612214" cy="33223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942409" y="7503258"/>
            <a:ext cx="3123486" cy="239088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457334" y="5292657"/>
            <a:ext cx="8465863" cy="359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1"/>
              </a:lnSpc>
              <a:spcBef>
                <a:spcPct val="0"/>
              </a:spcBef>
            </a:pPr>
            <a:r>
              <a:rPr lang="en-US" sz="4101">
                <a:solidFill>
                  <a:srgbClr val="000000"/>
                </a:solidFill>
                <a:latin typeface="Satisfy"/>
              </a:rPr>
              <a:t>Вчительство - це мистецтво і праця. Саме вчитель, педагог, викеладач, вихователь і створює основу творчої людської діяльності.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784" t="14673" r="2087" b="50882"/>
          <a:stretch>
            <a:fillRect/>
          </a:stretch>
        </p:blipFill>
        <p:spPr>
          <a:xfrm>
            <a:off x="5453139" y="1433123"/>
            <a:ext cx="7549327" cy="230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99596">
            <a:off x="5679838" y="1184769"/>
            <a:ext cx="862925" cy="8127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56378" y="1670081"/>
            <a:ext cx="679755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Marykate"/>
              </a:rPr>
              <a:t>ДЕСЯТЬ "ЗОЛОТИХ" </a:t>
            </a:r>
            <a:r>
              <a:rPr lang="en-US" sz="5000" dirty="0" smtClean="0">
                <a:solidFill>
                  <a:srgbClr val="000000"/>
                </a:solidFill>
                <a:latin typeface="Marykate"/>
              </a:rPr>
              <a:t>ПРАВИЛ  </a:t>
            </a:r>
            <a:r>
              <a:rPr lang="en-US" sz="5000" dirty="0">
                <a:solidFill>
                  <a:srgbClr val="000000"/>
                </a:solidFill>
                <a:latin typeface="Marykate"/>
              </a:rPr>
              <a:t>УЧИТЕЛЯ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62300">
            <a:off x="-662544" y="-398389"/>
            <a:ext cx="2786716" cy="2854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100000">
            <a:off x="16114224" y="900445"/>
            <a:ext cx="2290151" cy="179881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78517" y="6199020"/>
            <a:ext cx="13949706" cy="300201"/>
            <a:chOff x="0" y="0"/>
            <a:chExt cx="18599608" cy="400267"/>
          </a:xfrm>
        </p:grpSpPr>
        <p:sp>
          <p:nvSpPr>
            <p:cNvPr id="9" name="AutoShape 9"/>
            <p:cNvSpPr/>
            <p:nvPr/>
          </p:nvSpPr>
          <p:spPr>
            <a:xfrm>
              <a:off x="179136" y="179136"/>
              <a:ext cx="18241336" cy="0"/>
            </a:xfrm>
            <a:prstGeom prst="line">
              <a:avLst/>
            </a:prstGeom>
            <a:ln w="78208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/>
            <p:nvPr/>
          </p:nvGrpSpPr>
          <p:grpSpPr>
            <a:xfrm>
              <a:off x="0" y="41996"/>
              <a:ext cx="358271" cy="35827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4744377" y="31459"/>
              <a:ext cx="358271" cy="358271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9488754" y="31459"/>
              <a:ext cx="358271" cy="358271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4233131" y="31459"/>
              <a:ext cx="358271" cy="358271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18241336" y="0"/>
              <a:ext cx="358271" cy="358271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546427">
            <a:off x="12265073" y="1210374"/>
            <a:ext cx="813183" cy="68011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26287" y="8280505"/>
            <a:ext cx="1203032" cy="179313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325222" y="6764556"/>
            <a:ext cx="279193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Безмежно люби дітей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36800" y="4832035"/>
            <a:ext cx="3826986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Ніколи не будь нудним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95082" y="6764556"/>
            <a:ext cx="326244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Іди вперед, не зупиняйся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53365" y="4814754"/>
            <a:ext cx="279193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Не будь байдужим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745295" y="6764556"/>
            <a:ext cx="251400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Завжди шукай "нове"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784" t="14673" r="2087" b="50882"/>
          <a:stretch>
            <a:fillRect/>
          </a:stretch>
        </p:blipFill>
        <p:spPr>
          <a:xfrm>
            <a:off x="5453139" y="1433123"/>
            <a:ext cx="7549327" cy="2305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99596">
            <a:off x="5594291" y="1026764"/>
            <a:ext cx="862925" cy="8127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56378" y="1670081"/>
            <a:ext cx="679755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Marykate"/>
              </a:rPr>
              <a:t>ДЕСЯТЬ "ЗОЛОТИХ" ПРАВИЛ </a:t>
            </a:r>
            <a:r>
              <a:rPr lang="en-US" sz="5000" dirty="0" smtClean="0">
                <a:solidFill>
                  <a:srgbClr val="000000"/>
                </a:solidFill>
                <a:latin typeface="Marykate"/>
              </a:rPr>
              <a:t> УЧИТЕЛЯ</a:t>
            </a:r>
            <a:endParaRPr lang="en-US" sz="5000" dirty="0">
              <a:solidFill>
                <a:srgbClr val="000000"/>
              </a:solidFill>
              <a:latin typeface="Marykate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62300">
            <a:off x="-662544" y="-398389"/>
            <a:ext cx="2786716" cy="2854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100000">
            <a:off x="16114224" y="900445"/>
            <a:ext cx="2290151" cy="179881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78517" y="6199020"/>
            <a:ext cx="13949706" cy="300201"/>
            <a:chOff x="0" y="0"/>
            <a:chExt cx="18599608" cy="400267"/>
          </a:xfrm>
        </p:grpSpPr>
        <p:sp>
          <p:nvSpPr>
            <p:cNvPr id="9" name="AutoShape 9"/>
            <p:cNvSpPr/>
            <p:nvPr/>
          </p:nvSpPr>
          <p:spPr>
            <a:xfrm>
              <a:off x="179136" y="179136"/>
              <a:ext cx="18241336" cy="0"/>
            </a:xfrm>
            <a:prstGeom prst="line">
              <a:avLst/>
            </a:prstGeom>
            <a:ln w="78208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/>
            <p:nvPr/>
          </p:nvGrpSpPr>
          <p:grpSpPr>
            <a:xfrm>
              <a:off x="0" y="41996"/>
              <a:ext cx="358271" cy="35827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4744377" y="31459"/>
              <a:ext cx="358271" cy="358271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9488754" y="31459"/>
              <a:ext cx="358271" cy="358271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4233131" y="31459"/>
              <a:ext cx="358271" cy="358271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18241336" y="0"/>
              <a:ext cx="358271" cy="358271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546427">
            <a:off x="12265073" y="1210374"/>
            <a:ext cx="813183" cy="680117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8700" y="6764556"/>
            <a:ext cx="3088451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Не нервуй, будь спокійним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36800" y="4832035"/>
            <a:ext cx="3826986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Веди здоровий спосіб життя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95082" y="6764556"/>
            <a:ext cx="3262448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Не думай про минуле, не бійся майбутнього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53365" y="4814754"/>
            <a:ext cx="279193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Не марнуй часу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37521" y="6764556"/>
            <a:ext cx="332177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arykate"/>
              </a:rPr>
              <a:t>Будь вимогливим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94854" y="8447067"/>
            <a:ext cx="2720599" cy="16224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28" r="36161" b="4617"/>
          <a:stretch>
            <a:fillRect/>
          </a:stretch>
        </p:blipFill>
        <p:spPr>
          <a:xfrm>
            <a:off x="3726454" y="2490280"/>
            <a:ext cx="10835092" cy="115231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08945" y="3809615"/>
            <a:ext cx="548388" cy="1073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89467">
            <a:off x="13211584" y="9347225"/>
            <a:ext cx="1609185" cy="6495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68560" y="1510446"/>
            <a:ext cx="12150881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Marykate"/>
              </a:rPr>
              <a:t>ЗА ЧАС ПЕДАГОГІЧНОЇ ДІЯЛЬНОСТІ НАБУЛА ДОСВІДУ: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40726">
            <a:off x="16181977" y="8360898"/>
            <a:ext cx="3362512" cy="19382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016176" y="2416590"/>
            <a:ext cx="2867343" cy="25441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90471" y="5066043"/>
            <a:ext cx="10307058" cy="558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Satisfy"/>
              </a:rPr>
              <a:t>диференціювати, індивідуалізувати процес навчання;</a:t>
            </a:r>
          </a:p>
          <a:p>
            <a:pPr marL="604518" lvl="1" indent="-302259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Satisfy"/>
              </a:rPr>
              <a:t>розвивати аналітичне мислення учнів;</a:t>
            </a:r>
          </a:p>
          <a:p>
            <a:pPr marL="604518" lvl="1" indent="-302259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Satisfy"/>
              </a:rPr>
              <a:t>формувати у здобувачів освіти навички самооцінювання, самоконтролю своєї навчальної діяльності;</a:t>
            </a:r>
          </a:p>
          <a:p>
            <a:pPr marL="604518" lvl="1" indent="-302259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Satisfy"/>
              </a:rPr>
              <a:t>сприяти розвитку творчого мислення, культури спілкування;</a:t>
            </a:r>
          </a:p>
          <a:p>
            <a:pPr marL="604518" lvl="1" indent="-302259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Satisfy"/>
              </a:rPr>
              <a:t>виховувати активну особистість, яка вміє бачити й вирішувати нестандартні ситуації</a:t>
            </a:r>
          </a:p>
          <a:p>
            <a:pPr>
              <a:lnSpc>
                <a:spcPts val="4479"/>
              </a:lnSpc>
            </a:pPr>
            <a:endParaRPr lang="en-US" sz="2799">
              <a:solidFill>
                <a:srgbClr val="000000"/>
              </a:solidFill>
              <a:latin typeface="Satisfy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77407" y="755405"/>
            <a:ext cx="2612214" cy="33223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Microsoft Office PowerPoint</Application>
  <PresentationFormat>Довільний</PresentationFormat>
  <Paragraphs>117</Paragraphs>
  <Slides>36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2" baseType="lpstr">
      <vt:lpstr>Arial</vt:lpstr>
      <vt:lpstr>Advent Pro Bold</vt:lpstr>
      <vt:lpstr>Calibri</vt:lpstr>
      <vt:lpstr>Marykate</vt:lpstr>
      <vt:lpstr>Satisfy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Doodle Company profile Presentation</dc:title>
  <cp:lastModifiedBy>Natalya</cp:lastModifiedBy>
  <cp:revision>2</cp:revision>
  <dcterms:created xsi:type="dcterms:W3CDTF">2006-08-16T00:00:00Z</dcterms:created>
  <dcterms:modified xsi:type="dcterms:W3CDTF">2022-12-03T11:12:46Z</dcterms:modified>
  <dc:identifier>DAFTE-aIOZ8</dc:identifier>
</cp:coreProperties>
</file>