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8"/>
  </p:notesMasterIdLst>
  <p:sldIdLst>
    <p:sldId id="258" r:id="rId2"/>
    <p:sldId id="259" r:id="rId3"/>
    <p:sldId id="277" r:id="rId4"/>
    <p:sldId id="260" r:id="rId5"/>
    <p:sldId id="261" r:id="rId6"/>
    <p:sldId id="262" r:id="rId7"/>
    <p:sldId id="263" r:id="rId8"/>
    <p:sldId id="273" r:id="rId9"/>
    <p:sldId id="274" r:id="rId10"/>
    <p:sldId id="275" r:id="rId11"/>
    <p:sldId id="276" r:id="rId12"/>
    <p:sldId id="270" r:id="rId13"/>
    <p:sldId id="269" r:id="rId14"/>
    <p:sldId id="268" r:id="rId15"/>
    <p:sldId id="267" r:id="rId16"/>
    <p:sldId id="264" r:id="rId17"/>
    <p:sldId id="266" r:id="rId18"/>
    <p:sldId id="286" r:id="rId19"/>
    <p:sldId id="287" r:id="rId20"/>
    <p:sldId id="282" r:id="rId21"/>
    <p:sldId id="283" r:id="rId22"/>
    <p:sldId id="284" r:id="rId23"/>
    <p:sldId id="279" r:id="rId24"/>
    <p:sldId id="280" r:id="rId25"/>
    <p:sldId id="281" r:id="rId26"/>
    <p:sldId id="265" r:id="rId2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040C7-5E7E-4BEB-9E6A-D7C60685045E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95A5D-E908-4B1A-9095-A6C4D83B6D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4710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95A5D-E908-4B1A-9095-A6C4D83B6DDA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8385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9B0C75D-4119-432A-8F33-43571EAE0677}" type="datetimeFigureOut">
              <a:rPr lang="uk-UA" smtClean="0"/>
              <a:t>20.11.2022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182BF61-9C4A-43D9-9050-D7BB72AB412E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b.watch/fEs9FfLW9d/" TargetMode="External"/><Relationship Id="rId2" Type="http://schemas.openxmlformats.org/officeDocument/2006/relationships/hyperlink" Target="https://fb.watch/fEs6kLJht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b.watch/fEseP2-aBn/" TargetMode="External"/><Relationship Id="rId4" Type="http://schemas.openxmlformats.org/officeDocument/2006/relationships/hyperlink" Target="https://fb.watch/fEsccs1HKQ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effectLst/>
                <a:latin typeface="Century Schoolbook" panose="020406040505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Опорний заклад Теребовлянська </a:t>
            </a:r>
            <a:br>
              <a:rPr lang="uk-UA" sz="3200" b="1" i="1" dirty="0" smtClean="0">
                <a:effectLst/>
                <a:latin typeface="Century Schoolbook" panose="020406040505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sz="3200" b="1" i="1" dirty="0" smtClean="0">
                <a:effectLst/>
                <a:latin typeface="Century Schoolbook" panose="020406040505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ЗОШ І-ІІІ ступенів №1</a:t>
            </a:r>
            <a:br>
              <a:rPr lang="uk-UA" sz="3200" b="1" i="1" dirty="0" smtClean="0">
                <a:effectLst/>
                <a:latin typeface="Century Schoolbook" panose="020406040505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uk-UA" sz="3200" b="1" i="1" dirty="0" smtClean="0">
                <a:effectLst/>
                <a:latin typeface="Century Schoolbook" panose="020406040505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Теребовлянської міської ради Тернопільської області</a:t>
            </a:r>
            <a:endParaRPr lang="uk-UA" sz="3200" b="1" i="1" dirty="0">
              <a:effectLst/>
              <a:latin typeface="Century Schoolbook" panose="020406040505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082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dirty="0" smtClean="0"/>
              <a:t>Портфоліо вчителя української мови і літератури </a:t>
            </a:r>
          </a:p>
          <a:p>
            <a:pPr marL="0" indent="0" algn="ctr">
              <a:buNone/>
            </a:pPr>
            <a:r>
              <a:rPr lang="uk-UA" sz="4000" b="1" i="1" dirty="0" err="1" smtClean="0"/>
              <a:t>Дирди</a:t>
            </a:r>
            <a:r>
              <a:rPr lang="uk-UA" sz="4000" b="1" i="1" dirty="0" smtClean="0"/>
              <a:t> Наталії </a:t>
            </a:r>
            <a:r>
              <a:rPr lang="uk-UA" sz="4000" b="1" i="1" dirty="0"/>
              <a:t>С</a:t>
            </a:r>
            <a:r>
              <a:rPr lang="uk-UA" sz="4000" b="1" i="1" dirty="0" smtClean="0"/>
              <a:t>тепанівни</a:t>
            </a:r>
            <a:endParaRPr lang="uk-UA" sz="4000" b="1" i="1" dirty="0"/>
          </a:p>
        </p:txBody>
      </p:sp>
    </p:spTree>
    <p:extLst>
      <p:ext uri="{BB962C8B-B14F-4D97-AF65-F5344CB8AC3E}">
        <p14:creationId xmlns:p14="http://schemas.microsoft.com/office/powerpoint/2010/main" val="6205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6965245" cy="1202485"/>
          </a:xfrm>
        </p:spPr>
        <p:txBody>
          <a:bodyPr>
            <a:normAutofit/>
          </a:bodyPr>
          <a:lstStyle/>
          <a:p>
            <a:r>
              <a:rPr lang="uk-UA" sz="3600" b="1" i="1" dirty="0"/>
              <a:t>Методична робота</a:t>
            </a:r>
            <a:endParaRPr lang="uk-UA" sz="36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Проводила навчання для учителів української мови і літератури, зарубіжної літератури Теребовлянської, </a:t>
            </a:r>
            <a:r>
              <a:rPr lang="uk-UA" dirty="0" err="1" smtClean="0"/>
              <a:t>Микулинецької</a:t>
            </a:r>
            <a:r>
              <a:rPr lang="uk-UA" dirty="0" smtClean="0"/>
              <a:t> та </a:t>
            </a:r>
            <a:r>
              <a:rPr lang="uk-UA" dirty="0" err="1" smtClean="0"/>
              <a:t>Великоберезовицької</a:t>
            </a:r>
            <a:r>
              <a:rPr lang="uk-UA" dirty="0" smtClean="0"/>
              <a:t> ОТГ, які викладатимуть у 5 класі НУШ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8042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 smtClean="0"/>
              <a:t>Методична робота</a:t>
            </a:r>
            <a:endParaRPr lang="uk-UA" sz="32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У березні 2020 року під час  </a:t>
            </a:r>
            <a:r>
              <a:rPr lang="uk-UA" dirty="0" err="1" smtClean="0"/>
              <a:t>протиепідеміологічних</a:t>
            </a:r>
            <a:r>
              <a:rPr lang="uk-UA" dirty="0" smtClean="0"/>
              <a:t> заходів щодо захворювання на </a:t>
            </a:r>
            <a:r>
              <a:rPr lang="en-US" dirty="0" smtClean="0"/>
              <a:t>KOVID</a:t>
            </a:r>
            <a:r>
              <a:rPr lang="uk-UA" dirty="0" smtClean="0"/>
              <a:t> 2019 проводила </a:t>
            </a:r>
            <a:r>
              <a:rPr lang="uk-UA" dirty="0" err="1" smtClean="0"/>
              <a:t>відеоуроки</a:t>
            </a:r>
            <a:r>
              <a:rPr lang="uk-UA" dirty="0" smtClean="0"/>
              <a:t> для учнів 11-х класів у Теребовлянському медіацентрі</a:t>
            </a:r>
          </a:p>
          <a:p>
            <a:r>
              <a:rPr lang="ru-RU" b="1" u="sng" dirty="0">
                <a:hlinkClick r:id="rId2"/>
              </a:rPr>
              <a:t>https://fb.watch/fEs6kLJhtT</a:t>
            </a:r>
            <a:r>
              <a:rPr lang="ru-RU" b="1" u="sng" dirty="0" smtClean="0">
                <a:hlinkClick r:id="rId2"/>
              </a:rPr>
              <a:t>/</a:t>
            </a:r>
            <a:endParaRPr lang="uk-UA" dirty="0"/>
          </a:p>
          <a:p>
            <a:r>
              <a:rPr lang="ru-RU" b="1" u="sng" dirty="0">
                <a:hlinkClick r:id="rId3"/>
              </a:rPr>
              <a:t>https://fb.watch/fEs9FfLW9d</a:t>
            </a:r>
            <a:r>
              <a:rPr lang="ru-RU" b="1" u="sng" dirty="0" smtClean="0">
                <a:hlinkClick r:id="rId3"/>
              </a:rPr>
              <a:t>/</a:t>
            </a:r>
            <a:endParaRPr lang="uk-UA" dirty="0"/>
          </a:p>
          <a:p>
            <a:r>
              <a:rPr lang="ru-RU" b="1" u="sng" dirty="0">
                <a:hlinkClick r:id="rId4"/>
              </a:rPr>
              <a:t>https://fb.watch/fEsccs1HKQ</a:t>
            </a:r>
            <a:r>
              <a:rPr lang="ru-RU" b="1" u="sng" dirty="0" smtClean="0">
                <a:hlinkClick r:id="rId4"/>
              </a:rPr>
              <a:t>/</a:t>
            </a:r>
            <a:r>
              <a:rPr lang="ru-RU" b="1" dirty="0"/>
              <a:t> </a:t>
            </a:r>
            <a:endParaRPr lang="uk-UA" dirty="0"/>
          </a:p>
          <a:p>
            <a:r>
              <a:rPr lang="ru-RU" b="1" u="sng" dirty="0">
                <a:hlinkClick r:id="rId5"/>
              </a:rPr>
              <a:t>https://fb.watch/fEseP2-aBn/</a:t>
            </a:r>
            <a:endParaRPr lang="uk-UA" dirty="0"/>
          </a:p>
          <a:p>
            <a:endParaRPr lang="uk-UA" dirty="0" smtClean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0358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6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24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1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3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/>
              <a:t>Робота в групах</a:t>
            </a:r>
            <a:endParaRPr lang="uk-UA" b="1" i="1" dirty="0"/>
          </a:p>
        </p:txBody>
      </p:sp>
      <p:pic>
        <p:nvPicPr>
          <p:cNvPr id="4" name="Picture 9" descr="IMG_07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477" y="1844824"/>
            <a:ext cx="3833115" cy="2884516"/>
          </a:xfr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 descr="IMG_06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3564211"/>
            <a:ext cx="4032448" cy="2647056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353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uk-UA" b="1" i="1" dirty="0" smtClean="0"/>
              <a:t>Засідання творчої групи вчителів української мови і літератури</a:t>
            </a:r>
            <a:endParaRPr lang="uk-UA" b="1" i="1" dirty="0"/>
          </a:p>
        </p:txBody>
      </p:sp>
      <p:pic>
        <p:nvPicPr>
          <p:cNvPr id="5" name="Picture 12" descr="PB06072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2636912"/>
            <a:ext cx="5904656" cy="3603625"/>
          </a:xfrm>
          <a:ln w="12700">
            <a:solidFill>
              <a:srgbClr val="00008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781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 err="1" smtClean="0"/>
              <a:t>Дирда</a:t>
            </a:r>
            <a:r>
              <a:rPr lang="uk-UA" sz="2800" b="1" i="1" dirty="0" smtClean="0"/>
              <a:t> Наталія Степанівна</a:t>
            </a:r>
            <a:endParaRPr lang="uk-UA" sz="2800" b="1" i="1" dirty="0"/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Освіта: </a:t>
            </a:r>
            <a:r>
              <a:rPr lang="uk-UA" dirty="0"/>
              <a:t>в</a:t>
            </a:r>
            <a:r>
              <a:rPr lang="uk-UA" dirty="0" smtClean="0"/>
              <a:t>ища (Тернопільський державний педагогічний інститут)</a:t>
            </a:r>
          </a:p>
          <a:p>
            <a:r>
              <a:rPr lang="uk-UA" dirty="0" smtClean="0"/>
              <a:t>Стаж педагогічної роботи: 33 роки</a:t>
            </a:r>
          </a:p>
          <a:p>
            <a:r>
              <a:rPr lang="uk-UA" dirty="0" smtClean="0"/>
              <a:t>Посада: вчитель української мови і літератури, заступник директора школи з НВР</a:t>
            </a:r>
          </a:p>
          <a:p>
            <a:r>
              <a:rPr lang="uk-UA" dirty="0" smtClean="0"/>
              <a:t>Кваліфікаційна категорія: «спеціаліст вищої категорії</a:t>
            </a:r>
          </a:p>
          <a:p>
            <a:r>
              <a:rPr lang="uk-UA" dirty="0" smtClean="0"/>
              <a:t>Педагогічне звання: «старший учитель»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14119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152400"/>
            <a:ext cx="2952750" cy="2232025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023">
            <a:off x="5355976" y="1139031"/>
            <a:ext cx="3240087" cy="2185987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00561">
            <a:off x="485775" y="981075"/>
            <a:ext cx="2933700" cy="2185988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02747">
            <a:off x="92075" y="3357563"/>
            <a:ext cx="2895600" cy="2187575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2866">
            <a:off x="5292725" y="3500438"/>
            <a:ext cx="3381375" cy="2232025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57" y="3866496"/>
            <a:ext cx="3313112" cy="2232025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 9"/>
          <p:cNvSpPr/>
          <p:nvPr/>
        </p:nvSpPr>
        <p:spPr>
          <a:xfrm>
            <a:off x="342994" y="2780928"/>
            <a:ext cx="8405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kern="10" dirty="0">
                <a:ln w="1587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Georgia"/>
              </a:rPr>
              <a:t>Наш драмгурток</a:t>
            </a:r>
            <a:endParaRPr lang="uk-UA" sz="4800" b="1" kern="10" dirty="0">
              <a:ln w="15875">
                <a:solidFill>
                  <a:srgbClr val="993300"/>
                </a:solidFill>
                <a:round/>
                <a:headEnd/>
                <a:tailEnd/>
              </a:ln>
              <a:solidFill>
                <a:srgbClr val="FFFF00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70683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 smtClean="0"/>
              <a:t>Свято рідної мови</a:t>
            </a:r>
            <a:endParaRPr lang="uk-UA" sz="3200" b="1" i="1" dirty="0"/>
          </a:p>
        </p:txBody>
      </p:sp>
      <p:pic>
        <p:nvPicPr>
          <p:cNvPr id="4" name="Picture 5" descr="HPIM111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11"/>
          <a:stretch>
            <a:fillRect/>
          </a:stretch>
        </p:blipFill>
        <p:spPr>
          <a:xfrm>
            <a:off x="611188" y="1670307"/>
            <a:ext cx="2952328" cy="2391004"/>
          </a:xfr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HPIM11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4466" y="1609753"/>
            <a:ext cx="2935288" cy="218598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HPIM11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3"/>
          <a:stretch>
            <a:fillRect/>
          </a:stretch>
        </p:blipFill>
        <p:spPr bwMode="auto">
          <a:xfrm>
            <a:off x="611189" y="4077072"/>
            <a:ext cx="3600772" cy="2447553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PIM1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6096" y="4006850"/>
            <a:ext cx="2921000" cy="218757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73579">
            <a:off x="3118979" y="2387627"/>
            <a:ext cx="3095625" cy="2816225"/>
          </a:xfrm>
          <a:prstGeom prst="rect">
            <a:avLst/>
          </a:prstGeom>
          <a:gradFill rotWithShape="1">
            <a:gsLst>
              <a:gs pos="0">
                <a:schemeClr val="hlink">
                  <a:alpha val="7001"/>
                </a:schemeClr>
              </a:gs>
              <a:gs pos="50000">
                <a:srgbClr val="C5FFFF"/>
              </a:gs>
              <a:gs pos="100000">
                <a:schemeClr val="hlink">
                  <a:alpha val="7001"/>
                </a:schemeClr>
              </a:gs>
            </a:gsLst>
            <a:lin ang="18900000" scaled="1"/>
          </a:gradFill>
          <a:ln w="12700">
            <a:solidFill>
              <a:srgbClr val="6699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0307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PB0607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692696"/>
            <a:ext cx="3167062" cy="2505075"/>
          </a:xfrm>
          <a:prstGeom prst="rect">
            <a:avLst/>
          </a:prstGeom>
          <a:ln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" name="Picture 6" descr="PB2139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333750" cy="21351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B21398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83" y="3619177"/>
            <a:ext cx="3024187" cy="2305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/>
          <p:cNvSpPr/>
          <p:nvPr/>
        </p:nvSpPr>
        <p:spPr>
          <a:xfrm rot="20162163">
            <a:off x="4262682" y="2566081"/>
            <a:ext cx="3787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kern="10" dirty="0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та конкурси</a:t>
            </a:r>
            <a:endParaRPr lang="uk-UA" sz="3600" b="1" i="1" kern="10" dirty="0">
              <a:ln w="6350">
                <a:solidFill>
                  <a:srgbClr val="9933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кутник 5"/>
          <p:cNvSpPr/>
          <p:nvPr/>
        </p:nvSpPr>
        <p:spPr>
          <a:xfrm rot="20229980">
            <a:off x="4400922" y="1147099"/>
            <a:ext cx="29522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kern="10" dirty="0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Шкільні </a:t>
            </a:r>
            <a:r>
              <a:rPr lang="uk-UA" sz="3600" b="1" i="1" kern="10" dirty="0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олімпіади</a:t>
            </a:r>
            <a:endParaRPr lang="uk-UA" sz="3600" b="1" i="1" kern="10" dirty="0">
              <a:ln w="6350">
                <a:solidFill>
                  <a:srgbClr val="9933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9877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 smtClean="0"/>
              <a:t>Робота з обдарованими дітьми</a:t>
            </a:r>
            <a:endParaRPr lang="uk-UA" sz="32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99592" y="1700808"/>
            <a:ext cx="7344816" cy="424847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uk-UA" sz="7200" dirty="0" smtClean="0"/>
              <a:t> </a:t>
            </a:r>
            <a:r>
              <a:rPr lang="uk-UA" sz="7200" dirty="0"/>
              <a:t>у 2018-2019н.р. учениця 7-А класу </a:t>
            </a:r>
            <a:r>
              <a:rPr lang="uk-UA" sz="7200" dirty="0" err="1"/>
              <a:t>Ярошевська</a:t>
            </a:r>
            <a:r>
              <a:rPr lang="uk-UA" sz="7200" dirty="0"/>
              <a:t> Вікторія посіла ІІІ місце у ІІ етапі Всеукраїнської учнівської олімпіади з української мови і літератури та І місце у ІІ етапі Міжнародного конкурсу знавців української мови імені Петра Яцика; у 2019-2020н.р. учень 5-Б класу Мудрик Артем зайняв І місце у районному етапі Міжнародного конкурсу знавців української мови імені Петра Яцика; у 2021-2022н.р. учень 10-А класу Студент Едвард виборов ІІ місце у ІІ етапі та ІІІ місце у ІІІ етапі Всеукраїнської учнівської олімпіади з української мови і літератури; учень 7-Б класу Мудрик Артем зайняв ІІІ місце у ІІ етапі Всеукраїнської учнівської олімпіади з української мови і літератури; учень 10-А класу Студент Едвард посів І місце у ІІ етапі та ІІ місце у ІІІ етапі, взяв участь у І</a:t>
            </a:r>
            <a:r>
              <a:rPr lang="en-US" sz="7200" dirty="0"/>
              <a:t>V</a:t>
            </a:r>
            <a:r>
              <a:rPr lang="uk-UA" sz="7200" dirty="0"/>
              <a:t> фінальному етапі Міжнародного мовно-літературного конкурсу учнівської та студентської молоді імені Тараса Шевченка (результати не були оголошені через початок війни); учень 7-Б класу Мудрик Артем – ІІ місце у ІІ етапі </a:t>
            </a:r>
            <a:r>
              <a:rPr lang="uk-UA" sz="7200" dirty="0" err="1"/>
              <a:t>етапі</a:t>
            </a:r>
            <a:r>
              <a:rPr lang="uk-UA" sz="7200" dirty="0"/>
              <a:t> Міжнародного мовно-літературного конкурсу учнівської та студентської молоді імені Тараса Шевченка.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6044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 smtClean="0"/>
              <a:t>Підвищення кваліфікації</a:t>
            </a:r>
            <a:endParaRPr lang="uk-UA" sz="24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72415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 smtClean="0"/>
              <a:t>Нагороди</a:t>
            </a:r>
            <a:endParaRPr lang="uk-UA" sz="24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4906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2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 smtClean="0"/>
              <a:t>Методична проблема, над якою працюю</a:t>
            </a:r>
            <a:endParaRPr lang="uk-UA" sz="24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uk-UA" sz="3600" b="1" i="1" dirty="0" smtClean="0"/>
              <a:t>Активізація розумової діяльності учнів на уроках української мови і літератури та в позаурочний час</a:t>
            </a:r>
            <a:endParaRPr lang="uk-UA" sz="3600" b="1" i="1" dirty="0"/>
          </a:p>
        </p:txBody>
      </p:sp>
    </p:spTree>
    <p:extLst>
      <p:ext uri="{BB962C8B-B14F-4D97-AF65-F5344CB8AC3E}">
        <p14:creationId xmlns:p14="http://schemas.microsoft.com/office/powerpoint/2010/main" val="302399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Моя професія - вчитель!Я спішу на урок, де чекають мене. Такі щирі й допитливі очі. Я незчуюся знов, як урок промине,І я з класу піду неохоче. Потім знову урок... Знову зустріч з дітьми... Гріють душу мою їхні очі.І хоч в школі біжать невблаганно роки,Та я іншої долі не хочу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Моя професія - вчитель!Я спішу на урок, де чекають мене. Такі щирі й допитливі очі. Я незчуюся знов, як урок промине,І я з класу піду неохоче. Потім знову урок... Знову зустріч з дітьми... Гріють душу мою їхні очі.І хоч в школі біжать невблаганно роки,Та я іншої долі не хочу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6" y="836711"/>
            <a:ext cx="7104789" cy="532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0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 descr="Украинский фон - 59 фото для презентаций и картинок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86065"/>
            <a:ext cx="7056784" cy="545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84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0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928688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5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 smtClean="0"/>
              <a:t>За час педагогічної діяльності набула досвіду:</a:t>
            </a:r>
            <a:endParaRPr lang="uk-UA" sz="28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000" b="1" dirty="0"/>
              <a:t>д</a:t>
            </a:r>
            <a:r>
              <a:rPr lang="uk-UA" sz="2000" b="1" dirty="0" smtClean="0"/>
              <a:t>иференціювати, індивідуалізувати процес навчання;</a:t>
            </a:r>
          </a:p>
          <a:p>
            <a:pPr algn="just"/>
            <a:r>
              <a:rPr lang="uk-UA" sz="2000" b="1" dirty="0"/>
              <a:t>р</a:t>
            </a:r>
            <a:r>
              <a:rPr lang="uk-UA" sz="2000" b="1" dirty="0" smtClean="0"/>
              <a:t>озвивати аналітичне мислення учнів;</a:t>
            </a:r>
          </a:p>
          <a:p>
            <a:r>
              <a:rPr lang="uk-UA" sz="2000" b="1" dirty="0"/>
              <a:t>ф</a:t>
            </a:r>
            <a:r>
              <a:rPr lang="uk-UA" sz="2000" b="1" dirty="0" smtClean="0"/>
              <a:t>ормувати у здобувачів освіти навички </a:t>
            </a:r>
            <a:r>
              <a:rPr lang="uk-UA" sz="2000" b="1" dirty="0" err="1" smtClean="0"/>
              <a:t>самооцінювання</a:t>
            </a:r>
            <a:r>
              <a:rPr lang="uk-UA" sz="2000" b="1" dirty="0" smtClean="0"/>
              <a:t>, самоконтролю своєї навчальної діяльності;</a:t>
            </a:r>
          </a:p>
          <a:p>
            <a:r>
              <a:rPr lang="uk-UA" sz="2000" b="1" dirty="0"/>
              <a:t>с</a:t>
            </a:r>
            <a:r>
              <a:rPr lang="uk-UA" sz="2000" b="1" dirty="0" smtClean="0"/>
              <a:t>прияти розвитку творчого мислення, культури спілкування;</a:t>
            </a:r>
          </a:p>
          <a:p>
            <a:r>
              <a:rPr lang="uk-UA" sz="2000" b="1" dirty="0"/>
              <a:t>в</a:t>
            </a:r>
            <a:r>
              <a:rPr lang="uk-UA" sz="2000" b="1" dirty="0" smtClean="0"/>
              <a:t>иховувати активну особистість, яка вміє бачити й вирішувати нестандартні ситуації</a:t>
            </a:r>
          </a:p>
          <a:p>
            <a:endParaRPr lang="uk-UA" sz="2000" b="1" dirty="0" smtClean="0"/>
          </a:p>
          <a:p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84558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i="1" dirty="0" smtClean="0"/>
              <a:t>Методична робота</a:t>
            </a:r>
            <a:endParaRPr lang="uk-UA" sz="28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Очолюю методичне об’єднання вчителів української мови і літератури відділу освіти Теребовлянської ОТГ </a:t>
            </a:r>
          </a:p>
          <a:p>
            <a:r>
              <a:rPr lang="uk-UA" b="1" dirty="0" smtClean="0"/>
              <a:t>З 2016 до 2019 років надавала методичну допомогу молодим педагогам (була керівником школи молодого учителя) відділу освіти Теребовлянської ОТГ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217347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0</TotalTime>
  <Words>428</Words>
  <Application>Microsoft Office PowerPoint</Application>
  <PresentationFormat>Екран (4:3)</PresentationFormat>
  <Paragraphs>39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27" baseType="lpstr">
      <vt:lpstr>Кнопка</vt:lpstr>
      <vt:lpstr>Опорний заклад Теребовлянська  ЗОШ І-ІІІ ступенів №1 Теребовлянської міської ради Тернопільської області</vt:lpstr>
      <vt:lpstr>Дирда Наталія Степанівна</vt:lpstr>
      <vt:lpstr>Методична проблема, над якою працюю</vt:lpstr>
      <vt:lpstr>Презентація PowerPoint</vt:lpstr>
      <vt:lpstr>Презентація PowerPoint</vt:lpstr>
      <vt:lpstr>Презентація PowerPoint</vt:lpstr>
      <vt:lpstr>Презентація PowerPoint</vt:lpstr>
      <vt:lpstr>За час педагогічної діяльності набула досвіду:</vt:lpstr>
      <vt:lpstr>Методична робота</vt:lpstr>
      <vt:lpstr>Методична робота</vt:lpstr>
      <vt:lpstr>Методична робота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Робота в групах</vt:lpstr>
      <vt:lpstr>Засідання творчої групи вчителів української мови і літератури</vt:lpstr>
      <vt:lpstr>Презентація PowerPoint</vt:lpstr>
      <vt:lpstr>Свято рідної мови</vt:lpstr>
      <vt:lpstr>Презентація PowerPoint</vt:lpstr>
      <vt:lpstr>Робота з обдарованими дітьми</vt:lpstr>
      <vt:lpstr>Підвищення кваліфікації</vt:lpstr>
      <vt:lpstr>Нагороди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Natalya</dc:creator>
  <cp:lastModifiedBy>Natalya</cp:lastModifiedBy>
  <cp:revision>22</cp:revision>
  <dcterms:created xsi:type="dcterms:W3CDTF">2022-11-11T14:01:48Z</dcterms:created>
  <dcterms:modified xsi:type="dcterms:W3CDTF">2022-11-20T16:16:40Z</dcterms:modified>
</cp:coreProperties>
</file>