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6" r:id="rId1"/>
  </p:sldMasterIdLst>
  <p:handoutMasterIdLst>
    <p:handoutMasterId r:id="rId21"/>
  </p:handoutMasterIdLst>
  <p:sldIdLst>
    <p:sldId id="268" r:id="rId2"/>
    <p:sldId id="256" r:id="rId3"/>
    <p:sldId id="257" r:id="rId4"/>
    <p:sldId id="271" r:id="rId5"/>
    <p:sldId id="260" r:id="rId6"/>
    <p:sldId id="272" r:id="rId7"/>
    <p:sldId id="266" r:id="rId8"/>
    <p:sldId id="273" r:id="rId9"/>
    <p:sldId id="267" r:id="rId10"/>
    <p:sldId id="274" r:id="rId11"/>
    <p:sldId id="277" r:id="rId12"/>
    <p:sldId id="269" r:id="rId13"/>
    <p:sldId id="275" r:id="rId14"/>
    <p:sldId id="270" r:id="rId15"/>
    <p:sldId id="276" r:id="rId16"/>
    <p:sldId id="261" r:id="rId17"/>
    <p:sldId id="265" r:id="rId18"/>
    <p:sldId id="259" r:id="rId19"/>
    <p:sldId id="25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F67E"/>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4533" autoAdjust="0"/>
  </p:normalViewPr>
  <p:slideViewPr>
    <p:cSldViewPr snapToGrid="0">
      <p:cViewPr varScale="1">
        <p:scale>
          <a:sx n="72" d="100"/>
          <a:sy n="72" d="100"/>
        </p:scale>
        <p:origin x="696" y="5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80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F301AB-FEFE-4D39-AD12-2A1500BD16DC}" type="datetimeFigureOut">
              <a:rPr lang="uk-UA" smtClean="0"/>
              <a:t>15.05.2019</a:t>
            </a:fld>
            <a:endParaRPr lang="uk-UA"/>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CD1263-7E25-4DC6-A5BA-EF1FBC745952}" type="slidenum">
              <a:rPr lang="uk-UA" smtClean="0"/>
              <a:t>‹#›</a:t>
            </a:fld>
            <a:endParaRPr lang="uk-UA"/>
          </a:p>
        </p:txBody>
      </p:sp>
    </p:spTree>
    <p:extLst>
      <p:ext uri="{BB962C8B-B14F-4D97-AF65-F5344CB8AC3E}">
        <p14:creationId xmlns:p14="http://schemas.microsoft.com/office/powerpoint/2010/main" val="133980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889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783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914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6536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40666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33483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2428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6795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74" y="609600"/>
            <a:ext cx="10364452"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5/15/2019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52751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172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11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6406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986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0308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011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803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132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5/15/2019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8993591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5.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7.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21" y="3717344"/>
            <a:ext cx="5765800" cy="3059964"/>
          </a:xfrm>
          <a:prstGeom prst="rect">
            <a:avLst/>
          </a:prstGeom>
          <a:ln>
            <a:noFill/>
          </a:ln>
          <a:effectLst>
            <a:softEdge rad="112500"/>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24" y="-223516"/>
            <a:ext cx="5549900" cy="3940860"/>
          </a:xfrm>
          <a:prstGeom prst="rect">
            <a:avLst/>
          </a:prstGeom>
          <a:ln>
            <a:noFill/>
          </a:ln>
          <a:effectLst>
            <a:softEdge rad="112500"/>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0734" y="11191"/>
            <a:ext cx="6139881" cy="3642886"/>
          </a:xfrm>
          <a:prstGeom prst="rect">
            <a:avLst/>
          </a:prstGeom>
          <a:ln>
            <a:noFill/>
          </a:ln>
          <a:effectLst>
            <a:softEdge rad="112500"/>
          </a:effectLst>
        </p:spPr>
      </p:pic>
      <p:sp>
        <p:nvSpPr>
          <p:cNvPr id="2" name="Заголовок 1"/>
          <p:cNvSpPr>
            <a:spLocks noGrp="1"/>
          </p:cNvSpPr>
          <p:nvPr>
            <p:ph type="ctrTitle"/>
          </p:nvPr>
        </p:nvSpPr>
        <p:spPr>
          <a:xfrm>
            <a:off x="310834" y="11191"/>
            <a:ext cx="7630734" cy="1261018"/>
          </a:xfrm>
        </p:spPr>
        <p:txBody>
          <a:bodyPr>
            <a:normAutofit/>
          </a:bodyPr>
          <a:lstStyle/>
          <a:p>
            <a:r>
              <a:rPr lang="uk-UA" dirty="0" smtClean="0">
                <a:solidFill>
                  <a:schemeClr val="accent3">
                    <a:lumMod val="75000"/>
                  </a:schemeClr>
                </a:solidFill>
              </a:rPr>
              <a:t>Туристичний маршрут</a:t>
            </a:r>
            <a:endParaRPr lang="uk-UA" dirty="0">
              <a:solidFill>
                <a:schemeClr val="accent3">
                  <a:lumMod val="75000"/>
                </a:schemeClr>
              </a:solidFill>
            </a:endParaRP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43" y="3937205"/>
            <a:ext cx="5997178" cy="2905949"/>
          </a:xfrm>
          <a:prstGeom prst="rect">
            <a:avLst/>
          </a:prstGeom>
          <a:ln>
            <a:noFill/>
          </a:ln>
          <a:effectLst>
            <a:softEdge rad="112500"/>
          </a:effectLst>
        </p:spPr>
        <p:style>
          <a:lnRef idx="2">
            <a:schemeClr val="dk1">
              <a:shade val="50000"/>
            </a:schemeClr>
          </a:lnRef>
          <a:fillRef idx="1">
            <a:schemeClr val="dk1"/>
          </a:fillRef>
          <a:effectRef idx="0">
            <a:schemeClr val="dk1"/>
          </a:effectRef>
          <a:fontRef idx="minor">
            <a:schemeClr val="lt1"/>
          </a:fontRef>
        </p:style>
      </p:pic>
      <p:sp>
        <p:nvSpPr>
          <p:cNvPr id="3" name="Подзаголовок 2"/>
          <p:cNvSpPr>
            <a:spLocks noGrp="1"/>
          </p:cNvSpPr>
          <p:nvPr>
            <p:ph type="subTitle" idx="1"/>
          </p:nvPr>
        </p:nvSpPr>
        <p:spPr>
          <a:xfrm>
            <a:off x="808383" y="3153693"/>
            <a:ext cx="9178754" cy="1371599"/>
          </a:xfrm>
        </p:spPr>
        <p:txBody>
          <a:bodyPr>
            <a:noAutofit/>
          </a:bodyPr>
          <a:lstStyle/>
          <a:p>
            <a:r>
              <a:rPr lang="uk-UA" sz="7200" dirty="0" smtClean="0">
                <a:solidFill>
                  <a:schemeClr val="accent5">
                    <a:lumMod val="60000"/>
                    <a:lumOff val="40000"/>
                  </a:schemeClr>
                </a:solidFill>
              </a:rPr>
              <a:t>«Загублений Рай»</a:t>
            </a:r>
            <a:endParaRPr lang="uk-UA" sz="7200" dirty="0">
              <a:solidFill>
                <a:schemeClr val="accent5">
                  <a:lumMod val="60000"/>
                  <a:lumOff val="40000"/>
                </a:schemeClr>
              </a:solidFill>
            </a:endParaRPr>
          </a:p>
        </p:txBody>
      </p:sp>
    </p:spTree>
    <p:extLst>
      <p:ext uri="{BB962C8B-B14F-4D97-AF65-F5344CB8AC3E}">
        <p14:creationId xmlns:p14="http://schemas.microsoft.com/office/powerpoint/2010/main" val="2300617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745"/>
            <a:ext cx="6758609" cy="5068957"/>
          </a:xfrm>
          <a:prstGeom prst="rect">
            <a:avLst/>
          </a:prstGeom>
        </p:spPr>
      </p:pic>
      <p:pic>
        <p:nvPicPr>
          <p:cNvPr id="3"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377" y="530292"/>
            <a:ext cx="4745780" cy="6327708"/>
          </a:xfrm>
          <a:prstGeom prst="rect">
            <a:avLst/>
          </a:prstGeom>
        </p:spPr>
      </p:pic>
    </p:spTree>
    <p:extLst>
      <p:ext uri="{BB962C8B-B14F-4D97-AF65-F5344CB8AC3E}">
        <p14:creationId xmlns:p14="http://schemas.microsoft.com/office/powerpoint/2010/main" val="1317666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51" y="76200"/>
            <a:ext cx="9952383" cy="6781800"/>
          </a:xfrm>
          <a:prstGeom prst="rect">
            <a:avLst/>
          </a:prstGeom>
        </p:spPr>
      </p:pic>
    </p:spTree>
    <p:extLst>
      <p:ext uri="{BB962C8B-B14F-4D97-AF65-F5344CB8AC3E}">
        <p14:creationId xmlns:p14="http://schemas.microsoft.com/office/powerpoint/2010/main" val="31360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32638" y="278295"/>
            <a:ext cx="3828405" cy="1320800"/>
          </a:xfrm>
        </p:spPr>
        <p:txBody>
          <a:bodyPr/>
          <a:lstStyle/>
          <a:p>
            <a:r>
              <a:rPr lang="uk-UA" dirty="0" err="1" smtClean="0">
                <a:solidFill>
                  <a:srgbClr val="00B0F0"/>
                </a:solidFill>
              </a:rPr>
              <a:t>Гутисько</a:t>
            </a:r>
            <a:endParaRPr lang="uk-UA" dirty="0">
              <a:solidFill>
                <a:srgbClr val="00B0F0"/>
              </a:solidFill>
            </a:endParaRPr>
          </a:p>
        </p:txBody>
      </p:sp>
      <p:sp>
        <p:nvSpPr>
          <p:cNvPr id="3" name="Объект 2"/>
          <p:cNvSpPr>
            <a:spLocks noGrp="1"/>
          </p:cNvSpPr>
          <p:nvPr>
            <p:ph idx="1"/>
          </p:nvPr>
        </p:nvSpPr>
        <p:spPr>
          <a:xfrm>
            <a:off x="831180" y="4440795"/>
            <a:ext cx="8956996" cy="2065710"/>
          </a:xfrm>
        </p:spPr>
        <p:txBody>
          <a:bodyPr>
            <a:normAutofit/>
          </a:bodyPr>
          <a:lstStyle/>
          <a:p>
            <a:r>
              <a:rPr lang="uk-UA" dirty="0" err="1"/>
              <a:t>Гу́тисько</a:t>
            </a:r>
            <a:r>
              <a:rPr lang="uk-UA" dirty="0"/>
              <a:t> — село Бережанського району , підпорядковане Підвисоцькій сільраді. Населення — 114 осіб (2003), дворів — 46. Проживають переселенці з Польщі - лемки. </a:t>
            </a:r>
            <a:r>
              <a:rPr lang="uk-UA" dirty="0" err="1"/>
              <a:t>Гутисько</a:t>
            </a:r>
            <a:r>
              <a:rPr lang="uk-UA" dirty="0"/>
              <a:t> — один із центрів художнього різьблення по дереву. У селі відбулися 2 перших крайових фестивалі лемківської культури (1999, 2000).  Тут </a:t>
            </a:r>
            <a:r>
              <a:rPr lang="uk-UA" dirty="0" err="1"/>
              <a:t>функіонує</a:t>
            </a:r>
            <a:r>
              <a:rPr lang="uk-UA" dirty="0"/>
              <a:t> музей </a:t>
            </a:r>
            <a:r>
              <a:rPr lang="uk-UA" dirty="0" err="1"/>
              <a:t>різбярства</a:t>
            </a:r>
            <a:r>
              <a:rPr lang="uk-UA" dirty="0"/>
              <a:t> та </a:t>
            </a:r>
            <a:r>
              <a:rPr lang="uk-UA" dirty="0" err="1"/>
              <a:t>лемківщини</a:t>
            </a:r>
            <a:r>
              <a:rPr lang="uk-UA" dirty="0"/>
              <a:t> та турецький цвинтар – меморіал, поряд </a:t>
            </a:r>
            <a:r>
              <a:rPr lang="uk-UA" dirty="0" err="1"/>
              <a:t>Голицький</a:t>
            </a:r>
            <a:r>
              <a:rPr lang="uk-UA" dirty="0"/>
              <a:t> ботаніко-ентомологічний заказник загальнодержавного значення.</a:t>
            </a:r>
          </a:p>
        </p:txBody>
      </p:sp>
      <p:pic>
        <p:nvPicPr>
          <p:cNvPr id="4" name="Рисунок 3"/>
          <p:cNvPicPr>
            <a:picLocks noChangeAspect="1"/>
          </p:cNvPicPr>
          <p:nvPr/>
        </p:nvPicPr>
        <p:blipFill>
          <a:blip r:embed="rId2"/>
          <a:stretch>
            <a:fillRect/>
          </a:stretch>
        </p:blipFill>
        <p:spPr>
          <a:xfrm>
            <a:off x="1113918" y="1208581"/>
            <a:ext cx="8391519" cy="3232214"/>
          </a:xfrm>
          <a:prstGeom prst="rect">
            <a:avLst/>
          </a:prstGeom>
        </p:spPr>
      </p:pic>
    </p:spTree>
    <p:extLst>
      <p:ext uri="{BB962C8B-B14F-4D97-AF65-F5344CB8AC3E}">
        <p14:creationId xmlns:p14="http://schemas.microsoft.com/office/powerpoint/2010/main" val="1379121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6360" y="397565"/>
            <a:ext cx="8596668" cy="1320800"/>
          </a:xfrm>
        </p:spPr>
        <p:txBody>
          <a:bodyPr/>
          <a:lstStyle/>
          <a:p>
            <a:r>
              <a:rPr lang="uk-UA" dirty="0" err="1" smtClean="0">
                <a:solidFill>
                  <a:srgbClr val="00B0F0"/>
                </a:solidFill>
              </a:rPr>
              <a:t>Голицький</a:t>
            </a:r>
            <a:r>
              <a:rPr lang="uk-UA" dirty="0" smtClean="0">
                <a:solidFill>
                  <a:srgbClr val="00B0F0"/>
                </a:solidFill>
              </a:rPr>
              <a:t> ботаніко-ентомологічний заказник</a:t>
            </a:r>
            <a:endParaRPr lang="uk-UA" dirty="0">
              <a:solidFill>
                <a:srgbClr val="00B0F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652" y="965200"/>
            <a:ext cx="6692348" cy="4960441"/>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8978"/>
            <a:ext cx="6798365" cy="5039022"/>
          </a:xfrm>
          <a:prstGeom prst="rect">
            <a:avLst/>
          </a:prstGeom>
        </p:spPr>
      </p:pic>
    </p:spTree>
    <p:extLst>
      <p:ext uri="{BB962C8B-B14F-4D97-AF65-F5344CB8AC3E}">
        <p14:creationId xmlns:p14="http://schemas.microsoft.com/office/powerpoint/2010/main" val="2185876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07282" y="410818"/>
            <a:ext cx="4066944" cy="1320800"/>
          </a:xfrm>
        </p:spPr>
        <p:txBody>
          <a:bodyPr/>
          <a:lstStyle/>
          <a:p>
            <a:r>
              <a:rPr lang="uk-UA" dirty="0" smtClean="0">
                <a:solidFill>
                  <a:srgbClr val="00B0F0"/>
                </a:solidFill>
              </a:rPr>
              <a:t>Гора </a:t>
            </a:r>
            <a:r>
              <a:rPr lang="uk-UA" dirty="0" err="1" smtClean="0">
                <a:solidFill>
                  <a:srgbClr val="00B0F0"/>
                </a:solidFill>
              </a:rPr>
              <a:t>Попелиха</a:t>
            </a:r>
            <a:endParaRPr lang="uk-UA" dirty="0">
              <a:solidFill>
                <a:srgbClr val="00B0F0"/>
              </a:solidFill>
            </a:endParaRPr>
          </a:p>
        </p:txBody>
      </p:sp>
      <p:sp>
        <p:nvSpPr>
          <p:cNvPr id="5" name="Объект 4"/>
          <p:cNvSpPr>
            <a:spLocks noGrp="1"/>
          </p:cNvSpPr>
          <p:nvPr>
            <p:ph idx="1"/>
          </p:nvPr>
        </p:nvSpPr>
        <p:spPr>
          <a:xfrm>
            <a:off x="419520" y="2332867"/>
            <a:ext cx="4523541" cy="3880773"/>
          </a:xfrm>
        </p:spPr>
        <p:txBody>
          <a:bodyPr/>
          <a:lstStyle/>
          <a:p>
            <a:r>
              <a:rPr lang="ru-RU" dirty="0" err="1"/>
              <a:t>Попелиха</a:t>
            </a:r>
            <a:r>
              <a:rPr lang="ru-RU" dirty="0"/>
              <a:t> — гора, </a:t>
            </a:r>
            <a:r>
              <a:rPr lang="ru-RU" dirty="0" err="1"/>
              <a:t>розташована</a:t>
            </a:r>
            <a:r>
              <a:rPr lang="ru-RU" dirty="0"/>
              <a:t> </a:t>
            </a:r>
            <a:r>
              <a:rPr lang="ru-RU" dirty="0" err="1"/>
              <a:t>біля</a:t>
            </a:r>
            <a:r>
              <a:rPr lang="ru-RU" dirty="0"/>
              <a:t> села </a:t>
            </a:r>
            <a:r>
              <a:rPr lang="ru-RU" dirty="0" err="1"/>
              <a:t>Мечищів</a:t>
            </a:r>
            <a:r>
              <a:rPr lang="ru-RU" dirty="0"/>
              <a:t> </a:t>
            </a:r>
            <a:r>
              <a:rPr lang="ru-RU" dirty="0" err="1"/>
              <a:t>Бережанського</a:t>
            </a:r>
            <a:r>
              <a:rPr lang="ru-RU" dirty="0"/>
              <a:t> району, абсолютна </a:t>
            </a:r>
            <a:r>
              <a:rPr lang="ru-RU" dirty="0" err="1"/>
              <a:t>висота</a:t>
            </a:r>
            <a:r>
              <a:rPr lang="ru-RU" dirty="0"/>
              <a:t> 443 </a:t>
            </a:r>
            <a:r>
              <a:rPr lang="ru-RU" dirty="0" err="1"/>
              <a:t>метри</a:t>
            </a:r>
            <a:r>
              <a:rPr lang="ru-RU" dirty="0"/>
              <a:t> над </a:t>
            </a:r>
            <a:r>
              <a:rPr lang="ru-RU" dirty="0" err="1"/>
              <a:t>рівнем</a:t>
            </a:r>
            <a:r>
              <a:rPr lang="ru-RU" dirty="0"/>
              <a:t> моря. </a:t>
            </a:r>
            <a:r>
              <a:rPr lang="ru-RU" dirty="0" err="1"/>
              <a:t>Бережанщина</a:t>
            </a:r>
            <a:r>
              <a:rPr lang="ru-RU" dirty="0"/>
              <a:t> входить до </a:t>
            </a:r>
            <a:r>
              <a:rPr lang="ru-RU" dirty="0" err="1"/>
              <a:t>географічної</a:t>
            </a:r>
            <a:r>
              <a:rPr lang="ru-RU" dirty="0"/>
              <a:t> </a:t>
            </a:r>
            <a:r>
              <a:rPr lang="ru-RU" dirty="0" err="1"/>
              <a:t>зони</a:t>
            </a:r>
            <a:r>
              <a:rPr lang="ru-RU" dirty="0"/>
              <a:t> </a:t>
            </a:r>
            <a:r>
              <a:rPr lang="ru-RU" dirty="0" err="1"/>
              <a:t>Опілля</a:t>
            </a:r>
            <a:r>
              <a:rPr lang="ru-RU" dirty="0"/>
              <a:t> — </a:t>
            </a:r>
            <a:r>
              <a:rPr lang="ru-RU" dirty="0" err="1"/>
              <a:t>найвищої</a:t>
            </a:r>
            <a:r>
              <a:rPr lang="ru-RU" dirty="0"/>
              <a:t>, </a:t>
            </a:r>
            <a:r>
              <a:rPr lang="ru-RU" dirty="0" err="1"/>
              <a:t>найбільш</a:t>
            </a:r>
            <a:r>
              <a:rPr lang="ru-RU" dirty="0"/>
              <a:t> </a:t>
            </a:r>
            <a:r>
              <a:rPr lang="ru-RU" dirty="0" err="1"/>
              <a:t>розчленованої</a:t>
            </a:r>
            <a:r>
              <a:rPr lang="ru-RU" dirty="0"/>
              <a:t> </a:t>
            </a:r>
            <a:r>
              <a:rPr lang="ru-RU" dirty="0" err="1"/>
              <a:t>частини</a:t>
            </a:r>
            <a:r>
              <a:rPr lang="ru-RU" dirty="0"/>
              <a:t> </a:t>
            </a:r>
            <a:r>
              <a:rPr lang="ru-RU" dirty="0" err="1"/>
              <a:t>Подільського</a:t>
            </a:r>
            <a:r>
              <a:rPr lang="ru-RU" dirty="0"/>
              <a:t> </a:t>
            </a:r>
            <a:r>
              <a:rPr lang="ru-RU" dirty="0" smtClean="0"/>
              <a:t>плато та </a:t>
            </a:r>
            <a:r>
              <a:rPr lang="ru-RU" dirty="0" err="1" smtClean="0"/>
              <a:t>Тернопільської</a:t>
            </a:r>
            <a:r>
              <a:rPr lang="ru-RU" dirty="0" smtClean="0"/>
              <a:t> </a:t>
            </a:r>
            <a:r>
              <a:rPr lang="ru-RU" dirty="0" err="1" smtClean="0"/>
              <a:t>області</a:t>
            </a:r>
            <a:r>
              <a:rPr lang="ru-RU" dirty="0" smtClean="0"/>
              <a:t>.</a:t>
            </a:r>
            <a:endParaRPr lang="uk-UA"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840" y="1071218"/>
            <a:ext cx="5765518" cy="6081117"/>
          </a:xfrm>
          <a:prstGeom prst="rect">
            <a:avLst/>
          </a:prstGeom>
        </p:spPr>
      </p:pic>
    </p:spTree>
    <p:extLst>
      <p:ext uri="{BB962C8B-B14F-4D97-AF65-F5344CB8AC3E}">
        <p14:creationId xmlns:p14="http://schemas.microsoft.com/office/powerpoint/2010/main" val="18955469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000" dirty="0" smtClean="0">
                <a:solidFill>
                  <a:srgbClr val="00B0F0"/>
                </a:solidFill>
              </a:rPr>
              <a:t>Гора </a:t>
            </a:r>
            <a:r>
              <a:rPr lang="uk-UA" sz="4000" dirty="0" err="1" smtClean="0">
                <a:solidFill>
                  <a:srgbClr val="00B0F0"/>
                </a:solidFill>
              </a:rPr>
              <a:t>Лисоня</a:t>
            </a:r>
            <a:endParaRPr lang="uk-UA" sz="4000" dirty="0">
              <a:solidFill>
                <a:srgbClr val="00B0F0"/>
              </a:solidFill>
            </a:endParaRPr>
          </a:p>
        </p:txBody>
      </p:sp>
      <p:sp>
        <p:nvSpPr>
          <p:cNvPr id="3" name="Прямоугольник 2"/>
          <p:cNvSpPr/>
          <p:nvPr/>
        </p:nvSpPr>
        <p:spPr>
          <a:xfrm>
            <a:off x="583096" y="1930400"/>
            <a:ext cx="4518991" cy="3970318"/>
          </a:xfrm>
          <a:prstGeom prst="rect">
            <a:avLst/>
          </a:prstGeom>
        </p:spPr>
        <p:txBody>
          <a:bodyPr wrap="square">
            <a:spAutoFit/>
          </a:bodyPr>
          <a:lstStyle/>
          <a:p>
            <a:r>
              <a:rPr lang="uk-UA" dirty="0"/>
              <a:t>Гора </a:t>
            </a:r>
            <a:r>
              <a:rPr lang="uk-UA" dirty="0" err="1"/>
              <a:t>Лисоня</a:t>
            </a:r>
            <a:r>
              <a:rPr lang="uk-UA" dirty="0"/>
              <a:t> – величний символ боротьби українців за свою незалежність. Саме тут 2 вересня 1916 року відбулася найкривавіша битва легіону українських січових стрільців з російською царською армією. Щоб знищити пам’ять про це місце, українцям забороняли відвідувати меморіальний курган на цій горі польська, гітлерівська та радянська </a:t>
            </a:r>
            <a:r>
              <a:rPr lang="uk-UA" dirty="0" err="1"/>
              <a:t>влади.Лисоня</a:t>
            </a:r>
            <a:r>
              <a:rPr lang="uk-UA" dirty="0"/>
              <a:t> стала знаною на українських землях як місце героїчної слави і болючих втрат Українських Січових Стрільців.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668" y="1630018"/>
            <a:ext cx="7341704" cy="4350396"/>
          </a:xfrm>
          <a:prstGeom prst="rect">
            <a:avLst/>
          </a:prstGeom>
        </p:spPr>
      </p:pic>
    </p:spTree>
    <p:extLst>
      <p:ext uri="{BB962C8B-B14F-4D97-AF65-F5344CB8AC3E}">
        <p14:creationId xmlns:p14="http://schemas.microsoft.com/office/powerpoint/2010/main" val="2846047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37" y="203398"/>
            <a:ext cx="5592276" cy="3495173"/>
          </a:xfrm>
          <a:prstGeom prst="rect">
            <a:avLst/>
          </a:prstGeom>
          <a:ln>
            <a:noFill/>
          </a:ln>
          <a:effectLst>
            <a:softEdge rad="1125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413" y="3485331"/>
            <a:ext cx="5763126" cy="3495173"/>
          </a:xfrm>
          <a:prstGeom prst="rect">
            <a:avLst/>
          </a:prstGeom>
          <a:ln>
            <a:noFill/>
          </a:ln>
          <a:effectLst>
            <a:softEdge rad="112500"/>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676" y="401315"/>
            <a:ext cx="3686300" cy="2015958"/>
          </a:xfrm>
          <a:prstGeom prst="rect">
            <a:avLst/>
          </a:prstGeom>
          <a:ln>
            <a:noFill/>
          </a:ln>
          <a:effectLst>
            <a:softEdge rad="112500"/>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954" y="1970345"/>
            <a:ext cx="3671636" cy="2105527"/>
          </a:xfrm>
          <a:prstGeom prst="rect">
            <a:avLst/>
          </a:prstGeom>
          <a:ln>
            <a:noFill/>
          </a:ln>
          <a:effectLst>
            <a:softEdge rad="112500"/>
          </a:effectLst>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1949" y="3957515"/>
            <a:ext cx="2081464" cy="2662089"/>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033" y="4568768"/>
            <a:ext cx="2724150" cy="1676400"/>
          </a:xfrm>
          <a:prstGeom prst="rect">
            <a:avLst/>
          </a:prstGeom>
        </p:spPr>
      </p:pic>
      <p:sp>
        <p:nvSpPr>
          <p:cNvPr id="2" name="Заголовок 1"/>
          <p:cNvSpPr>
            <a:spLocks noGrp="1"/>
          </p:cNvSpPr>
          <p:nvPr>
            <p:ph type="title"/>
          </p:nvPr>
        </p:nvSpPr>
        <p:spPr>
          <a:xfrm>
            <a:off x="732271" y="2166787"/>
            <a:ext cx="9124574" cy="1192009"/>
          </a:xfrm>
        </p:spPr>
        <p:txBody>
          <a:bodyPr>
            <a:normAutofit fontScale="90000"/>
          </a:bodyPr>
          <a:lstStyle/>
          <a:p>
            <a:r>
              <a:rPr lang="uk-UA" sz="6000" dirty="0" smtClean="0">
                <a:solidFill>
                  <a:srgbClr val="A0F67E"/>
                </a:solidFill>
              </a:rPr>
              <a:t>  </a:t>
            </a:r>
            <a:r>
              <a:rPr lang="uk-UA" sz="6000" dirty="0" smtClean="0">
                <a:solidFill>
                  <a:schemeClr val="accent2">
                    <a:lumMod val="60000"/>
                    <a:lumOff val="40000"/>
                  </a:schemeClr>
                </a:solidFill>
              </a:rPr>
              <a:t>Чекаємо в </a:t>
            </a:r>
            <a:r>
              <a:rPr lang="uk-UA" sz="6000" dirty="0">
                <a:solidFill>
                  <a:schemeClr val="accent2">
                    <a:lumMod val="60000"/>
                    <a:lumOff val="40000"/>
                  </a:schemeClr>
                </a:solidFill>
              </a:rPr>
              <a:t>Б</a:t>
            </a:r>
            <a:r>
              <a:rPr lang="uk-UA" sz="6000" dirty="0" smtClean="0">
                <a:solidFill>
                  <a:schemeClr val="accent2">
                    <a:lumMod val="60000"/>
                    <a:lumOff val="40000"/>
                  </a:schemeClr>
                </a:solidFill>
              </a:rPr>
              <a:t>ережанах,</a:t>
            </a:r>
            <a:br>
              <a:rPr lang="uk-UA" sz="6000" dirty="0" smtClean="0">
                <a:solidFill>
                  <a:schemeClr val="accent2">
                    <a:lumMod val="60000"/>
                    <a:lumOff val="40000"/>
                  </a:schemeClr>
                </a:solidFill>
              </a:rPr>
            </a:br>
            <a:r>
              <a:rPr lang="uk-UA" sz="6000" dirty="0" smtClean="0">
                <a:solidFill>
                  <a:schemeClr val="accent2">
                    <a:lumMod val="60000"/>
                    <a:lumOff val="40000"/>
                  </a:schemeClr>
                </a:solidFill>
              </a:rPr>
              <a:t>                побувайте в Раю!</a:t>
            </a:r>
            <a:endParaRPr lang="uk-UA" sz="6000" dirty="0">
              <a:solidFill>
                <a:schemeClr val="accent2">
                  <a:lumMod val="60000"/>
                  <a:lumOff val="40000"/>
                </a:schemeClr>
              </a:solidFill>
            </a:endParaRPr>
          </a:p>
        </p:txBody>
      </p:sp>
    </p:spTree>
    <p:extLst>
      <p:ext uri="{BB962C8B-B14F-4D97-AF65-F5344CB8AC3E}">
        <p14:creationId xmlns:p14="http://schemas.microsoft.com/office/powerpoint/2010/main" val="2634089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760" y="86863"/>
            <a:ext cx="2911077" cy="3881437"/>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07350" y="3719513"/>
            <a:ext cx="4184650" cy="3138487"/>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7578" y="0"/>
            <a:ext cx="3284193" cy="4055165"/>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310" y="2939567"/>
            <a:ext cx="3315972" cy="3918433"/>
          </a:xfrm>
          <a:prstGeom prst="rect">
            <a:avLst/>
          </a:prstGeom>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4521" y="-49267"/>
            <a:ext cx="4202293" cy="3366052"/>
          </a:xfrm>
          <a:prstGeom prst="rect">
            <a:avLst/>
          </a:prstGeom>
        </p:spPr>
      </p:pic>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3810" y="-49267"/>
            <a:ext cx="3526477" cy="3719513"/>
          </a:xfrm>
          <a:prstGeom prst="rect">
            <a:avLst/>
          </a:prstGeom>
        </p:spPr>
      </p:pic>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0" y="3719513"/>
            <a:ext cx="3155786" cy="3145158"/>
          </a:xfrm>
          <a:prstGeom prst="rect">
            <a:avLst/>
          </a:prstGeom>
        </p:spPr>
      </p:pic>
      <p:pic>
        <p:nvPicPr>
          <p:cNvPr id="16" name="Рисунок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3104" y="3670246"/>
            <a:ext cx="2080324" cy="3077974"/>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6210" y="103133"/>
            <a:ext cx="3526477" cy="3719513"/>
          </a:xfrm>
          <a:prstGeom prst="rect">
            <a:avLst/>
          </a:prstGeom>
        </p:spPr>
      </p:pic>
    </p:spTree>
    <p:extLst>
      <p:ext uri="{BB962C8B-B14F-4D97-AF65-F5344CB8AC3E}">
        <p14:creationId xmlns:p14="http://schemas.microsoft.com/office/powerpoint/2010/main" val="24812613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4" name="Текст 3"/>
          <p:cNvSpPr>
            <a:spLocks noGrp="1"/>
          </p:cNvSpPr>
          <p:nvPr>
            <p:ph type="body" sz="half" idx="2"/>
          </p:nvPr>
        </p:nvSpPr>
        <p:spPr>
          <a:xfrm>
            <a:off x="7150666" y="1038087"/>
            <a:ext cx="4452437" cy="5336209"/>
          </a:xfrm>
        </p:spPr>
        <p:txBody>
          <a:bodyPr>
            <a:normAutofit/>
          </a:bodyPr>
          <a:lstStyle/>
          <a:p>
            <a:r>
              <a:rPr lang="uk-UA" sz="1600" dirty="0"/>
              <a:t>У </a:t>
            </a:r>
            <a:r>
              <a:rPr lang="uk-UA" sz="1600" b="1" dirty="0"/>
              <a:t>1534-1554</a:t>
            </a:r>
            <a:r>
              <a:rPr lang="uk-UA" sz="1600" dirty="0"/>
              <a:t> рр. Микола </a:t>
            </a:r>
            <a:r>
              <a:rPr lang="uk-UA" sz="1600" dirty="0" err="1"/>
              <a:t>Синявський</a:t>
            </a:r>
            <a:r>
              <a:rPr lang="uk-UA" sz="1600" dirty="0"/>
              <a:t> зводить  </a:t>
            </a:r>
            <a:r>
              <a:rPr lang="uk-UA" sz="1600" b="1" dirty="0"/>
              <a:t>Бережанський замок</a:t>
            </a:r>
            <a:r>
              <a:rPr lang="uk-UA" sz="1600" dirty="0"/>
              <a:t>. Будували його італійські майстри за </a:t>
            </a:r>
            <a:r>
              <a:rPr lang="uk-UA" sz="1600" dirty="0" err="1"/>
              <a:t>новоголандською</a:t>
            </a:r>
            <a:r>
              <a:rPr lang="uk-UA" sz="1600" dirty="0"/>
              <a:t> системою, за якою </a:t>
            </a:r>
            <a:r>
              <a:rPr lang="uk-UA" sz="1600" i="1" dirty="0"/>
              <a:t> </a:t>
            </a:r>
            <a:r>
              <a:rPr lang="uk-UA" sz="1600" dirty="0"/>
              <a:t>пропонувалося не піднімати фортифікацію над місцевістю, як зазвичай робили, а маскувати в навколишніх природних умовах. Отже, </a:t>
            </a:r>
            <a:r>
              <a:rPr lang="uk-UA" sz="1600" i="1" dirty="0"/>
              <a:t> </a:t>
            </a:r>
            <a:r>
              <a:rPr lang="uk-UA" sz="1600" b="1" i="1" dirty="0"/>
              <a:t>першою особливістю</a:t>
            </a:r>
            <a:r>
              <a:rPr lang="uk-UA" sz="1600" dirty="0"/>
              <a:t>, що вирізняє його з поміж інших фортифікаційних споруд, так це місце розташування.  Бережанський замок поставили на болоті, в глибокій річковій долині – на острові, утвореному двома рукавами річки Золотої Липи</a:t>
            </a:r>
            <a:r>
              <a:rPr lang="uk-UA" sz="1600" dirty="0" smtClean="0"/>
              <a:t>.</a:t>
            </a:r>
            <a:r>
              <a:rPr lang="uk-UA" sz="1600" b="1" i="1" dirty="0"/>
              <a:t> Другою особливістю</a:t>
            </a:r>
            <a:r>
              <a:rPr lang="uk-UA" sz="1600" i="1" dirty="0"/>
              <a:t> </a:t>
            </a:r>
            <a:r>
              <a:rPr lang="uk-UA" sz="1600" dirty="0"/>
              <a:t>Бережанського замку можна назвати те, що ззовні він мав вигляд міцної та неприступної фортеці, а в середині – вишуканим і затишним палацом</a:t>
            </a:r>
            <a:r>
              <a:rPr lang="uk-UA" dirty="0"/>
              <a:t>.</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4" y="609600"/>
            <a:ext cx="6303153" cy="338168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4" y="3991282"/>
            <a:ext cx="6303153" cy="2979361"/>
          </a:xfrm>
          <a:prstGeom prst="rect">
            <a:avLst/>
          </a:prstGeom>
        </p:spPr>
      </p:pic>
    </p:spTree>
    <p:extLst>
      <p:ext uri="{BB962C8B-B14F-4D97-AF65-F5344CB8AC3E}">
        <p14:creationId xmlns:p14="http://schemas.microsoft.com/office/powerpoint/2010/main" val="42019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8434" y="44171"/>
            <a:ext cx="8631656" cy="1338394"/>
          </a:xfrm>
        </p:spPr>
        <p:txBody>
          <a:bodyPr>
            <a:normAutofit/>
          </a:bodyPr>
          <a:lstStyle/>
          <a:p>
            <a:r>
              <a:rPr lang="uk-UA" sz="6000" dirty="0" smtClean="0">
                <a:solidFill>
                  <a:srgbClr val="00B0F0"/>
                </a:solidFill>
              </a:rPr>
              <a:t>Бережанські святині</a:t>
            </a:r>
            <a:endParaRPr lang="uk-UA" sz="6000" dirty="0">
              <a:solidFill>
                <a:srgbClr val="00B0F0"/>
              </a:solidFill>
            </a:endParaRPr>
          </a:p>
        </p:txBody>
      </p:sp>
      <p:sp>
        <p:nvSpPr>
          <p:cNvPr id="3" name="Текст 2"/>
          <p:cNvSpPr>
            <a:spLocks noGrp="1"/>
          </p:cNvSpPr>
          <p:nvPr>
            <p:ph type="body" idx="1"/>
          </p:nvPr>
        </p:nvSpPr>
        <p:spPr>
          <a:xfrm>
            <a:off x="912984" y="2367093"/>
            <a:ext cx="3298976" cy="576262"/>
          </a:xfrm>
        </p:spPr>
        <p:txBody>
          <a:bodyPr/>
          <a:lstStyle/>
          <a:p>
            <a:endParaRPr lang="uk-UA" dirty="0"/>
          </a:p>
        </p:txBody>
      </p:sp>
      <p:sp>
        <p:nvSpPr>
          <p:cNvPr id="4" name="Текст 3"/>
          <p:cNvSpPr>
            <a:spLocks noGrp="1"/>
          </p:cNvSpPr>
          <p:nvPr>
            <p:ph type="body" sz="half" idx="15"/>
          </p:nvPr>
        </p:nvSpPr>
        <p:spPr>
          <a:xfrm>
            <a:off x="913774" y="2367093"/>
            <a:ext cx="3298976" cy="3424107"/>
          </a:xfrm>
        </p:spPr>
        <p:txBody>
          <a:bodyPr/>
          <a:lstStyle/>
          <a:p>
            <a:endParaRPr lang="uk-UA" i="1" dirty="0"/>
          </a:p>
        </p:txBody>
      </p:sp>
      <p:sp>
        <p:nvSpPr>
          <p:cNvPr id="5" name="Текст 4"/>
          <p:cNvSpPr>
            <a:spLocks noGrp="1"/>
          </p:cNvSpPr>
          <p:nvPr>
            <p:ph type="body" sz="quarter" idx="3"/>
          </p:nvPr>
        </p:nvSpPr>
        <p:spPr>
          <a:xfrm>
            <a:off x="685800" y="1157354"/>
            <a:ext cx="11036925" cy="722245"/>
          </a:xfrm>
        </p:spPr>
        <p:txBody>
          <a:bodyPr/>
          <a:lstStyle/>
          <a:p>
            <a:r>
              <a:rPr lang="uk-UA" dirty="0" smtClean="0"/>
              <a:t> В храмах міста Бережан знаходяться мощі святих, до яких можна прикластись та образ чудодійної ікони, хресна дорога, цілюще джерело.</a:t>
            </a:r>
            <a:endParaRPr lang="uk-UA" dirty="0"/>
          </a:p>
        </p:txBody>
      </p:sp>
      <p:sp>
        <p:nvSpPr>
          <p:cNvPr id="6" name="Текст 5"/>
          <p:cNvSpPr>
            <a:spLocks noGrp="1"/>
          </p:cNvSpPr>
          <p:nvPr>
            <p:ph type="body" sz="half" idx="16"/>
          </p:nvPr>
        </p:nvSpPr>
        <p:spPr>
          <a:xfrm>
            <a:off x="4452389" y="3972054"/>
            <a:ext cx="2939011" cy="1819146"/>
          </a:xfrm>
        </p:spPr>
        <p:txBody>
          <a:bodyPr/>
          <a:lstStyle/>
          <a:p>
            <a:endParaRPr lang="uk-UA" dirty="0"/>
          </a:p>
        </p:txBody>
      </p:sp>
      <p:sp>
        <p:nvSpPr>
          <p:cNvPr id="7" name="Текст 6"/>
          <p:cNvSpPr>
            <a:spLocks noGrp="1"/>
          </p:cNvSpPr>
          <p:nvPr>
            <p:ph type="body" sz="quarter" idx="13"/>
          </p:nvPr>
        </p:nvSpPr>
        <p:spPr>
          <a:xfrm>
            <a:off x="7973298" y="2367093"/>
            <a:ext cx="3304928" cy="388807"/>
          </a:xfrm>
        </p:spPr>
        <p:txBody>
          <a:bodyPr/>
          <a:lstStyle/>
          <a:p>
            <a:endParaRPr lang="uk-UA" dirty="0"/>
          </a:p>
        </p:txBody>
      </p:sp>
      <p:sp>
        <p:nvSpPr>
          <p:cNvPr id="8" name="Текст 7"/>
          <p:cNvSpPr>
            <a:spLocks noGrp="1"/>
          </p:cNvSpPr>
          <p:nvPr>
            <p:ph type="body" sz="half" idx="17"/>
          </p:nvPr>
        </p:nvSpPr>
        <p:spPr>
          <a:xfrm>
            <a:off x="8417798" y="2367093"/>
            <a:ext cx="3304928" cy="3424107"/>
          </a:xfrm>
        </p:spPr>
        <p:txBody>
          <a:bodyPr/>
          <a:lstStyle/>
          <a:p>
            <a:endParaRPr lang="uk-UA" dirty="0"/>
          </a:p>
        </p:txBody>
      </p:sp>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266" y="2367092"/>
            <a:ext cx="3086842" cy="3424107"/>
          </a:xfrm>
          <a:prstGeom prst="rect">
            <a:avLst/>
          </a:prstGeom>
          <a:ln>
            <a:noFill/>
          </a:ln>
          <a:effectLst>
            <a:softEdge rad="112500"/>
          </a:effectLst>
        </p:spPr>
      </p:pic>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704" y="2367091"/>
            <a:ext cx="3928402" cy="3424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84" y="2367093"/>
            <a:ext cx="3389186" cy="3424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317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3099" t="12754" r="19723" b="7053"/>
          <a:stretch/>
        </p:blipFill>
        <p:spPr>
          <a:xfrm>
            <a:off x="556591" y="238900"/>
            <a:ext cx="5870713" cy="6248400"/>
          </a:xfrm>
          <a:prstGeom prst="rect">
            <a:avLst/>
          </a:prstGeom>
        </p:spPr>
      </p:pic>
      <p:sp>
        <p:nvSpPr>
          <p:cNvPr id="4" name="Заголовок 3"/>
          <p:cNvSpPr>
            <a:spLocks noGrp="1"/>
          </p:cNvSpPr>
          <p:nvPr>
            <p:ph type="ctrTitle"/>
          </p:nvPr>
        </p:nvSpPr>
        <p:spPr>
          <a:xfrm>
            <a:off x="6188764" y="2173350"/>
            <a:ext cx="5907951" cy="2379501"/>
          </a:xfrm>
        </p:spPr>
        <p:txBody>
          <a:bodyPr/>
          <a:lstStyle/>
          <a:p>
            <a:r>
              <a:rPr lang="uk-UA" dirty="0" smtClean="0">
                <a:solidFill>
                  <a:schemeClr val="accent5">
                    <a:lumMod val="50000"/>
                  </a:schemeClr>
                </a:solidFill>
              </a:rPr>
              <a:t>Схема маршруту «Загублений Рай»</a:t>
            </a:r>
            <a:endParaRPr lang="uk-UA" dirty="0">
              <a:solidFill>
                <a:schemeClr val="accent5">
                  <a:lumMod val="50000"/>
                </a:schemeClr>
              </a:solidFill>
            </a:endParaRPr>
          </a:p>
        </p:txBody>
      </p:sp>
    </p:spTree>
    <p:extLst>
      <p:ext uri="{BB962C8B-B14F-4D97-AF65-F5344CB8AC3E}">
        <p14:creationId xmlns:p14="http://schemas.microsoft.com/office/powerpoint/2010/main" val="1897179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2889" y="0"/>
            <a:ext cx="5983287"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957" y="3379011"/>
            <a:ext cx="5651150" cy="3478989"/>
          </a:xfrm>
          <a:prstGeom prst="rect">
            <a:avLst/>
          </a:prstGeom>
        </p:spPr>
      </p:pic>
      <p:sp>
        <p:nvSpPr>
          <p:cNvPr id="7" name="Прямоугольник 6"/>
          <p:cNvSpPr/>
          <p:nvPr/>
        </p:nvSpPr>
        <p:spPr>
          <a:xfrm>
            <a:off x="887894" y="358319"/>
            <a:ext cx="3710609" cy="5355312"/>
          </a:xfrm>
          <a:prstGeom prst="rect">
            <a:avLst/>
          </a:prstGeom>
        </p:spPr>
        <p:txBody>
          <a:bodyPr wrap="square">
            <a:spAutoFit/>
          </a:bodyPr>
          <a:lstStyle/>
          <a:p>
            <a:r>
              <a:rPr lang="uk-UA" dirty="0"/>
              <a:t>У долині річки Золота Липа лежить містечко Бережани, Тернопільської області. Назва походить від українського слова “бережина”, що означає “пологі береги річок із сіножатями. Перша письмова згадка про Бережани датується 1375 р., як давньоруське поселення, яке привілеєм князя Владислава </a:t>
            </a:r>
            <a:r>
              <a:rPr lang="uk-UA" dirty="0" err="1"/>
              <a:t>Опольського</a:t>
            </a:r>
            <a:r>
              <a:rPr lang="uk-UA" dirty="0"/>
              <a:t>. У 1530 р. польський король Сигізмунд І подарував Бережани воєводі Миколі </a:t>
            </a:r>
            <a:r>
              <a:rPr lang="uk-UA" dirty="0" err="1"/>
              <a:t>Синявському</a:t>
            </a:r>
            <a:r>
              <a:rPr lang="uk-UA" dirty="0"/>
              <a:t>. У тому ж році місту було надано магдебурзьке право, а отже дозволялося проводити ярмарки й торги, що позитивно вплинуло на економічний розвиток. </a:t>
            </a:r>
          </a:p>
        </p:txBody>
      </p:sp>
    </p:spTree>
    <p:extLst>
      <p:ext uri="{BB962C8B-B14F-4D97-AF65-F5344CB8AC3E}">
        <p14:creationId xmlns:p14="http://schemas.microsoft.com/office/powerpoint/2010/main" val="2181152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9801088" cy="470452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426" y="3517989"/>
            <a:ext cx="5022574" cy="3340011"/>
          </a:xfrm>
          <a:prstGeom prst="rect">
            <a:avLst/>
          </a:prstGeom>
        </p:spPr>
      </p:pic>
    </p:spTree>
    <p:extLst>
      <p:ext uri="{BB962C8B-B14F-4D97-AF65-F5344CB8AC3E}">
        <p14:creationId xmlns:p14="http://schemas.microsoft.com/office/powerpoint/2010/main" val="54027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60796" y="2512598"/>
            <a:ext cx="6331204" cy="4345402"/>
          </a:xfrm>
        </p:spPr>
      </p:pic>
      <p:pic>
        <p:nvPicPr>
          <p:cNvPr id="3" name="Объект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018" y="0"/>
            <a:ext cx="6255026" cy="4639143"/>
          </a:xfrm>
        </p:spPr>
      </p:pic>
    </p:spTree>
    <p:extLst>
      <p:ext uri="{BB962C8B-B14F-4D97-AF65-F5344CB8AC3E}">
        <p14:creationId xmlns:p14="http://schemas.microsoft.com/office/powerpoint/2010/main" val="3499829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56" y="189728"/>
            <a:ext cx="5493248" cy="407415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381" y="0"/>
            <a:ext cx="5086350"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74" y="3585046"/>
            <a:ext cx="5512904" cy="3272954"/>
          </a:xfrm>
          <a:prstGeom prst="rect">
            <a:avLst/>
          </a:prstGeom>
        </p:spPr>
      </p:pic>
    </p:spTree>
    <p:extLst>
      <p:ext uri="{BB962C8B-B14F-4D97-AF65-F5344CB8AC3E}">
        <p14:creationId xmlns:p14="http://schemas.microsoft.com/office/powerpoint/2010/main" val="3068464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61439" y="362710"/>
            <a:ext cx="2953762" cy="1320800"/>
          </a:xfrm>
        </p:spPr>
        <p:txBody>
          <a:bodyPr>
            <a:normAutofit/>
          </a:bodyPr>
          <a:lstStyle/>
          <a:p>
            <a:r>
              <a:rPr lang="uk-UA" sz="6600" dirty="0" smtClean="0">
                <a:solidFill>
                  <a:srgbClr val="00B0F0"/>
                </a:solidFill>
              </a:rPr>
              <a:t>Рай</a:t>
            </a:r>
            <a:endParaRPr lang="uk-UA" sz="6600" dirty="0">
              <a:solidFill>
                <a:srgbClr val="00B0F0"/>
              </a:solidFill>
            </a:endParaRPr>
          </a:p>
        </p:txBody>
      </p:sp>
      <p:pic>
        <p:nvPicPr>
          <p:cNvPr id="4" name="Объект 3" descr="D:\фотографії!!!\Бережани-Рай-Лісники\IMG_286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79165" y="1683511"/>
            <a:ext cx="6117399" cy="4265750"/>
          </a:xfrm>
          <a:prstGeom prst="rect">
            <a:avLst/>
          </a:prstGeom>
          <a:noFill/>
          <a:ln>
            <a:noFill/>
          </a:ln>
        </p:spPr>
      </p:pic>
      <p:sp>
        <p:nvSpPr>
          <p:cNvPr id="5" name="TextBox 4"/>
          <p:cNvSpPr txBox="1"/>
          <p:nvPr/>
        </p:nvSpPr>
        <p:spPr>
          <a:xfrm>
            <a:off x="768626" y="2067823"/>
            <a:ext cx="4068417" cy="3970318"/>
          </a:xfrm>
          <a:prstGeom prst="rect">
            <a:avLst/>
          </a:prstGeom>
          <a:noFill/>
        </p:spPr>
        <p:txBody>
          <a:bodyPr wrap="square" rtlCol="0">
            <a:spAutoFit/>
          </a:bodyPr>
          <a:lstStyle/>
          <a:p>
            <a:r>
              <a:rPr lang="ru-RU"/>
              <a:t>В Раю на Вас чекає класицистичний палац Потоцьких (1709р.) з парком, в якому окрім райської панорами можна оглянути найстаріше дерево на Тернопіллі– дуб Богдана Хмельницького.Саме перший власник Раю з Потоцьких, Олександр, наказав на місці старого мисливського замку, зруйнованого під час шведського Потопу в 1709 р., побудувати палац та створити навколо нього парк з рідкісними породам дерев та кущів, з ставком, де б плавали лебеді.</a:t>
            </a:r>
            <a:endParaRPr lang="uk-UA" dirty="0"/>
          </a:p>
        </p:txBody>
      </p:sp>
    </p:spTree>
    <p:extLst>
      <p:ext uri="{BB962C8B-B14F-4D97-AF65-F5344CB8AC3E}">
        <p14:creationId xmlns:p14="http://schemas.microsoft.com/office/powerpoint/2010/main" val="1659574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0842" t="15930"/>
          <a:stretch/>
        </p:blipFill>
        <p:spPr>
          <a:xfrm>
            <a:off x="170201" y="185530"/>
            <a:ext cx="6272696" cy="331635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172" y="185530"/>
            <a:ext cx="5102352" cy="685800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01" y="2690190"/>
            <a:ext cx="6272696" cy="4167809"/>
          </a:xfrm>
          <a:prstGeom prst="rect">
            <a:avLst/>
          </a:prstGeom>
        </p:spPr>
      </p:pic>
    </p:spTree>
    <p:extLst>
      <p:ext uri="{BB962C8B-B14F-4D97-AF65-F5344CB8AC3E}">
        <p14:creationId xmlns:p14="http://schemas.microsoft.com/office/powerpoint/2010/main" val="1482809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2882" y="324608"/>
            <a:ext cx="3603118" cy="1320800"/>
          </a:xfrm>
        </p:spPr>
        <p:txBody>
          <a:bodyPr>
            <a:normAutofit/>
          </a:bodyPr>
          <a:lstStyle/>
          <a:p>
            <a:r>
              <a:rPr lang="uk-UA" sz="5400" dirty="0">
                <a:solidFill>
                  <a:srgbClr val="00B0F0"/>
                </a:solidFill>
              </a:rPr>
              <a:t>Лісники</a:t>
            </a:r>
          </a:p>
        </p:txBody>
      </p:sp>
      <p:sp>
        <p:nvSpPr>
          <p:cNvPr id="3" name="Объект 2"/>
          <p:cNvSpPr>
            <a:spLocks noGrp="1"/>
          </p:cNvSpPr>
          <p:nvPr>
            <p:ph idx="1"/>
          </p:nvPr>
        </p:nvSpPr>
        <p:spPr>
          <a:xfrm>
            <a:off x="0" y="1895546"/>
            <a:ext cx="5300870" cy="4412489"/>
          </a:xfrm>
        </p:spPr>
        <p:txBody>
          <a:bodyPr>
            <a:normAutofit fontScale="92500" lnSpcReduction="10000"/>
          </a:bodyPr>
          <a:lstStyle/>
          <a:p>
            <a:r>
              <a:rPr lang="uk-UA" dirty="0"/>
              <a:t>Що ж такого цікавого є у Лісниках? А є там урочище, яке носить красномовну назву Монастирок. Перша згадка про монастир (і про самі Лісники) належить до 1320 року. Відомо, що у 1640 році монастир був спалений татарами. З </a:t>
            </a:r>
            <a:r>
              <a:rPr lang="en-US" dirty="0"/>
              <a:t>XVII </a:t>
            </a:r>
            <a:r>
              <a:rPr lang="uk-UA" dirty="0"/>
              <a:t>століття монастир належав василіанам. А останні служби відбулися тут у 1941 році. Дерев’яна церква </a:t>
            </a:r>
            <a:r>
              <a:rPr lang="en-US" dirty="0"/>
              <a:t>XVII </a:t>
            </a:r>
            <a:r>
              <a:rPr lang="uk-UA" dirty="0"/>
              <a:t>ст. була спалена у 1980 році. Зараз на її місці збудована нова невеличка капличка. А ще тут є джерело із цілющою водою (допомагає при хворобах очей). Над нею також зведена капличка із скульптурою Божої Матері. Поруч є також невеличкий цвинтар із березовими хрестами. Це могили січових стрільців. Природа тут чудова, дуже пишна зелень, високі стрункі дерева, а також мальовниче озеро. </a:t>
            </a:r>
          </a:p>
        </p:txBody>
      </p:sp>
      <p:pic>
        <p:nvPicPr>
          <p:cNvPr id="5" name="Рисунок 4" descr="C:\Users\Администратор\Desktop\24_n.jpg"/>
          <p:cNvPicPr/>
          <p:nvPr/>
        </p:nvPicPr>
        <p:blipFill>
          <a:blip r:embed="rId2">
            <a:extLst>
              <a:ext uri="{28A0092B-C50C-407E-A947-70E740481C1C}">
                <a14:useLocalDpi xmlns:a14="http://schemas.microsoft.com/office/drawing/2010/main" val="0"/>
              </a:ext>
            </a:extLst>
          </a:blip>
          <a:srcRect/>
          <a:stretch>
            <a:fillRect/>
          </a:stretch>
        </p:blipFill>
        <p:spPr bwMode="auto">
          <a:xfrm>
            <a:off x="6917635" y="3972802"/>
            <a:ext cx="5168348" cy="2885197"/>
          </a:xfrm>
          <a:prstGeom prst="rect">
            <a:avLst/>
          </a:prstGeom>
          <a:noFill/>
          <a:ln>
            <a:noFill/>
          </a:ln>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t="8022" b="22983"/>
          <a:stretch/>
        </p:blipFill>
        <p:spPr>
          <a:xfrm>
            <a:off x="5844209" y="596349"/>
            <a:ext cx="6089788" cy="3154017"/>
          </a:xfrm>
          <a:prstGeom prst="rect">
            <a:avLst/>
          </a:prstGeom>
        </p:spPr>
      </p:pic>
    </p:spTree>
    <p:extLst>
      <p:ext uri="{BB962C8B-B14F-4D97-AF65-F5344CB8AC3E}">
        <p14:creationId xmlns:p14="http://schemas.microsoft.com/office/powerpoint/2010/main" val="3863250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1999</TotalTime>
  <Words>532</Words>
  <Application>Microsoft Office PowerPoint</Application>
  <PresentationFormat>Широкоэкранный</PresentationFormat>
  <Paragraphs>19</Paragraphs>
  <Slides>19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Calibri</vt:lpstr>
      <vt:lpstr>Trebuchet MS</vt:lpstr>
      <vt:lpstr>Wingdings 3</vt:lpstr>
      <vt:lpstr>Грань</vt:lpstr>
      <vt:lpstr>Туристичний маршрут</vt:lpstr>
      <vt:lpstr>Схема маршруту «Загублений Рай»</vt:lpstr>
      <vt:lpstr>Презентация PowerPoint</vt:lpstr>
      <vt:lpstr>Презентация PowerPoint</vt:lpstr>
      <vt:lpstr>Презентация PowerPoint</vt:lpstr>
      <vt:lpstr>Презентация PowerPoint</vt:lpstr>
      <vt:lpstr>Рай</vt:lpstr>
      <vt:lpstr>Презентация PowerPoint</vt:lpstr>
      <vt:lpstr>Лісники</vt:lpstr>
      <vt:lpstr>Презентация PowerPoint</vt:lpstr>
      <vt:lpstr>Презентация PowerPoint</vt:lpstr>
      <vt:lpstr>Гутисько</vt:lpstr>
      <vt:lpstr>Голицький ботаніко-ентомологічний заказник</vt:lpstr>
      <vt:lpstr>Гора Попелиха</vt:lpstr>
      <vt:lpstr>Гора Лисоня</vt:lpstr>
      <vt:lpstr>  Чекаємо в Бережанах,                 побувайте в Раю!</vt:lpstr>
      <vt:lpstr>Презентация PowerPoint</vt:lpstr>
      <vt:lpstr>Презентация PowerPoint</vt:lpstr>
      <vt:lpstr>Бережанські святині</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Рідний край</dc:title>
  <dc:creator>Администратор</dc:creator>
  <cp:lastModifiedBy>Администратор</cp:lastModifiedBy>
  <cp:revision>52</cp:revision>
  <dcterms:created xsi:type="dcterms:W3CDTF">2015-03-20T19:30:08Z</dcterms:created>
  <dcterms:modified xsi:type="dcterms:W3CDTF">2019-05-15T15:38:43Z</dcterms:modified>
</cp:coreProperties>
</file>