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80" r:id="rId3"/>
    <p:sldId id="264" r:id="rId4"/>
    <p:sldId id="270" r:id="rId5"/>
    <p:sldId id="258" r:id="rId6"/>
    <p:sldId id="262" r:id="rId7"/>
    <p:sldId id="263" r:id="rId8"/>
    <p:sldId id="269" r:id="rId9"/>
    <p:sldId id="266" r:id="rId10"/>
    <p:sldId id="271" r:id="rId11"/>
    <p:sldId id="261" r:id="rId12"/>
    <p:sldId id="276" r:id="rId13"/>
    <p:sldId id="282" r:id="rId14"/>
    <p:sldId id="272" r:id="rId15"/>
    <p:sldId id="265" r:id="rId16"/>
    <p:sldId id="286" r:id="rId17"/>
    <p:sldId id="279" r:id="rId18"/>
    <p:sldId id="277" r:id="rId19"/>
    <p:sldId id="281" r:id="rId20"/>
    <p:sldId id="274" r:id="rId21"/>
    <p:sldId id="273" r:id="rId22"/>
    <p:sldId id="278" r:id="rId23"/>
    <p:sldId id="284" r:id="rId24"/>
    <p:sldId id="275" r:id="rId25"/>
    <p:sldId id="259" r:id="rId26"/>
    <p:sldId id="285" r:id="rId27"/>
    <p:sldId id="283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1176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14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020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661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0400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3244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2886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2368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796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53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16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D407C-CFCF-403F-AB2E-6FDDD34D5196}" type="datetimeFigureOut">
              <a:rPr lang="uk-UA" smtClean="0"/>
              <a:t>30.01.2023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19057-8153-4DFA-8835-49A345322F2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787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0%D0%B7%D1%96%D1%8F" TargetMode="External"/><Relationship Id="rId13" Type="http://schemas.openxmlformats.org/officeDocument/2006/relationships/hyperlink" Target="https://uk.wikipedia.org/wiki/%D0%9F%D1%96%D0%B2%D0%B4%D0%B5%D0%BD%D0%BD%D0%B0_%D0%90%D0%BC%D0%B5%D1%80%D0%B8%D0%BA%D0%B0" TargetMode="External"/><Relationship Id="rId3" Type="http://schemas.microsoft.com/office/2007/relationships/hdphoto" Target="../media/hdphoto1.wdp"/><Relationship Id="rId7" Type="http://schemas.openxmlformats.org/officeDocument/2006/relationships/hyperlink" Target="https://uk.wikipedia.org/wiki/%D0%90%D1%84%D1%80%D0%B8%D0%BA%D0%B0" TargetMode="External"/><Relationship Id="rId12" Type="http://schemas.openxmlformats.org/officeDocument/2006/relationships/hyperlink" Target="https://uk.wikipedia.org/wiki/%D0%9F%D1%96%D0%B2%D0%BD%D1%96%D1%87%D0%BD%D0%B0_%D0%90%D0%BC%D0%B5%D1%80%D0%B8%D0%BA%D0%B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A%D0%B5%D1%80%D0%BE%D0%B3%D0%B5%D0%BD" TargetMode="External"/><Relationship Id="rId11" Type="http://schemas.openxmlformats.org/officeDocument/2006/relationships/hyperlink" Target="https://uk.wikipedia.org/wiki/%D0%91%D0%BB%D0%B8%D0%B7%D1%8C%D0%BA%D0%B8%D0%B9_%D0%A1%D1%85%D1%96%D0%B4" TargetMode="External"/><Relationship Id="rId5" Type="http://schemas.openxmlformats.org/officeDocument/2006/relationships/hyperlink" Target="https://uk.wikipedia.org/wiki/%D0%A1%D0%BB%D0%B0%D0%BD%D1%86%D1%96" TargetMode="External"/><Relationship Id="rId10" Type="http://schemas.openxmlformats.org/officeDocument/2006/relationships/hyperlink" Target="https://uk.wikipedia.org/wiki/%D0%84%D0%B2%D1%80%D0%BE%D0%BF%D0%B0" TargetMode="External"/><Relationship Id="rId4" Type="http://schemas.openxmlformats.org/officeDocument/2006/relationships/image" Target="../media/image34.png"/><Relationship Id="rId9" Type="http://schemas.openxmlformats.org/officeDocument/2006/relationships/hyperlink" Target="https://uk.wikipedia.org/wiki/%D0%90%D0%B2%D1%81%D1%82%D1%80%D0%B0%D0%BB%D1%96%D1%8F" TargetMode="External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8800" b="1" dirty="0" smtClean="0"/>
              <a:t>Тема уроку.</a:t>
            </a:r>
            <a:endParaRPr lang="uk-UA" sz="88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89113" y="1825625"/>
            <a:ext cx="10664687" cy="435133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ВИДОБУВАННЯ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ВУГІЛЛЯ, НАФТИ І ПРИРОДНОГО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ГАЗУ. ОСНОВНІ ЗАКАНОМІРНОСТІ РОЗМІЩЕННЯ РОДОВИЩ ВУГІЛЛЯ, НАФТИ І ПРИРОДНОГО ГАЗУ.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НАЙБІЛЬШІ У СВІТІ БАСЕЙНИ Й КРАЇНИ ЗА ВИДОБУТКОМ КАМ’ЯНОГО ВУГІЛЛЯ, НАФТИ І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ГАЗУ. ОСНОВНІ Й ПЕРСПЕКТИВНІ РАЙОНИ ВИДОБУВАННЯ КАМ’ЯНОГО ВУГІЛЛЯ, НАФТИ, ПРИРОДНОГО ГАЗУ 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УКРАЇНІ. ШЛЯХИ ПОКРИТТЯ ДЕФІЦИТУ ПАЛИВА В УКРАЇНІ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 №4 «ПОЗНАЧЕННЯ НА КОНТУРНІЙ КАРТІ НАЙБІЛЬШИХ БАСЕЙНІВ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ВИДОБУТКУ ВУГІЛЛЯ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НАФТИ Й ПРИРОДНОГО ГАЗУ».</a:t>
            </a:r>
          </a:p>
          <a:p>
            <a:pPr marL="0" indent="0">
              <a:buNone/>
            </a:pPr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773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7513" y="742122"/>
            <a:ext cx="8226286" cy="517718"/>
          </a:xfrm>
        </p:spPr>
        <p:txBody>
          <a:bodyPr>
            <a:noAutofit/>
          </a:bodyPr>
          <a:lstStyle/>
          <a:p>
            <a:r>
              <a:rPr lang="uk-UA" sz="4800" b="1" dirty="0" smtClean="0"/>
              <a:t>Придніпровський </a:t>
            </a:r>
            <a:r>
              <a:rPr lang="uk-UA" sz="4800" b="1" dirty="0"/>
              <a:t>басейн</a:t>
            </a:r>
            <a:br>
              <a:rPr lang="uk-UA" sz="4800" b="1" dirty="0"/>
            </a:br>
            <a:r>
              <a:rPr lang="uk-UA" sz="4800" b="1" dirty="0"/>
              <a:t/>
            </a:r>
            <a:br>
              <a:rPr lang="uk-UA" sz="4800" b="1" dirty="0"/>
            </a:br>
            <a:endParaRPr lang="uk-UA" sz="4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483" y="2521226"/>
            <a:ext cx="5500048" cy="41250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548" y="5305363"/>
            <a:ext cx="5599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Поклади</a:t>
            </a:r>
            <a:r>
              <a:rPr lang="ru-RU" sz="2000" b="1" dirty="0"/>
              <a:t> бурого </a:t>
            </a:r>
            <a:r>
              <a:rPr lang="ru-RU" sz="2000" b="1" dirty="0" err="1"/>
              <a:t>вугілля</a:t>
            </a:r>
            <a:r>
              <a:rPr lang="ru-RU" sz="2000" b="1" dirty="0"/>
              <a:t> в </a:t>
            </a:r>
            <a:r>
              <a:rPr lang="ru-RU" sz="2000" b="1" dirty="0" err="1"/>
              <a:t>Придніпров'ї</a:t>
            </a:r>
            <a:r>
              <a:rPr lang="ru-RU" sz="2000" b="1" dirty="0"/>
              <a:t> </a:t>
            </a:r>
            <a:r>
              <a:rPr lang="ru-RU" sz="2000" b="1" dirty="0" err="1" smtClean="0"/>
              <a:t>переважний</a:t>
            </a:r>
            <a:r>
              <a:rPr lang="ru-RU" sz="2000" b="1" dirty="0" smtClean="0"/>
              <a:t> </a:t>
            </a:r>
            <a:r>
              <a:rPr lang="ru-RU" sz="2000" b="1" dirty="0" err="1"/>
              <a:t>видобуток</a:t>
            </a:r>
            <a:r>
              <a:rPr lang="ru-RU" sz="2000" b="1" dirty="0"/>
              <a:t> – </a:t>
            </a:r>
            <a:r>
              <a:rPr lang="ru-RU" sz="2000" b="1" dirty="0" err="1"/>
              <a:t>кар'єрний</a:t>
            </a:r>
            <a:r>
              <a:rPr lang="ru-RU" sz="2000" b="1" dirty="0" smtClean="0"/>
              <a:t>.</a:t>
            </a:r>
          </a:p>
          <a:p>
            <a:r>
              <a:rPr lang="ru-RU" sz="2000" b="1" dirty="0" err="1" smtClean="0"/>
              <a:t>Потужність</a:t>
            </a:r>
            <a:r>
              <a:rPr lang="ru-RU" sz="2000" b="1" dirty="0" smtClean="0"/>
              <a:t> </a:t>
            </a:r>
            <a:r>
              <a:rPr lang="ru-RU" sz="2000" b="1" dirty="0" err="1"/>
              <a:t>вугленосних</a:t>
            </a:r>
            <a:r>
              <a:rPr lang="ru-RU" sz="2000" b="1" dirty="0"/>
              <a:t> </a:t>
            </a:r>
            <a:r>
              <a:rPr lang="ru-RU" sz="2000" b="1" dirty="0" err="1"/>
              <a:t>шарів</a:t>
            </a:r>
            <a:r>
              <a:rPr lang="ru-RU" sz="2000" b="1" dirty="0"/>
              <a:t> велика: 15-40 м.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34588" t="33184" r="17297" b="11693"/>
          <a:stretch/>
        </p:blipFill>
        <p:spPr>
          <a:xfrm>
            <a:off x="0" y="616234"/>
            <a:ext cx="6569084" cy="4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64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79594"/>
            <a:ext cx="10515600" cy="695049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/>
              <a:t>Картографічний практикум</a:t>
            </a:r>
            <a:endParaRPr lang="uk-UA" sz="4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2"/>
          <a:stretch/>
        </p:blipFill>
        <p:spPr>
          <a:xfrm>
            <a:off x="-1057" y="718402"/>
            <a:ext cx="8283139" cy="461062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7478" y="3800060"/>
            <a:ext cx="4704522" cy="305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3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208" y="365126"/>
            <a:ext cx="8557591" cy="774148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Світові запаси нафти</a:t>
            </a:r>
            <a:endParaRPr lang="uk-UA" sz="5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465205" y="1690688"/>
            <a:ext cx="23853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43,5% усіх запасів нафти зосереджено:</a:t>
            </a:r>
          </a:p>
          <a:p>
            <a:r>
              <a:rPr lang="uk-UA" b="1" dirty="0" smtClean="0"/>
              <a:t>Венесуела</a:t>
            </a:r>
          </a:p>
          <a:p>
            <a:r>
              <a:rPr lang="uk-UA" b="1" dirty="0" smtClean="0"/>
              <a:t>Саудівська Аравія</a:t>
            </a:r>
          </a:p>
          <a:p>
            <a:r>
              <a:rPr lang="uk-UA" b="1" dirty="0" smtClean="0"/>
              <a:t>Канада</a:t>
            </a:r>
          </a:p>
          <a:p>
            <a:endParaRPr lang="uk-UA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005391" y="3996428"/>
            <a:ext cx="21866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48,6% усіх </a:t>
            </a:r>
            <a:r>
              <a:rPr lang="uk-UA" b="1" dirty="0"/>
              <a:t>запасів </a:t>
            </a:r>
            <a:r>
              <a:rPr lang="uk-UA" b="1" dirty="0" smtClean="0"/>
              <a:t>природного газу зосереджено у </a:t>
            </a:r>
          </a:p>
          <a:p>
            <a:r>
              <a:rPr lang="uk-UA" b="1" dirty="0" smtClean="0"/>
              <a:t>Ірані</a:t>
            </a:r>
          </a:p>
          <a:p>
            <a:r>
              <a:rPr lang="uk-UA" b="1" dirty="0" smtClean="0"/>
              <a:t>Росії</a:t>
            </a:r>
          </a:p>
          <a:p>
            <a:r>
              <a:rPr lang="uk-UA" b="1" dirty="0" smtClean="0"/>
              <a:t>Саудівській Аравії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396" y="1275102"/>
            <a:ext cx="8363539" cy="491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80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838200" y="1258957"/>
            <a:ext cx="56189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Промисловий видобуток нафти веде відлік з 1859 р., коли вперше застосували розроблену Е. </a:t>
            </a:r>
            <a:r>
              <a:rPr lang="uk-UA" dirty="0" err="1"/>
              <a:t>Дрейком</a:t>
            </a:r>
            <a:r>
              <a:rPr lang="uk-UA" dirty="0"/>
              <a:t> технологію буріння свердловин, яка використовується до цих пір. Але повністю витягти нафту з родовищ не вдається (65% - максимум). Використовуються три основних способи видобутку нафти: </a:t>
            </a:r>
            <a:endParaRPr lang="uk-UA" dirty="0" smtClean="0"/>
          </a:p>
          <a:p>
            <a:r>
              <a:rPr lang="uk-UA" b="1" dirty="0" smtClean="0"/>
              <a:t>Фонтанний</a:t>
            </a:r>
            <a:r>
              <a:rPr lang="uk-UA" dirty="0" smtClean="0"/>
              <a:t> </a:t>
            </a:r>
            <a:r>
              <a:rPr lang="uk-UA" dirty="0"/>
              <a:t>- нафта піднімається тільки під дією пластової енергії. </a:t>
            </a:r>
            <a:endParaRPr lang="uk-UA" dirty="0" smtClean="0"/>
          </a:p>
          <a:p>
            <a:r>
              <a:rPr lang="uk-UA" b="1" dirty="0" err="1" smtClean="0"/>
              <a:t>Газоліфтний</a:t>
            </a:r>
            <a:r>
              <a:rPr lang="uk-UA" dirty="0" smtClean="0"/>
              <a:t> </a:t>
            </a:r>
            <a:r>
              <a:rPr lang="uk-UA" dirty="0"/>
              <a:t>- в свердловину закачують стиснене повітря, що виштовхує рідину на поверхню. </a:t>
            </a:r>
            <a:endParaRPr lang="uk-UA" dirty="0" smtClean="0"/>
          </a:p>
          <a:p>
            <a:r>
              <a:rPr lang="uk-UA" b="1" dirty="0" smtClean="0"/>
              <a:t>Насосний </a:t>
            </a:r>
            <a:r>
              <a:rPr lang="uk-UA" dirty="0"/>
              <a:t>- підйом здійснюється спускаються в свердловину насосами</a:t>
            </a:r>
            <a:r>
              <a:rPr lang="uk-UA" dirty="0" smtClean="0"/>
              <a:t>.</a:t>
            </a:r>
          </a:p>
          <a:p>
            <a:endParaRPr lang="uk-UA" dirty="0"/>
          </a:p>
          <a:p>
            <a:endParaRPr lang="uk-UA" dirty="0" smtClean="0"/>
          </a:p>
          <a:p>
            <a:r>
              <a:rPr lang="ru-RU" dirty="0" err="1"/>
              <a:t>Вишки</a:t>
            </a:r>
            <a:r>
              <a:rPr lang="ru-RU" dirty="0"/>
              <a:t> для </a:t>
            </a:r>
            <a:r>
              <a:rPr lang="ru-RU" dirty="0" err="1"/>
              <a:t>буріння</a:t>
            </a:r>
            <a:r>
              <a:rPr lang="ru-RU" dirty="0"/>
              <a:t> </a:t>
            </a:r>
            <a:r>
              <a:rPr lang="ru-RU" dirty="0" err="1"/>
              <a:t>свердловин</a:t>
            </a:r>
            <a:r>
              <a:rPr lang="ru-RU" dirty="0"/>
              <a:t> </a:t>
            </a:r>
            <a:r>
              <a:rPr lang="ru-RU" dirty="0" err="1"/>
              <a:t>встановлюють</a:t>
            </a:r>
            <a:r>
              <a:rPr lang="ru-RU" dirty="0"/>
              <a:t> прямо в море на </a:t>
            </a:r>
            <a:r>
              <a:rPr lang="ru-RU" dirty="0" err="1"/>
              <a:t>металевих</a:t>
            </a:r>
            <a:r>
              <a:rPr lang="ru-RU" dirty="0"/>
              <a:t> </a:t>
            </a:r>
            <a:r>
              <a:rPr lang="ru-RU" dirty="0" err="1"/>
              <a:t>острівцях</a:t>
            </a:r>
            <a:r>
              <a:rPr lang="ru-RU" dirty="0"/>
              <a:t> - помостах.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186" y="490330"/>
            <a:ext cx="5295265" cy="47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1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2472" y="365125"/>
            <a:ext cx="5001492" cy="1325563"/>
          </a:xfrm>
        </p:spPr>
        <p:txBody>
          <a:bodyPr/>
          <a:lstStyle/>
          <a:p>
            <a:r>
              <a:rPr lang="uk-UA" dirty="0"/>
              <a:t>Видобуток нафти</a:t>
            </a:r>
            <a:br>
              <a:rPr lang="uk-UA" dirty="0"/>
            </a:br>
            <a:endParaRPr lang="uk-UA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677"/>
          </a:xfrm>
        </p:spPr>
      </p:pic>
      <p:sp>
        <p:nvSpPr>
          <p:cNvPr id="5" name="TextBox 4"/>
          <p:cNvSpPr txBox="1"/>
          <p:nvPr/>
        </p:nvSpPr>
        <p:spPr>
          <a:xfrm>
            <a:off x="6334539" y="92766"/>
            <a:ext cx="46912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Найбільші басейни запасів нафти</a:t>
            </a:r>
          </a:p>
          <a:p>
            <a:r>
              <a:rPr lang="uk-UA" b="1" dirty="0" smtClean="0"/>
              <a:t> і природнього газу  у світі:</a:t>
            </a:r>
          </a:p>
          <a:p>
            <a:r>
              <a:rPr lang="uk-UA" b="1" dirty="0" smtClean="0"/>
              <a:t>Західносибірський</a:t>
            </a:r>
          </a:p>
          <a:p>
            <a:r>
              <a:rPr lang="uk-UA" b="1" dirty="0" smtClean="0"/>
              <a:t>Зондський</a:t>
            </a:r>
          </a:p>
          <a:p>
            <a:r>
              <a:rPr lang="uk-UA" b="1" dirty="0" smtClean="0"/>
              <a:t>Сахарський</a:t>
            </a:r>
          </a:p>
          <a:p>
            <a:r>
              <a:rPr lang="uk-UA" b="1" dirty="0" smtClean="0"/>
              <a:t>Гвінейської затоки</a:t>
            </a:r>
          </a:p>
          <a:p>
            <a:r>
              <a:rPr lang="uk-UA" b="1" dirty="0" smtClean="0"/>
              <a:t>Техаський</a:t>
            </a:r>
          </a:p>
          <a:p>
            <a:r>
              <a:rPr lang="uk-UA" b="1" dirty="0" smtClean="0"/>
              <a:t>Мексиканської затоки</a:t>
            </a:r>
          </a:p>
          <a:p>
            <a:r>
              <a:rPr lang="uk-UA" b="1" dirty="0" err="1" smtClean="0"/>
              <a:t>Західноканадський</a:t>
            </a:r>
            <a:endParaRPr lang="uk-UA" b="1" dirty="0" smtClean="0"/>
          </a:p>
          <a:p>
            <a:r>
              <a:rPr lang="uk-UA" b="1" dirty="0" smtClean="0"/>
              <a:t>Північноморський</a:t>
            </a:r>
          </a:p>
          <a:p>
            <a:endParaRPr lang="uk-UA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52" y="2633903"/>
            <a:ext cx="4487045" cy="3371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46830" y="4134678"/>
            <a:ext cx="1945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Гхавар</a:t>
            </a:r>
          </a:p>
          <a:p>
            <a:r>
              <a:rPr lang="uk-UA" b="1" dirty="0" smtClean="0"/>
              <a:t>Північний купол</a:t>
            </a:r>
          </a:p>
          <a:p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5"/>
            <a:ext cx="3835055" cy="26321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7311" y="3711368"/>
            <a:ext cx="5810250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51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56443" cy="1325563"/>
          </a:xfrm>
        </p:spPr>
        <p:txBody>
          <a:bodyPr>
            <a:normAutofit/>
          </a:bodyPr>
          <a:lstStyle/>
          <a:p>
            <a:pPr algn="ctr"/>
            <a:r>
              <a:rPr lang="uk-UA" sz="6600" b="1" dirty="0" smtClean="0"/>
              <a:t>ОАЕ</a:t>
            </a:r>
            <a:endParaRPr lang="uk-UA" sz="66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8661" y="1319385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505" y="3170583"/>
            <a:ext cx="4916556" cy="36874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3907" y="77236"/>
            <a:ext cx="5010520" cy="33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21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5264" y="124295"/>
            <a:ext cx="5997255" cy="6370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519" y="124295"/>
            <a:ext cx="4950381" cy="63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6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7060" y="365125"/>
            <a:ext cx="4886739" cy="1325563"/>
          </a:xfrm>
        </p:spPr>
        <p:txBody>
          <a:bodyPr/>
          <a:lstStyle/>
          <a:p>
            <a:pPr algn="ctr"/>
            <a:r>
              <a:rPr lang="uk-UA" dirty="0" smtClean="0"/>
              <a:t>Нафтопроводи та газопроводи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21" y="148129"/>
            <a:ext cx="5907778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80" y="2728619"/>
            <a:ext cx="6517520" cy="397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29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b="1809"/>
          <a:stretch/>
        </p:blipFill>
        <p:spPr>
          <a:xfrm>
            <a:off x="0" y="0"/>
            <a:ext cx="6770205" cy="466261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r="-50" b="1019"/>
          <a:stretch/>
        </p:blipFill>
        <p:spPr>
          <a:xfrm>
            <a:off x="6770204" y="3103820"/>
            <a:ext cx="5421796" cy="3649826"/>
          </a:xfrm>
        </p:spPr>
      </p:pic>
    </p:spTree>
    <p:extLst>
      <p:ext uri="{BB962C8B-B14F-4D97-AF65-F5344CB8AC3E}">
        <p14:creationId xmlns:p14="http://schemas.microsoft.com/office/powerpoint/2010/main" val="388698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dirty="0" smtClean="0"/>
              <a:t>Горючі сланці</a:t>
            </a:r>
            <a:endParaRPr lang="uk-UA" sz="60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217" y="4390227"/>
            <a:ext cx="3290364" cy="2467773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833359"/>
              </p:ext>
            </p:extLst>
          </p:nvPr>
        </p:nvGraphicFramePr>
        <p:xfrm>
          <a:off x="6506817" y="384313"/>
          <a:ext cx="5614462" cy="4389120"/>
        </p:xfrm>
        <a:graphic>
          <a:graphicData uri="http://schemas.openxmlformats.org/drawingml/2006/table">
            <a:tbl>
              <a:tblPr/>
              <a:tblGrid>
                <a:gridCol w="1219427"/>
                <a:gridCol w="1713266"/>
                <a:gridCol w="1278154"/>
                <a:gridCol w="1403615"/>
              </a:tblGrid>
              <a:tr h="276180">
                <a:tc gridSpan="4">
                  <a:txBody>
                    <a:bodyPr/>
                    <a:lstStyle/>
                    <a:p>
                      <a:r>
                        <a:rPr lang="ru-RU" dirty="0" err="1"/>
                        <a:t>Оцінка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запасів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сланців</a:t>
                      </a:r>
                      <a:r>
                        <a:rPr lang="ru-RU" dirty="0"/>
                        <a:t> (у </a:t>
                      </a:r>
                      <a:r>
                        <a:rPr lang="ru-RU" dirty="0" err="1"/>
                        <a:t>мільйонах</a:t>
                      </a:r>
                      <a:r>
                        <a:rPr lang="ru-RU" dirty="0"/>
                        <a:t> тонн)</a:t>
                      </a:r>
                    </a:p>
                  </a:txBody>
                  <a:tcPr anchor="ctr">
                    <a:solidFill>
                      <a:srgbClr val="F8F9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629815">
                <a:tc>
                  <a:txBody>
                    <a:bodyPr/>
                    <a:lstStyle/>
                    <a:p>
                      <a:pPr algn="ctr"/>
                      <a:endParaRPr lang="uk-UA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 dirty="0">
                          <a:solidFill>
                            <a:srgbClr val="0B0080"/>
                          </a:solidFill>
                          <a:effectLst/>
                          <a:hlinkClick r:id="rId5" tooltip="Сланці"/>
                        </a:rPr>
                        <a:t>Сланців</a:t>
                      </a:r>
                      <a:r>
                        <a:rPr lang="uk-UA" dirty="0">
                          <a:effectLst/>
                        </a:rPr>
                        <a:t> </a:t>
                      </a:r>
                      <a:endParaRPr lang="uk-UA" dirty="0" smtClean="0">
                        <a:effectLst/>
                      </a:endParaRPr>
                    </a:p>
                    <a:p>
                      <a:pPr algn="ctr"/>
                      <a:r>
                        <a:rPr lang="uk-UA" dirty="0" smtClean="0">
                          <a:effectLst/>
                        </a:rPr>
                        <a:t>поклади</a:t>
                      </a:r>
                      <a:endParaRPr lang="uk-UA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effectLst/>
                        </a:rPr>
                        <a:t>Резерви</a:t>
                      </a:r>
                    </a:p>
                    <a:p>
                      <a:pPr algn="ctr"/>
                      <a:r>
                        <a:rPr lang="uk-UA" dirty="0">
                          <a:effectLst/>
                        </a:rPr>
                        <a:t> </a:t>
                      </a:r>
                      <a:r>
                        <a:rPr lang="uk-UA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hlinkClick r:id="rId6" tooltip="Кероген"/>
                        </a:rPr>
                        <a:t>керогену</a:t>
                      </a:r>
                      <a:endParaRPr lang="uk-UA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effectLst/>
                        </a:rPr>
                        <a:t>Загалом керогену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359894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 dirty="0">
                          <a:solidFill>
                            <a:srgbClr val="0B0080"/>
                          </a:solidFill>
                          <a:effectLst/>
                          <a:hlinkClick r:id="rId7" tooltip="Африка"/>
                        </a:rPr>
                        <a:t>Африка</a:t>
                      </a:r>
                      <a:endParaRPr lang="uk-UA" dirty="0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>
                          <a:effectLst/>
                        </a:rPr>
                        <a:t>12 373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5 900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59894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8" tooltip="Азія"/>
                        </a:rPr>
                        <a:t>Азія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>
                          <a:effectLst/>
                        </a:rPr>
                        <a:t>20 570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1 100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59894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9" tooltip="Австралія"/>
                        </a:rPr>
                        <a:t>Австралія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32 400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1 725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36 985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359894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10" tooltip="Європа"/>
                        </a:rPr>
                        <a:t>Європа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4 180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300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6 500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629815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11" tooltip="Близький Схід"/>
                        </a:rPr>
                        <a:t>Близький Схід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35 360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4 600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24 600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629815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12" tooltip="Північна Америка"/>
                        </a:rPr>
                        <a:t>Північна Америка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3 340 000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>
                          <a:effectLst/>
                        </a:rPr>
                        <a:t>80 000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>
                          <a:effectLst/>
                        </a:rPr>
                        <a:t>140 000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629815">
                <a:tc>
                  <a:txBody>
                    <a:bodyPr/>
                    <a:lstStyle/>
                    <a:p>
                      <a:pPr algn="ctr"/>
                      <a:r>
                        <a:rPr lang="uk-UA" u="none" strike="noStrike">
                          <a:solidFill>
                            <a:srgbClr val="0B0080"/>
                          </a:solidFill>
                          <a:effectLst/>
                          <a:hlinkClick r:id="rId13" tooltip="Південна Америка"/>
                        </a:rPr>
                        <a:t>Південна Америка</a:t>
                      </a:r>
                      <a:endParaRPr lang="uk-UA"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—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>
                          <a:effectLst/>
                        </a:rPr>
                        <a:t>400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dirty="0">
                          <a:effectLst/>
                        </a:rPr>
                        <a:t>9 600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738313" y="1561451"/>
            <a:ext cx="92918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5800227"/>
            <a:ext cx="3919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 </a:t>
            </a:r>
            <a:r>
              <a:rPr lang="uk-UA" sz="2000" b="1" dirty="0"/>
              <a:t>Україні </a:t>
            </a:r>
            <a:r>
              <a:rPr lang="uk-UA" sz="2000" b="1" dirty="0" err="1" smtClean="0"/>
              <a:t>Болтишське</a:t>
            </a:r>
            <a:r>
              <a:rPr lang="uk-UA" sz="2000" b="1" dirty="0" smtClean="0"/>
              <a:t> родовище (Кіровоградська </a:t>
            </a:r>
            <a:r>
              <a:rPr lang="uk-UA" sz="2000" b="1" dirty="0"/>
              <a:t>область)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616" y="1338470"/>
            <a:ext cx="6051905" cy="40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60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6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 smtClean="0"/>
              <a:t>Мета уроку:</a:t>
            </a:r>
            <a:endParaRPr lang="uk-UA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64974"/>
            <a:ext cx="10515600" cy="481198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 smtClean="0"/>
              <a:t>охарактеризувати </a:t>
            </a:r>
            <a:r>
              <a:rPr lang="uk-UA" dirty="0"/>
              <a:t>склад, особливості розвитку і </a:t>
            </a:r>
            <a:r>
              <a:rPr lang="uk-UA" dirty="0" smtClean="0"/>
              <a:t>розміщення </a:t>
            </a:r>
            <a:r>
              <a:rPr lang="uk-UA" dirty="0"/>
              <a:t>галузей паливної промисловості в цілому і конкретно кам’яновугільної, </a:t>
            </a:r>
            <a:r>
              <a:rPr lang="uk-UA" dirty="0" smtClean="0"/>
              <a:t>нафтової</a:t>
            </a:r>
            <a:r>
              <a:rPr lang="uk-UA" dirty="0"/>
              <a:t>, </a:t>
            </a:r>
            <a:r>
              <a:rPr lang="uk-UA" dirty="0" smtClean="0"/>
              <a:t>газової </a:t>
            </a:r>
            <a:r>
              <a:rPr lang="uk-UA" dirty="0"/>
              <a:t>значення галузі в </a:t>
            </a:r>
            <a:r>
              <a:rPr lang="uk-UA" dirty="0" smtClean="0"/>
              <a:t>господарстві світу та </a:t>
            </a:r>
            <a:r>
              <a:rPr lang="uk-UA" dirty="0"/>
              <a:t>України; </a:t>
            </a:r>
            <a:r>
              <a:rPr lang="uk-UA" dirty="0" smtClean="0"/>
              <a:t>розвинути </a:t>
            </a:r>
            <a:r>
              <a:rPr lang="uk-UA" dirty="0"/>
              <a:t>навички аналізу статистичного матеріалу, навички роботи з контурною картою, уміння працювати з настінною </a:t>
            </a:r>
            <a:r>
              <a:rPr lang="uk-UA" dirty="0" smtClean="0"/>
              <a:t>та електронною картами, вдосконалити вміння використовувати інформаційні ресурси; виховувати </a:t>
            </a:r>
            <a:r>
              <a:rPr lang="uk-UA" dirty="0"/>
              <a:t>економічне мислення, </a:t>
            </a:r>
            <a:r>
              <a:rPr lang="uk-UA" dirty="0" smtClean="0"/>
              <a:t> усвідомити суспільну значущість раціонального використання паливних ресурсів, розвивати комунікативні здібності, виховувати толерантність до думки інших, уважність, самостійність, креативність, уміння долати труднощі.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9288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27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7527" y="566323"/>
            <a:ext cx="7384473" cy="779463"/>
          </a:xfrm>
        </p:spPr>
        <p:txBody>
          <a:bodyPr>
            <a:normAutofit fontScale="90000"/>
          </a:bodyPr>
          <a:lstStyle/>
          <a:p>
            <a:r>
              <a:rPr lang="uk-UA" sz="6000" b="1" dirty="0" smtClean="0"/>
              <a:t>Сланцевий газ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9925878" y="3244334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9670"/>
            <a:ext cx="6745357" cy="45583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9093" r="947" b="2682"/>
          <a:stretch/>
        </p:blipFill>
        <p:spPr>
          <a:xfrm>
            <a:off x="6467890" y="2574599"/>
            <a:ext cx="5715000" cy="4268963"/>
          </a:xfrm>
          <a:prstGeom prst="rect">
            <a:avLst/>
          </a:prstGeom>
        </p:spPr>
      </p:pic>
      <p:sp>
        <p:nvSpPr>
          <p:cNvPr id="12" name="Объект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184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"/>
            <a:ext cx="12192000" cy="68763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9715" y="92766"/>
            <a:ext cx="1533120" cy="874644"/>
          </a:xfrm>
        </p:spPr>
        <p:txBody>
          <a:bodyPr>
            <a:normAutofit/>
          </a:bodyPr>
          <a:lstStyle/>
          <a:p>
            <a:r>
              <a:rPr lang="uk-UA" b="1" dirty="0" smtClean="0"/>
              <a:t>Торф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819598" y="2947707"/>
            <a:ext cx="6127316" cy="3827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38" y="92765"/>
            <a:ext cx="4978477" cy="37371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4053" y="92765"/>
            <a:ext cx="5415090" cy="406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81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17" y="365125"/>
            <a:ext cx="10942983" cy="1325563"/>
          </a:xfrm>
        </p:spPr>
        <p:txBody>
          <a:bodyPr/>
          <a:lstStyle/>
          <a:p>
            <a:pPr algn="ctr"/>
            <a:r>
              <a:rPr lang="uk-UA" b="1" dirty="0" smtClean="0"/>
              <a:t>Чи можна Землю постійно використовувати для своїх потреб і без наслідків?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644" y="1783950"/>
            <a:ext cx="8206710" cy="49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Відео презентація про природу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1" y="215358"/>
            <a:ext cx="10574336" cy="5947929"/>
          </a:xfrm>
        </p:spPr>
      </p:pic>
    </p:spTree>
    <p:extLst>
      <p:ext uri="{BB962C8B-B14F-4D97-AF65-F5344CB8AC3E}">
        <p14:creationId xmlns:p14="http://schemas.microsoft.com/office/powerpoint/2010/main" val="121373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2472" y="365125"/>
            <a:ext cx="5001492" cy="1325563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Виробництво біогазу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5044" y="211173"/>
            <a:ext cx="4172364" cy="33378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01" y="3114261"/>
            <a:ext cx="4676814" cy="3505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815" y="795130"/>
            <a:ext cx="6208335" cy="485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443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6522" y="106017"/>
            <a:ext cx="9697278" cy="1113183"/>
          </a:xfrm>
        </p:spPr>
        <p:txBody>
          <a:bodyPr/>
          <a:lstStyle/>
          <a:p>
            <a:r>
              <a:rPr lang="uk-UA" b="1" dirty="0" smtClean="0"/>
              <a:t>«Енергетична ферма» на Тернопільщині</a:t>
            </a:r>
            <a:endParaRPr lang="uk-UA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24" y="3540693"/>
            <a:ext cx="5744817" cy="3231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583" y="5032512"/>
            <a:ext cx="353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Міскантус</a:t>
            </a:r>
            <a:r>
              <a:rPr lang="uk-UA" dirty="0" smtClean="0"/>
              <a:t> -  рослина, що є </a:t>
            </a:r>
            <a:r>
              <a:rPr lang="uk-UA" dirty="0" err="1" smtClean="0"/>
              <a:t>альтернотивою</a:t>
            </a:r>
            <a:r>
              <a:rPr lang="uk-UA" dirty="0" smtClean="0"/>
              <a:t> нафті та газу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2128" y="1175641"/>
            <a:ext cx="4179404" cy="23474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44431"/>
            <a:ext cx="6241129" cy="347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43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b="1" dirty="0"/>
              <a:t>ШЛЯХИ ВИРІШЕННЯ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/>
              <a:t>1.Комплексне використання мінерально-сировинних і паливних ресурсів; </a:t>
            </a:r>
          </a:p>
          <a:p>
            <a:pPr marL="0" indent="0">
              <a:buNone/>
            </a:pPr>
            <a:r>
              <a:rPr lang="uk-UA" dirty="0"/>
              <a:t>2.Впровадження </a:t>
            </a:r>
            <a:r>
              <a:rPr lang="uk-UA" dirty="0" smtClean="0"/>
              <a:t>ресурсозберігаючої </a:t>
            </a:r>
            <a:r>
              <a:rPr lang="uk-UA" dirty="0"/>
              <a:t>техніки і технології; </a:t>
            </a:r>
          </a:p>
          <a:p>
            <a:pPr marL="0" indent="0">
              <a:buNone/>
            </a:pPr>
            <a:r>
              <a:rPr lang="uk-UA" dirty="0"/>
              <a:t>3.Широке використання в галузях переробної промисловості вторинної сировини; </a:t>
            </a:r>
          </a:p>
          <a:p>
            <a:pPr marL="0" indent="0">
              <a:buNone/>
            </a:pPr>
            <a:r>
              <a:rPr lang="uk-UA" dirty="0"/>
              <a:t>4.Рекультивація відпрацьованих кар’єрів;</a:t>
            </a:r>
          </a:p>
          <a:p>
            <a:pPr marL="0" indent="0">
              <a:buNone/>
            </a:pPr>
            <a:r>
              <a:rPr lang="uk-UA" dirty="0"/>
              <a:t>5.Використання альтернативних джерел;</a:t>
            </a:r>
          </a:p>
          <a:p>
            <a:pPr marL="0" indent="0">
              <a:buNone/>
            </a:pPr>
            <a:r>
              <a:rPr lang="uk-UA" dirty="0"/>
              <a:t>6.Видобуток більш глибоких та незручних для розробки шарів </a:t>
            </a:r>
            <a:endParaRPr lang="uk-UA" dirty="0" smtClean="0"/>
          </a:p>
          <a:p>
            <a:pPr marL="0" indent="0">
              <a:buNone/>
            </a:pPr>
            <a:r>
              <a:rPr lang="uk-UA" dirty="0" smtClean="0"/>
              <a:t>7….</a:t>
            </a:r>
          </a:p>
          <a:p>
            <a:pPr marL="0" indent="0">
              <a:buNone/>
            </a:pPr>
            <a:r>
              <a:rPr lang="en-US" dirty="0"/>
              <a:t>https://www.plickers.com/classes/5bdebb9764f36e0004f1f3dc/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26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Опрацювати текст параграфів 17, 18</a:t>
            </a:r>
            <a:endParaRPr lang="ru-RU" dirty="0"/>
          </a:p>
          <a:p>
            <a:r>
              <a:rPr lang="ru-RU" dirty="0" smtClean="0"/>
              <a:t>Нанести </a:t>
            </a:r>
            <a:r>
              <a:rPr lang="ru-RU" dirty="0"/>
              <a:t>на </a:t>
            </a:r>
            <a:r>
              <a:rPr lang="ru-RU" dirty="0" smtClean="0"/>
              <a:t>котурну </a:t>
            </a:r>
            <a:r>
              <a:rPr lang="ru-RU" dirty="0"/>
              <a:t>карту 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родовища</a:t>
            </a:r>
            <a:r>
              <a:rPr lang="ru-RU" dirty="0"/>
              <a:t> </a:t>
            </a:r>
            <a:r>
              <a:rPr lang="ru-RU" dirty="0" err="1"/>
              <a:t>корисних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uk-UA" dirty="0" smtClean="0"/>
              <a:t>  Підготувати міні-проект про можливість альтернативних видів паливних ресурсів в Україні.</a:t>
            </a:r>
          </a:p>
          <a:p>
            <a:endParaRPr lang="uk-UA" dirty="0" smtClean="0"/>
          </a:p>
          <a:p>
            <a:r>
              <a:rPr lang="uk-UA" dirty="0" smtClean="0"/>
              <a:t>Підготувала учитель географії </a:t>
            </a:r>
          </a:p>
          <a:p>
            <a:pPr marL="0" indent="0">
              <a:buNone/>
            </a:pPr>
            <a:r>
              <a:rPr lang="uk-UA" smtClean="0"/>
              <a:t>Бережанського </a:t>
            </a:r>
            <a:r>
              <a:rPr lang="uk-UA" dirty="0" smtClean="0"/>
              <a:t>ліцею №</a:t>
            </a:r>
            <a:r>
              <a:rPr lang="uk-UA" smtClean="0"/>
              <a:t>2                                        </a:t>
            </a:r>
            <a:r>
              <a:rPr lang="uk-UA" dirty="0" err="1" smtClean="0"/>
              <a:t>Якимець</a:t>
            </a:r>
            <a:r>
              <a:rPr lang="uk-UA" dirty="0" smtClean="0"/>
              <a:t> Л.В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219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1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 паливних ресурсів</a:t>
            </a:r>
            <a:endParaRPr lang="uk-UA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01679"/>
          </a:xfrm>
        </p:spPr>
        <p:txBody>
          <a:bodyPr>
            <a:normAutofit/>
          </a:bodyPr>
          <a:lstStyle/>
          <a:p>
            <a:r>
              <a:rPr lang="uk-UA" dirty="0" smtClean="0"/>
              <a:t>Вугілля</a:t>
            </a:r>
          </a:p>
          <a:p>
            <a:r>
              <a:rPr lang="uk-UA" dirty="0" smtClean="0"/>
              <a:t>Нафта</a:t>
            </a:r>
          </a:p>
          <a:p>
            <a:r>
              <a:rPr lang="uk-UA" dirty="0" smtClean="0"/>
              <a:t>Природній газ</a:t>
            </a:r>
          </a:p>
          <a:p>
            <a:r>
              <a:rPr lang="uk-UA" dirty="0" smtClean="0"/>
              <a:t>Горючі сланці</a:t>
            </a:r>
          </a:p>
          <a:p>
            <a:r>
              <a:rPr lang="uk-UA" dirty="0" smtClean="0"/>
              <a:t>Торф</a:t>
            </a:r>
          </a:p>
          <a:p>
            <a:r>
              <a:rPr lang="uk-UA" dirty="0" smtClean="0"/>
              <a:t>Сланцевий газ</a:t>
            </a:r>
          </a:p>
          <a:p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27362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9803296" cy="1690688"/>
          </a:xfrm>
        </p:spPr>
        <p:txBody>
          <a:bodyPr>
            <a:noAutofit/>
          </a:bodyPr>
          <a:lstStyle/>
          <a:p>
            <a:pPr algn="ctr"/>
            <a:r>
              <a:rPr lang="uk-UA" sz="5400" b="1" dirty="0"/>
              <a:t>Вугілля</a:t>
            </a:r>
            <a:br>
              <a:rPr lang="uk-UA" sz="5400" b="1" dirty="0"/>
            </a:br>
            <a:endParaRPr lang="uk-UA" sz="5400" b="1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9" y="873931"/>
            <a:ext cx="5637160" cy="4224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53" y="2989332"/>
            <a:ext cx="3913971" cy="3868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939" y="-52569"/>
            <a:ext cx="5688061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86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6016" y="365125"/>
            <a:ext cx="3627783" cy="1325563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617" t="5818" r="13250" b="16221"/>
          <a:stretch/>
        </p:blipFill>
        <p:spPr>
          <a:xfrm>
            <a:off x="0" y="-23054"/>
            <a:ext cx="7464734" cy="450574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089" t="16111" r="13852" b="-2370"/>
          <a:stretch/>
        </p:blipFill>
        <p:spPr>
          <a:xfrm>
            <a:off x="6351761" y="2862470"/>
            <a:ext cx="5970880" cy="40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3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870" y="2"/>
            <a:ext cx="7752521" cy="848138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smtClean="0"/>
              <a:t>Донецький басейн</a:t>
            </a:r>
            <a:endParaRPr lang="uk-UA" sz="54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4589" t="31746" r="17809" b="12825"/>
          <a:stretch/>
        </p:blipFill>
        <p:spPr>
          <a:xfrm>
            <a:off x="901147" y="901902"/>
            <a:ext cx="9833113" cy="590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98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111" y="68172"/>
            <a:ext cx="4953185" cy="3387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3652" y="707406"/>
            <a:ext cx="5037516" cy="3979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0571" y="459792"/>
            <a:ext cx="205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Вугільна  шахта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1095661" y="471646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Праця гірників</a:t>
            </a:r>
            <a:endParaRPr lang="uk-UA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239" y="2451653"/>
            <a:ext cx="5039807" cy="426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1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3346"/>
            <a:ext cx="12193057" cy="686469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64812" y="2337458"/>
            <a:ext cx="5801784" cy="43513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54" y="365125"/>
            <a:ext cx="5644505" cy="42333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05964" y="1798922"/>
            <a:ext cx="1865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/>
              <a:t>Обвал на шахті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87770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756" y="1"/>
            <a:ext cx="9790043" cy="1120843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 err="1" smtClean="0"/>
              <a:t>Львівсько</a:t>
            </a:r>
            <a:r>
              <a:rPr lang="uk-UA" sz="5400" b="1" dirty="0" smtClean="0"/>
              <a:t> Волинський басейн</a:t>
            </a:r>
            <a:endParaRPr lang="uk-UA" sz="5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391" t="31442" r="16268" b="13738"/>
          <a:stretch/>
        </p:blipFill>
        <p:spPr>
          <a:xfrm>
            <a:off x="0" y="832579"/>
            <a:ext cx="7719392" cy="4726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175" y="3195659"/>
            <a:ext cx="5797977" cy="36140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" y="5878849"/>
            <a:ext cx="549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 </a:t>
            </a:r>
            <a:r>
              <a:rPr lang="uk-UA" b="1" dirty="0"/>
              <a:t>Нині він дає 2% кам'яного вугілля України. </a:t>
            </a:r>
            <a:endParaRPr lang="uk-UA" b="1" dirty="0" smtClean="0"/>
          </a:p>
          <a:p>
            <a:r>
              <a:rPr lang="uk-UA" b="1" dirty="0" smtClean="0"/>
              <a:t>Тут </a:t>
            </a:r>
            <a:r>
              <a:rPr lang="uk-UA" b="1" dirty="0"/>
              <a:t>вугілля видобувають шахтним способом</a:t>
            </a:r>
            <a:r>
              <a:rPr lang="uk-UA" b="1" dirty="0" smtClean="0"/>
              <a:t>.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367699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548</Words>
  <Application>Microsoft Office PowerPoint</Application>
  <PresentationFormat>Широкоэкранный</PresentationFormat>
  <Paragraphs>116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Тема Office</vt:lpstr>
      <vt:lpstr>Тема уроку.</vt:lpstr>
      <vt:lpstr>Мета уроку:</vt:lpstr>
      <vt:lpstr>Види паливних ресурсів</vt:lpstr>
      <vt:lpstr>Вугілля </vt:lpstr>
      <vt:lpstr>Презентация PowerPoint</vt:lpstr>
      <vt:lpstr>Донецький басейн</vt:lpstr>
      <vt:lpstr>Презентация PowerPoint</vt:lpstr>
      <vt:lpstr>Презентация PowerPoint</vt:lpstr>
      <vt:lpstr>Львівсько Волинський басейн</vt:lpstr>
      <vt:lpstr>Придніпровський басейн  </vt:lpstr>
      <vt:lpstr>Картографічний практикум</vt:lpstr>
      <vt:lpstr>Світові запаси нафти</vt:lpstr>
      <vt:lpstr>Презентация PowerPoint</vt:lpstr>
      <vt:lpstr>Видобуток нафти </vt:lpstr>
      <vt:lpstr>ОАЕ</vt:lpstr>
      <vt:lpstr>Презентация PowerPoint</vt:lpstr>
      <vt:lpstr>Нафтопроводи та газопроводи</vt:lpstr>
      <vt:lpstr>Презентация PowerPoint</vt:lpstr>
      <vt:lpstr>Горючі сланці</vt:lpstr>
      <vt:lpstr>Сланцевий газ  </vt:lpstr>
      <vt:lpstr>Торф</vt:lpstr>
      <vt:lpstr>Чи можна Землю постійно використовувати для своїх потреб і без наслідків?</vt:lpstr>
      <vt:lpstr>Презентация PowerPoint</vt:lpstr>
      <vt:lpstr>Виробництво біогазу  </vt:lpstr>
      <vt:lpstr>«Енергетична ферма» на Тернопільщині</vt:lpstr>
      <vt:lpstr>ШЛЯХИ ВИРІШЕННЯ </vt:lpstr>
      <vt:lpstr>Домашнє завдання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Администратор</cp:lastModifiedBy>
  <cp:revision>67</cp:revision>
  <dcterms:created xsi:type="dcterms:W3CDTF">2018-11-23T14:18:04Z</dcterms:created>
  <dcterms:modified xsi:type="dcterms:W3CDTF">2023-01-30T20:05:54Z</dcterms:modified>
</cp:coreProperties>
</file>