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69" r:id="rId3"/>
    <p:sldId id="281" r:id="rId4"/>
    <p:sldId id="257" r:id="rId5"/>
    <p:sldId id="263" r:id="rId6"/>
    <p:sldId id="261" r:id="rId7"/>
    <p:sldId id="260" r:id="rId8"/>
    <p:sldId id="279" r:id="rId9"/>
    <p:sldId id="258" r:id="rId10"/>
    <p:sldId id="280" r:id="rId11"/>
    <p:sldId id="271" r:id="rId12"/>
    <p:sldId id="272" r:id="rId13"/>
    <p:sldId id="278" r:id="rId14"/>
    <p:sldId id="282" r:id="rId15"/>
    <p:sldId id="26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5" autoAdjust="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42016B-AD1B-4D96-A576-34D92839E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834C2-00C6-443B-82DA-DA3F354A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3529E2A-8885-4B2C-B270-D11F37361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66E6-8BC4-417A-9DDD-BB1C6FC7F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6F1EFB-38F3-4977-A9DB-7E430CA0F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CB38-C26F-443E-B01B-2CDD84B1E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0FD5-E6D4-43B5-BA5E-27F81E002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1B32-2C85-4E52-A3D8-01FA19569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56BC-BFD1-4FD5-87CB-50DB0FF43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FB39-8E2C-45D1-9512-0F21A544C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FC9BC-9595-4715-840F-F27D6C735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Tahoma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Tahoma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  <a:latin typeface="Tahoma" charset="0"/>
                <a:cs typeface="+mn-cs"/>
              </a:defRPr>
            </a:lvl1pPr>
            <a:extLst/>
          </a:lstStyle>
          <a:p>
            <a:pPr>
              <a:defRPr/>
            </a:pPr>
            <a:fld id="{EA5FAB61-50AD-4C2F-AF4D-4E4C10CC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0" r:id="rId2"/>
    <p:sldLayoutId id="2147483892" r:id="rId3"/>
    <p:sldLayoutId id="2147483889" r:id="rId4"/>
    <p:sldLayoutId id="2147483888" r:id="rId5"/>
    <p:sldLayoutId id="2147483887" r:id="rId6"/>
    <p:sldLayoutId id="2147483886" r:id="rId7"/>
    <p:sldLayoutId id="2147483885" r:id="rId8"/>
    <p:sldLayoutId id="2147483893" r:id="rId9"/>
    <p:sldLayoutId id="2147483884" r:id="rId10"/>
    <p:sldLayoutId id="21474838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2550"/>
            <a:ext cx="9144000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16113"/>
            <a:ext cx="8820150" cy="2808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Тимчасова зупинка кровотечі при пораненнях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179388" y="981075"/>
            <a:ext cx="4038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anose="02040502050405020303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anose="02040502050405020303" pitchFamily="18" charset="0"/>
              <a:buChar char="▫"/>
              <a:defRPr sz="1800" kern="1200">
                <a:solidFill>
                  <a:srgbClr val="C32D2E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Якщо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носа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пішла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кров, не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кластися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горілиць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 В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такій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позиції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захлинитися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власною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кров'ю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 Треба так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сісти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голова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знаходилася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вище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тулуба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уся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кров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вільно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витекла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з носа.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До носа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слід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прикласти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хустинку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цьому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самому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часі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масувати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перенісся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до носа ввести тампон.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затамування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кровотечі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прийняти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як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мінімум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п'ять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таблеток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вітаміну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C (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цей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вітамін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ущільнює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кровоносні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судини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Таку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дозу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вітаміну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приймати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ще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декілька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днів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опісля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  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/>
        </p:nvSpPr>
        <p:spPr bwMode="auto">
          <a:xfrm>
            <a:off x="-7938" y="476250"/>
            <a:ext cx="4038601" cy="452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anose="02040502050405020303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32D2E"/>
              </a:buClr>
              <a:buFont typeface="Georgia" panose="02040502050405020303" pitchFamily="18" charset="0"/>
              <a:buChar char="▫"/>
              <a:defRPr sz="1800" kern="1200">
                <a:solidFill>
                  <a:srgbClr val="C32D2E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      </a:t>
            </a:r>
            <a:endParaRPr lang="ru-RU" dirty="0"/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827088" y="193675"/>
            <a:ext cx="4897437" cy="7874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Носова  кровотеча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3" name="Picture 2" descr="http://www.mywebmedic.ru/images/razvitie-detej/krovotechenie-iz-nosa-u-detej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5475" y="765175"/>
            <a:ext cx="44338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askinmask.com/wp-content/uploads/2013/2/kak-ostanovit-nosovoe-krovotechenie_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0" y="3640138"/>
            <a:ext cx="42656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fe6c99ca17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066925"/>
            <a:ext cx="49291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571500"/>
            <a:ext cx="7772400" cy="1470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Перша </a:t>
            </a:r>
            <a:r>
              <a:rPr lang="ru-RU" sz="4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допомога</a:t>
            </a:r>
            <a:r>
              <a:rPr lang="ru-RU" sz="4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при </a:t>
            </a:r>
            <a:r>
              <a:rPr lang="ru-RU" sz="4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кровотечах</a:t>
            </a:r>
            <a:endParaRPr lang="ru-RU" sz="4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af0f1a20105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4713" y="2143125"/>
            <a:ext cx="2047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mtClean="0"/>
              <a:t>Способи зупинки кровотеч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38" y="2071688"/>
            <a:ext cx="4643437" cy="4525962"/>
          </a:xfrm>
        </p:spPr>
        <p:txBody>
          <a:bodyPr>
            <a:normAutofit fontScale="85000" lnSpcReduction="2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Зупинка кровотечі може бути тимчасовою і остаточною.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Методи тимчасової зупинки кровотечі: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накладання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тиснучої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повязки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, тампонада рани, пальцьовим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притисненням  судин,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підвищеним положенням або максимальним згинанням кінцівки в суглобі і накладанням джгута.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upload.wikimedia.org/wikipedia/commons/thumb/1/17/Arterial_pressure_points.png/320px-Arterial_pressure_poin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113" y="214313"/>
            <a:ext cx="29098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Анатомічні точки </a:t>
            </a:r>
            <a:r>
              <a:rPr lang="uk-UA" dirty="0" err="1" smtClean="0"/>
              <a:t>перетискання</a:t>
            </a:r>
            <a:r>
              <a:rPr lang="uk-UA" dirty="0" smtClean="0"/>
              <a:t> артерій</a:t>
            </a:r>
            <a:endParaRPr lang="ru-RU" dirty="0"/>
          </a:p>
        </p:txBody>
      </p:sp>
      <p:pic>
        <p:nvPicPr>
          <p:cNvPr id="27651" name="Picture 2" descr="D:\Студент\2 курс\БЖД\1237493297_point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000250"/>
            <a:ext cx="2976563" cy="45720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50" y="2286000"/>
            <a:ext cx="4572000" cy="4286250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1) </a:t>
            </a:r>
            <a:r>
              <a:rPr lang="uk-UA" sz="1200" b="1" dirty="0" smtClean="0"/>
              <a:t>вискова </a:t>
            </a:r>
            <a:r>
              <a:rPr lang="uk-UA" sz="1200" dirty="0" smtClean="0"/>
              <a:t>– притискують до виличного відростку вискової кістки, на 1 см вперед від козелка вуха.</a:t>
            </a:r>
            <a:endParaRPr lang="ru-RU" sz="12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2)</a:t>
            </a:r>
            <a:r>
              <a:rPr lang="uk-UA" sz="1200" b="1" dirty="0" smtClean="0"/>
              <a:t>щелепна</a:t>
            </a:r>
            <a:r>
              <a:rPr lang="uk-UA" sz="1200" dirty="0" smtClean="0"/>
              <a:t> – на 2 см вперед від кута нижньої щелепи.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3) </a:t>
            </a:r>
            <a:r>
              <a:rPr lang="uk-UA" sz="1200" b="1" dirty="0" smtClean="0"/>
              <a:t>загальна сонна </a:t>
            </a:r>
            <a:r>
              <a:rPr lang="uk-UA" sz="1200" dirty="0" smtClean="0"/>
              <a:t>– притискують 2-3 зігнутими пальцями до поперечних відростків </a:t>
            </a:r>
            <a:r>
              <a:rPr lang="en-US" sz="1200" dirty="0" smtClean="0"/>
              <a:t>VI</a:t>
            </a:r>
            <a:r>
              <a:rPr lang="uk-UA" sz="1200" dirty="0" smtClean="0"/>
              <a:t>  шийного хребця.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4) </a:t>
            </a:r>
            <a:r>
              <a:rPr lang="uk-UA" sz="1200" b="1" dirty="0" smtClean="0"/>
              <a:t>підключична </a:t>
            </a:r>
            <a:r>
              <a:rPr lang="uk-UA" sz="1200" dirty="0" smtClean="0"/>
              <a:t>– до першого ребра в надключичні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        області.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5) </a:t>
            </a:r>
            <a:r>
              <a:rPr lang="uk-UA" sz="1200" b="1" dirty="0" smtClean="0"/>
              <a:t>пахвова </a:t>
            </a:r>
            <a:r>
              <a:rPr lang="uk-UA" sz="1200" dirty="0" smtClean="0"/>
              <a:t>– до головки плечової кістки.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6) </a:t>
            </a:r>
            <a:r>
              <a:rPr lang="uk-UA" sz="1200" b="1" dirty="0" smtClean="0"/>
              <a:t>плечова </a:t>
            </a:r>
            <a:r>
              <a:rPr lang="uk-UA" sz="1200" dirty="0" smtClean="0"/>
              <a:t>– до </a:t>
            </a:r>
            <a:r>
              <a:rPr lang="uk-UA" sz="1200" dirty="0" err="1" smtClean="0"/>
              <a:t>печової</a:t>
            </a:r>
            <a:r>
              <a:rPr lang="uk-UA" sz="1200" dirty="0" smtClean="0"/>
              <a:t> кістки верхньої третини внутрішньої поверхні плеча в борозні двоголового м'яза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7 )</a:t>
            </a:r>
            <a:r>
              <a:rPr lang="uk-UA" sz="1200" b="1" dirty="0" err="1" smtClean="0"/>
              <a:t>променева</a:t>
            </a:r>
            <a:r>
              <a:rPr lang="uk-UA" sz="1200" dirty="0" err="1" smtClean="0"/>
              <a:t>–</a:t>
            </a:r>
            <a:r>
              <a:rPr lang="uk-UA" sz="1200" dirty="0" smtClean="0"/>
              <a:t> до променевої кістки на 2-3 см  вище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     </a:t>
            </a:r>
            <a:r>
              <a:rPr lang="uk-UA" sz="1200" dirty="0" err="1" smtClean="0"/>
              <a:t>променезапя</a:t>
            </a:r>
            <a:r>
              <a:rPr lang="en-US" sz="1200" dirty="0" smtClean="0"/>
              <a:t>’</a:t>
            </a:r>
            <a:r>
              <a:rPr lang="uk-UA" sz="1200" dirty="0" err="1" smtClean="0"/>
              <a:t>сткового</a:t>
            </a:r>
            <a:r>
              <a:rPr lang="uk-UA" sz="1200" dirty="0" smtClean="0"/>
              <a:t> суглобу.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8</a:t>
            </a:r>
            <a:r>
              <a:rPr lang="uk-UA" sz="1200" b="1" dirty="0" smtClean="0"/>
              <a:t>) стегнова </a:t>
            </a:r>
            <a:r>
              <a:rPr lang="uk-UA" sz="1200" dirty="0" smtClean="0"/>
              <a:t>– притискують кулаком до стегнової кістки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     верхньої третини стегна з внутрішнього його боку.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9) </a:t>
            </a:r>
            <a:r>
              <a:rPr lang="uk-UA" sz="1200" b="1" dirty="0" smtClean="0"/>
              <a:t>підколінна </a:t>
            </a:r>
            <a:r>
              <a:rPr lang="uk-UA" sz="1200" dirty="0" smtClean="0"/>
              <a:t>– до головки великогомілкової кістки в підколінній ямці.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1200" dirty="0" smtClean="0"/>
              <a:t>10) </a:t>
            </a:r>
            <a:r>
              <a:rPr lang="uk-UA" sz="1200" b="1" dirty="0" smtClean="0"/>
              <a:t>тильна артерія стопи </a:t>
            </a:r>
            <a:r>
              <a:rPr lang="uk-UA" sz="1200" dirty="0" smtClean="0"/>
              <a:t>– до кісток тильної поверхні стопи.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8788" y="1601788"/>
            <a:ext cx="3517900" cy="4522787"/>
          </a:xfrm>
        </p:spPr>
      </p:pic>
      <p:pic>
        <p:nvPicPr>
          <p:cNvPr id="2560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9144000" cy="684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Спосіб зупинки артеріальної кровотечі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3970338" cy="4495800"/>
          </a:xfrm>
        </p:spPr>
        <p:txBody>
          <a:bodyPr>
            <a:no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артеріальній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кровотечі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спочатку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слід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негайно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притиснути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артерії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пальцем в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певних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анатомічних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точках. При травмах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голови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обличчя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кровотечу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зупиняють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пальцевим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притисненням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загальної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сонної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зовнішньої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щелепної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скроневої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артерій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. При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ушкодженні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артеріальних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судин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верхньої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нижньої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кінцівок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кровотечу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зупиняють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пальцевим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притисненням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відповідних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місцях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де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судини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розташовані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неглибоко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можуть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бути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притиснені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найближчої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кістки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Недоліком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методу пальцевого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притиснення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неможливість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тривалої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зупинки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кровотечі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можливе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інфікування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рани</a:t>
            </a:r>
            <a:r>
              <a:rPr lang="ru-RU" sz="18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45" name="Picture 5" descr="cd64e491a8bb66bb2e8224ee9e5b3d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500188"/>
            <a:ext cx="46085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D:\Студент\2 курс\БЖД\0211768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429125"/>
            <a:ext cx="42862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66" cy="18573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/>
              <a:t>Техніка припинення </a:t>
            </a:r>
            <a:br>
              <a:rPr lang="uk-UA" sz="2800" dirty="0" smtClean="0"/>
            </a:br>
            <a:r>
              <a:rPr lang="uk-UA" sz="2800" dirty="0" smtClean="0"/>
              <a:t>артеріальної кровотечі згинанням кінцівок при кровотечі з артерій:</a:t>
            </a:r>
            <a:br>
              <a:rPr lang="uk-UA" sz="2800" dirty="0" smtClean="0"/>
            </a:br>
            <a:r>
              <a:rPr lang="uk-UA" sz="2800" dirty="0" smtClean="0"/>
              <a:t> передпліччя, стопи, стегна.</a:t>
            </a:r>
            <a:endParaRPr lang="ru-RU" sz="2800" dirty="0"/>
          </a:p>
        </p:txBody>
      </p:sp>
      <p:pic>
        <p:nvPicPr>
          <p:cNvPr id="28674" name="Picture 2" descr="D:\Студент\2 курс\БЖД\perevyazk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35300"/>
            <a:ext cx="7239000" cy="19954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417719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4168775"/>
            <a:ext cx="472598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43932" cy="85248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Правила накладання джгута</a:t>
            </a:r>
            <a:endParaRPr lang="ru-RU" dirty="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8501063" cy="4500562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Накладають при травмуванні крупних артерій на верхню і нижню третину плеча, середню і нижню третину стегна. При артеріальній кровотечі – вище місця кровотечі, а при венозній – нижче.</a:t>
            </a: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Кінцівку в місці накладання джгута обгортають марлею, рушником чи іншою тканиною, підіймають. Джут розтягують і роблять ним 2-3 оберти навколо кінцівки.</a:t>
            </a: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Якщо джгут накладено правильно – кінцівка бліда,  пульс нижче місця накладання зникає і кровотеча спиняється.</a:t>
            </a: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4. Термін накладання джгута: в теплих умовах – до 2-х годин, у прохолодних – до 1-1,5 години.</a:t>
            </a: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5.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Через  кожні 30 хвилин послабляти джгут. Під джгутом обов'язково залишають записку з точно зазначеним часом накладання джгута.</a:t>
            </a:r>
            <a:endParaRPr lang="en-US" sz="1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. Кінцівку з накладеним джгутом</a:t>
            </a: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 при холодних умовах утеплюють.</a:t>
            </a: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7. У разі відсутності джгута</a:t>
            </a: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uk-UA" sz="1900" dirty="0" smtClean="0">
                <a:solidFill>
                  <a:schemeClr val="accent1">
                    <a:lumMod val="50000"/>
                  </a:schemeClr>
                </a:solidFill>
              </a:rPr>
              <a:t> накладають закрутку.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643182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Схема накладання </a:t>
            </a:r>
            <a:r>
              <a:rPr lang="uk-UA" dirty="0" err="1" smtClean="0"/>
              <a:t>джгута-</a:t>
            </a:r>
            <a:r>
              <a:rPr lang="uk-UA" dirty="0" smtClean="0"/>
              <a:t> закрутки</a:t>
            </a:r>
            <a:endParaRPr lang="ru-RU" dirty="0"/>
          </a:p>
        </p:txBody>
      </p:sp>
      <p:pic>
        <p:nvPicPr>
          <p:cNvPr id="30722" name="Picture 2" descr="D:\Студент\2 курс\БЖД\Autoskola_2819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805238" cy="2538413"/>
          </a:xfrm>
        </p:spPr>
      </p:pic>
      <p:pic>
        <p:nvPicPr>
          <p:cNvPr id="30723" name="Picture 2" descr="D:\Студент\2 курс\БЖД\0267925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8863" y="3643313"/>
            <a:ext cx="46878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24" y="6085"/>
            <a:ext cx="6444208" cy="81232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>Поняття про рану. Класифікація ран</a:t>
            </a:r>
            <a:endParaRPr lang="ru-RU" sz="2800" dirty="0"/>
          </a:p>
        </p:txBody>
      </p:sp>
      <p:pic>
        <p:nvPicPr>
          <p:cNvPr id="50178" name="Picture 2" descr="Картинки по запросу класифікація р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4667250" cy="35020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6688" y="819150"/>
            <a:ext cx="8072437" cy="1716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000" b="1" i="1" u="sng" dirty="0" err="1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Рана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-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 це відкрите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ушкодження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 тканин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порушенням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слизової оболонки чи глибоких тканин, що супроводжується болем та кровотечею і має вигляд зяючого отвору. </a:t>
            </a:r>
            <a:endParaRPr lang="uk-UA" b="1" i="1" u="sng" dirty="0">
              <a:solidFill>
                <a:schemeClr val="accent2"/>
              </a:solidFill>
              <a:latin typeface="Tahoma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uk-UA" b="1" i="1" u="sng" dirty="0">
              <a:solidFill>
                <a:schemeClr val="accent2"/>
              </a:solidFill>
              <a:latin typeface="Tahoma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uk-UA" b="1" i="1" u="sng" dirty="0">
              <a:solidFill>
                <a:schemeClr val="accent2"/>
              </a:solidFill>
              <a:latin typeface="Tahoma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uk-UA" b="1" i="1" u="sng" dirty="0">
              <a:solidFill>
                <a:schemeClr val="accent2"/>
              </a:solidFill>
              <a:latin typeface="Tahoma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ru-RU" b="1" i="1" u="sng" dirty="0">
              <a:solidFill>
                <a:schemeClr val="accent2"/>
              </a:solidFill>
              <a:latin typeface="Tahoma" charset="0"/>
              <a:cs typeface="+mn-cs"/>
            </a:endParaRPr>
          </a:p>
        </p:txBody>
      </p:sp>
      <p:pic>
        <p:nvPicPr>
          <p:cNvPr id="1434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9425" y="3598863"/>
            <a:ext cx="45688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9325" y="5141913"/>
            <a:ext cx="441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кругленный прямоугольник 7"/>
          <p:cNvSpPr>
            <a:spLocks noGrp="1"/>
          </p:cNvSpPr>
          <p:nvPr>
            <p:ph idx="1"/>
          </p:nvPr>
        </p:nvSpPr>
        <p:spPr>
          <a:xfrm>
            <a:off x="0" y="1463675"/>
            <a:ext cx="2700338" cy="4108450"/>
          </a:xfrm>
          <a:prstGeom prst="roundRect">
            <a:avLst>
              <a:gd name="adj" fmla="val 16667"/>
            </a:avLst>
          </a:prstGeom>
          <a:solidFill>
            <a:srgbClr val="7FD13B"/>
          </a:solidFill>
          <a:ln w="25400" cap="flat" algn="ctr">
            <a:solidFill>
              <a:srgbClr val="5C9929"/>
            </a:solidFill>
            <a:rou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sz="2800" smtClean="0">
                <a:solidFill>
                  <a:srgbClr val="003F75"/>
                </a:solidFill>
              </a:rPr>
              <a:t>Необережне використан-ня ріжучих та колючих предметів. </a:t>
            </a:r>
          </a:p>
        </p:txBody>
      </p:sp>
      <p:sp>
        <p:nvSpPr>
          <p:cNvPr id="15362" name="Скругленный прямоугольник 9"/>
          <p:cNvSpPr>
            <a:spLocks noChangeArrowheads="1"/>
          </p:cNvSpPr>
          <p:nvPr/>
        </p:nvSpPr>
        <p:spPr bwMode="auto">
          <a:xfrm>
            <a:off x="2555875" y="312738"/>
            <a:ext cx="3816350" cy="1200150"/>
          </a:xfrm>
          <a:prstGeom prst="roundRect">
            <a:avLst>
              <a:gd name="adj" fmla="val 16667"/>
            </a:avLst>
          </a:prstGeom>
          <a:solidFill>
            <a:srgbClr val="7FD13B"/>
          </a:solidFill>
          <a:ln w="2540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sz="2800">
                <a:solidFill>
                  <a:srgbClr val="003F75"/>
                </a:solidFill>
              </a:rPr>
              <a:t>Укуси тварин</a:t>
            </a:r>
          </a:p>
        </p:txBody>
      </p:sp>
      <p:sp>
        <p:nvSpPr>
          <p:cNvPr id="15363" name="Скругленный прямоугольник 8"/>
          <p:cNvSpPr>
            <a:spLocks noChangeArrowheads="1"/>
          </p:cNvSpPr>
          <p:nvPr/>
        </p:nvSpPr>
        <p:spPr bwMode="auto">
          <a:xfrm>
            <a:off x="6300788" y="1249363"/>
            <a:ext cx="2627312" cy="4537075"/>
          </a:xfrm>
          <a:prstGeom prst="roundRect">
            <a:avLst>
              <a:gd name="adj" fmla="val 16667"/>
            </a:avLst>
          </a:prstGeom>
          <a:solidFill>
            <a:srgbClr val="7FD13B"/>
          </a:solidFill>
          <a:ln w="2540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sz="2800">
                <a:solidFill>
                  <a:srgbClr val="003F75"/>
                </a:solidFill>
              </a:rPr>
              <a:t>Автомобільні та промислові аварії, пожежі, землетруси тощо.</a:t>
            </a:r>
          </a:p>
        </p:txBody>
      </p:sp>
      <p:sp>
        <p:nvSpPr>
          <p:cNvPr id="15364" name="Скругленный прямоугольник 10"/>
          <p:cNvSpPr>
            <a:spLocks noChangeArrowheads="1"/>
          </p:cNvSpPr>
          <p:nvPr/>
        </p:nvSpPr>
        <p:spPr bwMode="auto">
          <a:xfrm>
            <a:off x="2628900" y="5316538"/>
            <a:ext cx="3671888" cy="1412875"/>
          </a:xfrm>
          <a:prstGeom prst="roundRect">
            <a:avLst>
              <a:gd name="adj" fmla="val 16667"/>
            </a:avLst>
          </a:prstGeom>
          <a:solidFill>
            <a:srgbClr val="7FD13B"/>
          </a:solidFill>
          <a:ln w="25400" algn="ctr">
            <a:solidFill>
              <a:srgbClr val="5C992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uk-UA" sz="2800">
                <a:solidFill>
                  <a:srgbClr val="003F75"/>
                </a:solidFill>
              </a:rPr>
              <a:t>Використання вогнепальної зброї; вибухи.</a:t>
            </a:r>
          </a:p>
        </p:txBody>
      </p:sp>
      <p:sp>
        <p:nvSpPr>
          <p:cNvPr id="8" name="Выноска с четырьмя стрелками 6"/>
          <p:cNvSpPr/>
          <p:nvPr/>
        </p:nvSpPr>
        <p:spPr>
          <a:xfrm>
            <a:off x="2663825" y="1519238"/>
            <a:ext cx="3636963" cy="3748087"/>
          </a:xfrm>
          <a:prstGeom prst="quadArrowCallout">
            <a:avLst/>
          </a:prstGeom>
          <a:solidFill>
            <a:srgbClr val="7FD13B">
              <a:lumMod val="60000"/>
              <a:lumOff val="40000"/>
            </a:srgbClr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dirty="0">
                <a:solidFill>
                  <a:srgbClr val="C00000"/>
                </a:solidFill>
                <a:latin typeface=""/>
              </a:rPr>
              <a:t>Причини поранень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2105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30321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latin typeface="Arial" charset="0"/>
              </a:rPr>
              <a:t>Кровотеча</a:t>
            </a:r>
            <a:r>
              <a:rPr lang="ru-RU" sz="2400">
                <a:solidFill>
                  <a:schemeClr val="accent1"/>
                </a:solidFill>
                <a:latin typeface="Arial" charset="0"/>
              </a:rPr>
              <a:t> — це витікання крові із кровоносних судин при порушенні їхньої цілісності. Причиною кровотечі може бути ушкодження судин внаслідок травмування (укол, поріз, удар).</a:t>
            </a:r>
          </a:p>
        </p:txBody>
      </p:sp>
      <p:pic>
        <p:nvPicPr>
          <p:cNvPr id="3077" name="Picture 5" descr="200px-Bleeding_fi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600200"/>
            <a:ext cx="5341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3_html_181cdb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76475"/>
            <a:ext cx="82804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1138" y="1125538"/>
            <a:ext cx="50815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Розрізняють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кровотечі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зовнішні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внутрішні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(кров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виливається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із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внутрішніх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органів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оточуючі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їх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тканини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чи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порожнини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).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41" y="188640"/>
            <a:ext cx="6707088" cy="6983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Класифікація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5235575" cy="116681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Капілярна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кровотеча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3640137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Даний тип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кровотеч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спостерігається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при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неглибоких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порізах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шкіри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садинах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виникає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при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ушкодженні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капілярів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.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Кров виділяється краплями або сочиться з усієї поверхні рани.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Завдяки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зсіданню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крові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капілярна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кровотеча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припиняється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самостійно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Варто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лише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використати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певні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антисептичні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засоби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чи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засоби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з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вмістом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спирту для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дезінфекції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ушкодженої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ділянки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покриву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.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ahoma" charset="0"/>
                <a:cs typeface="+mn-cs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18435" name="Picture 2" descr="http://intranet.tdmu.edu.ua/data/kafedra/internal/zagalna_surgery/classes_stud/uk/%D0%9C%D0%B5%D0%B4%D0%B8%D1%87%D0%BD%D0%B8%D0%B9%20%D1%84%D0%B0%D0%BA%D1%83%D0%BB%D1%8C%D1%82%D0%B5%D1%82/%D0%BB%D1%96%D0%BA%D1%83%D0%B2%D0%B0%D0%BB%D1%8C%D0%BD%D0%B0%20%D1%81%D0%BF%D1%80%D0%B0%D0%B2%D0%B0/%D0%9F%D0%BE%D0%B2%D0%BD%D0%B8%D0%B9%20%D1%82%D0%B5%D1%80%D0%BC%D1%96%D0%BD%20%D0%BD%D0%B0%D0%B2%D1%87%D0%B0%D0%BD%D0%BD%D1%8F/%D0%97%D0%B0%D0%B3%D0%B0%D0%BB%D1%8C%D0%BD%D0%B0%20%D1%85%D1%96%D1%80%D1%83%D1%80%D0%B3%D1%96%D1%8F/3%20%D0%BA%D1%83%D1%80%D1%81/%D0%97%D0%B0%D0%BD%D1%8F%D1%82%D1%82%D1%8F%2004.%20%D0%9A%D1%80%D0%BE%D0%B2%D0%BE%D1%82%D0%B5%D1%87%D0%B0%20%D1%96%20%D0%BA%D1%80%D0%BE%D0%B2%D0%BE%D0%B2%D1%82%D1%80%D0%B0%D1%82%D0%B0..files/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1963" y="1628775"/>
            <a:ext cx="44704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476250"/>
            <a:ext cx="4897438" cy="7921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Венозна кровотеча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4213" y="1989138"/>
            <a:ext cx="34559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При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даному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виді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кровотеч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кров, темно-вишневого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кольору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витікає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менш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інтенсивно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рідко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носить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загрозливий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характер.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Однак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потрібно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пам'ятати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при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пораненні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вен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шиї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грудної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клітки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небезпека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виникнення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судинах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негативного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тиску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час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глибокого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вдиху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. </a:t>
            </a:r>
          </a:p>
        </p:txBody>
      </p:sp>
      <p:pic>
        <p:nvPicPr>
          <p:cNvPr id="19459" name="Picture 2" descr="http://zanaza.ru/anirpab/%D0%9F%D0%B5%D1%80%D0%B2%D0%B0%D1%8F+%D0%BC%D0%B5%D0%B4%D0%B8%D1%86%D0%B8%D0%BD%D1%81%D0%BA%D0%B0%D1%8F+%D0%BF%D0%BE%D0%BC%D0%BE%D1%89%D1%8C+%D0%BF%D1%80%D0%B8+%D0%BA%D1%80%D0%BE%D0%B2%D0%BE%D1%82%D0%B5%D1%87%D0%B5%D0%BD%D0%B8%D1%8F%D1%85b/19670_html_m77bdbef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20775"/>
            <a:ext cx="2843213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313"/>
            <a:ext cx="6643688" cy="5170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Паренхіматозна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кровотеча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ahoma" charset="0"/>
              <a:cs typeface="+mn-cs"/>
            </a:endParaRPr>
          </a:p>
          <a:p>
            <a:pPr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Паренхіматозна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кровотеча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виникає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разі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пошкодження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печінки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нирок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селезінки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завжди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небезпечна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для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життя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Самостійної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зупинки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кровотечі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майже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ніколи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відбувається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.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деяких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випадках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кровотеча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може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стати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небезпечною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не через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кількість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крові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, яка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витікає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ушкодженої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судини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, 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внаслідок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того,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кров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викликає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стискування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життєво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важливих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органів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. Так,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скупчення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крові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ендокарді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може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привести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стискування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серця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тампонаді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)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його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зупинці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, 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скупчення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крові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в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порожнині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черепа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приведе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стиснення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мозку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смерті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. При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крововиливах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міжтканеві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простори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утворюються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гематоми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Кровотечі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небезпечні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тим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зі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зменшенням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charset="0"/>
              <a:cs typeface="+mn-cs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кількості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циркулюючої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крові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погіршується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діяльність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серця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в свою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чергу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знижує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постачання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киснем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життєво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важливі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органи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мозок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нирки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печінку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). </a:t>
            </a:r>
          </a:p>
          <a:p>
            <a:pPr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Це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прискорює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розвиток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charset="0"/>
              <a:cs typeface="+mn-cs"/>
            </a:endParaRPr>
          </a:p>
          <a:p>
            <a:pPr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термінальних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станів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charset="0"/>
                <a:cs typeface="+mn-cs"/>
              </a:rPr>
              <a:t>.</a:t>
            </a:r>
          </a:p>
        </p:txBody>
      </p:sp>
      <p:pic>
        <p:nvPicPr>
          <p:cNvPr id="21506" name="Содержимое 10" descr="ya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8600" y="-171450"/>
            <a:ext cx="2840038" cy="3714750"/>
          </a:xfrm>
        </p:spPr>
      </p:pic>
      <p:pic>
        <p:nvPicPr>
          <p:cNvPr id="21507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857625"/>
            <a:ext cx="242887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5000625"/>
            <a:ext cx="278606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620713"/>
            <a:ext cx="4619625" cy="676275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dirty="0"/>
              <a:t>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Артеріальна кровотеча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84213" y="1557338"/>
            <a:ext cx="74168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При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даному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виді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кровотеч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кров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яскраво-червоного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кольору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викидається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рани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сильним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пульсуючим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струменем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Ця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кровотеча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найнебезпечніша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дуже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інтенсивна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.</a:t>
            </a:r>
          </a:p>
        </p:txBody>
      </p:sp>
      <p:pic>
        <p:nvPicPr>
          <p:cNvPr id="20483" name="Picture 2" descr="http://provizor.org/sites/default/files/med_gallery_2331_2404_1835%2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863975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835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Georgia</vt:lpstr>
      <vt:lpstr>Tahoma</vt:lpstr>
      <vt:lpstr>Trebuchet MS</vt:lpstr>
      <vt:lpstr>Wingdings</vt:lpstr>
      <vt:lpstr>Wingdings 2</vt:lpstr>
      <vt:lpstr>Изящная</vt:lpstr>
      <vt:lpstr>Тимчасова зупинка кровотечі при пораненнях</vt:lpstr>
      <vt:lpstr>Поняття про рану. Класифікація ран</vt:lpstr>
      <vt:lpstr>Презентация PowerPoint</vt:lpstr>
      <vt:lpstr>Презентация PowerPoint</vt:lpstr>
      <vt:lpstr>Класифікація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Перша допомога при кровотечах</vt:lpstr>
      <vt:lpstr>Способи зупинки кровотеч</vt:lpstr>
      <vt:lpstr>Анатомічні точки перетискання артерій</vt:lpstr>
      <vt:lpstr>Презентация PowerPoint</vt:lpstr>
      <vt:lpstr>Спосіб зупинки артеріальної кровотечі</vt:lpstr>
      <vt:lpstr>Техніка припинення  артеріальної кровотечі згинанням кінцівок при кровотечі з артерій:  передпліччя, стопи, стегна.</vt:lpstr>
      <vt:lpstr>Правила накладання джгута</vt:lpstr>
      <vt:lpstr>Схема накладання джгута- закрутки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допомога при пораненнях. Правила накладання пов′язок</dc:title>
  <dc:creator>Теребовля</dc:creator>
  <cp:lastModifiedBy>Теребовля</cp:lastModifiedBy>
  <cp:revision>25</cp:revision>
  <dcterms:created xsi:type="dcterms:W3CDTF">2013-12-20T21:00:38Z</dcterms:created>
  <dcterms:modified xsi:type="dcterms:W3CDTF">2021-12-13T10:13:11Z</dcterms:modified>
</cp:coreProperties>
</file>