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90" r:id="rId7"/>
    <p:sldId id="291" r:id="rId8"/>
    <p:sldId id="283" r:id="rId9"/>
    <p:sldId id="284" r:id="rId10"/>
    <p:sldId id="260" r:id="rId11"/>
    <p:sldId id="293" r:id="rId12"/>
    <p:sldId id="295" r:id="rId13"/>
    <p:sldId id="292" r:id="rId14"/>
    <p:sldId id="286" r:id="rId15"/>
    <p:sldId id="296" r:id="rId16"/>
    <p:sldId id="287" r:id="rId17"/>
    <p:sldId id="301" r:id="rId18"/>
    <p:sldId id="297" r:id="rId19"/>
    <p:sldId id="304" r:id="rId20"/>
    <p:sldId id="306" r:id="rId21"/>
    <p:sldId id="261" r:id="rId22"/>
    <p:sldId id="263" r:id="rId23"/>
    <p:sldId id="264" r:id="rId24"/>
    <p:sldId id="305" r:id="rId25"/>
    <p:sldId id="309" r:id="rId26"/>
    <p:sldId id="308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310" r:id="rId35"/>
    <p:sldId id="272" r:id="rId36"/>
    <p:sldId id="273" r:id="rId37"/>
    <p:sldId id="278" r:id="rId38"/>
    <p:sldId id="288" r:id="rId39"/>
    <p:sldId id="274" r:id="rId40"/>
    <p:sldId id="311" r:id="rId41"/>
    <p:sldId id="312" r:id="rId42"/>
    <p:sldId id="313" r:id="rId43"/>
    <p:sldId id="314" r:id="rId44"/>
    <p:sldId id="315" r:id="rId45"/>
    <p:sldId id="275" r:id="rId46"/>
    <p:sldId id="27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hyperlink" Target="https://uk.wikipedia.org/wiki/%D0%90%D0%BD%D0%BD%D0%B0_%D0%90%D1%82%D0%BA%D1%96%D0%BD%D1%8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ery101.com.ua/famous-artists/" TargetMode="External"/><Relationship Id="rId2" Type="http://schemas.openxmlformats.org/officeDocument/2006/relationships/hyperlink" Target="https://gallery101.com.ua/impressionism-u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1%83%D0%B4%D0%BE%D0%B6%D0%BD%D1%8F_%D1%84%D0%BE%D1%82%D0%BE%D0%B3%D1%80%D0%B0%D1%84%D1%96%D1%8F" TargetMode="External"/><Relationship Id="rId2" Type="http://schemas.openxmlformats.org/officeDocument/2006/relationships/hyperlink" Target="https://uk.wikipedia.org/wiki/%D0%94%D0%BE%D0%BA%D1%83%D0%BC%D0%B5%D0%BD%D1%82%D0%B0%D0%BB%D1%8C%D0%BD%D0%B0_%D1%84%D0%BE%D1%82%D0%BE%D0%B3%D1%80%D0%B0%D1%84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hyperlink" Target="https://ru.wikipedia.org/wiki/%D0%90%D1%8D%D1%80%D0%BE%D1%84%D0%BE%D1%82%D0%BE%D1%81%D1%8A%D1%91%D0%BC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f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hyperlink" Target="https://www.newyorkcity.ru/%D0%BC%D0%B5%D0%B6%D0%B4%D1%83%D0%BD%D0%B0%D1%80%D0%BE%D0%B4%D0%BD%D1%8B%D0%B9-%D1%86%D0%B5%D0%BD%D1%82%D1%80-%D1%84%D0%BE%D1%82%D0%BE%D0%B3%D1%80%D0%B0%D1%84%D0%B8%D0%B8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r-naumov.livejournal.com/225958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ylypyukgallery.com.ua/" TargetMode="External"/><Relationship Id="rId2" Type="http://schemas.openxmlformats.org/officeDocument/2006/relationships/hyperlink" Target="https://uk.wikipedia.org/wiki/%D0%9F%D0%B8%D0%BB%D0%B8%D0%BF'%D1%8E%D0%BA_%D0%92%D0%B0%D1%81%D0%B8%D0%BB%D1%8C_%D0%92%D0%B0%D1%81%D0%B8%D0%BB%D1%8C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B%D1%8C%D0%BE%D1%80%D0%BE%D0%B2%D0%B0_%D1%84%D0%BE%D1%82%D0%BE%D0%B3%D1%80%D0%B0%D1%84%D1%96%D1%8F" TargetMode="External"/><Relationship Id="rId2" Type="http://schemas.openxmlformats.org/officeDocument/2006/relationships/hyperlink" Target="https://uk.wikipedia.org/wiki/%D0%9C%D0%BE%D0%BD%D0%BE%D1%85%D1%80%D0%BE%D0%BC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743" y="3334871"/>
            <a:ext cx="8915399" cy="2262781"/>
          </a:xfrm>
        </p:spPr>
        <p:txBody>
          <a:bodyPr>
            <a:normAutofit/>
          </a:bodyPr>
          <a:lstStyle/>
          <a:p>
            <a:r>
              <a:rPr lang="de-DE" b="1" dirty="0" smtClean="0"/>
              <a:t>  </a:t>
            </a:r>
            <a:r>
              <a:rPr lang="ru-RU" b="1" dirty="0" smtClean="0"/>
              <a:t>ФОТОМИСТЕЦТВО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43" y="631327"/>
            <a:ext cx="6817660" cy="3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Винахідниками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є </a:t>
            </a:r>
            <a:r>
              <a:rPr lang="ru-RU" dirty="0" err="1"/>
              <a:t>французи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Жозеф </a:t>
            </a:r>
            <a:r>
              <a:rPr lang="ru-RU" dirty="0" err="1">
                <a:solidFill>
                  <a:srgbClr val="FF0000"/>
                </a:solidFill>
              </a:rPr>
              <a:t>Нісефор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Ньєпс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>
                <a:solidFill>
                  <a:srgbClr val="FF0000"/>
                </a:solidFill>
              </a:rPr>
              <a:t>Луї</a:t>
            </a:r>
            <a:r>
              <a:rPr lang="ru-RU" dirty="0">
                <a:solidFill>
                  <a:srgbClr val="FF0000"/>
                </a:solidFill>
              </a:rPr>
              <a:t> Жак </a:t>
            </a:r>
            <a:r>
              <a:rPr lang="ru-RU" dirty="0" err="1" smtClean="0">
                <a:solidFill>
                  <a:srgbClr val="FF0000"/>
                </a:solidFill>
              </a:rPr>
              <a:t>Дагер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та </a:t>
            </a:r>
            <a:r>
              <a:rPr lang="ru-RU" dirty="0" err="1"/>
              <a:t>англієць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Вільям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Генрі</a:t>
            </a:r>
            <a:r>
              <a:rPr lang="ru-RU" dirty="0">
                <a:solidFill>
                  <a:srgbClr val="FF0000"/>
                </a:solidFill>
              </a:rPr>
              <a:t> Фокс </a:t>
            </a:r>
            <a:r>
              <a:rPr lang="ru-RU" dirty="0" err="1">
                <a:solidFill>
                  <a:srgbClr val="FF0000"/>
                </a:solidFill>
              </a:rPr>
              <a:t>Телбот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(1839).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4" y="2894711"/>
            <a:ext cx="2826735" cy="361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88" y="2546401"/>
            <a:ext cx="3094560" cy="396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06" y="2280940"/>
            <a:ext cx="2765253" cy="3782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90822" y="6439828"/>
            <a:ext cx="2772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bd"/>
              </a:rPr>
              <a:t>Жозеф </a:t>
            </a:r>
            <a:r>
              <a:rPr lang="ru-RU" b="1" dirty="0" err="1">
                <a:solidFill>
                  <a:srgbClr val="000000"/>
                </a:solidFill>
                <a:latin typeface="tahomabd"/>
              </a:rPr>
              <a:t>Нісефор</a:t>
            </a:r>
            <a:r>
              <a:rPr lang="ru-RU" b="1" dirty="0">
                <a:solidFill>
                  <a:srgbClr val="000000"/>
                </a:solidFill>
                <a:latin typeface="tahomabd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bd"/>
              </a:rPr>
              <a:t>Ньєпс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3123" y="6439828"/>
            <a:ext cx="259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ahomabd"/>
              </a:rPr>
              <a:t>Луї</a:t>
            </a:r>
            <a:r>
              <a:rPr lang="ru-RU" b="1" dirty="0">
                <a:solidFill>
                  <a:srgbClr val="000000"/>
                </a:solidFill>
                <a:latin typeface="tahomabd"/>
              </a:rPr>
              <a:t> Жак Манде́ </a:t>
            </a:r>
            <a:r>
              <a:rPr lang="ru-RU" b="1" dirty="0" err="1">
                <a:solidFill>
                  <a:srgbClr val="000000"/>
                </a:solidFill>
                <a:latin typeface="tahomabd"/>
              </a:rPr>
              <a:t>Даґе́р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62778" y="6063888"/>
            <a:ext cx="3166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ahomabd"/>
              </a:rPr>
              <a:t>Вільям</a:t>
            </a:r>
            <a:r>
              <a:rPr lang="ru-RU" b="1" dirty="0">
                <a:solidFill>
                  <a:srgbClr val="000000"/>
                </a:solidFill>
                <a:latin typeface="tahomabd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ahomabd"/>
              </a:rPr>
              <a:t>Генрі</a:t>
            </a:r>
            <a:r>
              <a:rPr lang="ru-RU" b="1" dirty="0">
                <a:solidFill>
                  <a:srgbClr val="000000"/>
                </a:solidFill>
                <a:latin typeface="tahomabd"/>
              </a:rPr>
              <a:t> Фокс </a:t>
            </a:r>
            <a:r>
              <a:rPr lang="ru-RU" b="1" dirty="0" err="1">
                <a:solidFill>
                  <a:srgbClr val="000000"/>
                </a:solidFill>
                <a:latin typeface="tahomabd"/>
              </a:rPr>
              <a:t>Телбот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1812 р. Жозеф </a:t>
            </a:r>
            <a:r>
              <a:rPr lang="uk-UA" dirty="0" err="1" smtClean="0"/>
              <a:t>Ньєпс</a:t>
            </a:r>
            <a:r>
              <a:rPr lang="uk-UA" dirty="0" smtClean="0"/>
              <a:t> винайшов камеру-обскуру з лінзою і розсувною трубкою. Цей винахід став першим подібним на сучасний фотоапарат. Біля 1820 р. він виявив, що бітум чуттєвий до світла. З</a:t>
            </a:r>
            <a:r>
              <a:rPr lang="en-US" dirty="0" smtClean="0"/>
              <a:t>’</a:t>
            </a:r>
            <a:r>
              <a:rPr lang="uk-UA" dirty="0" smtClean="0"/>
              <a:t>єднавши цю речовину з камерою-обскурою він успішно виготовив декілька перших в світі фото.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585" y="266053"/>
            <a:ext cx="9487897" cy="1280890"/>
          </a:xfrm>
        </p:spPr>
        <p:txBody>
          <a:bodyPr/>
          <a:lstStyle/>
          <a:p>
            <a:r>
              <a:rPr lang="uk-UA" dirty="0" smtClean="0"/>
              <a:t>Ж. </a:t>
            </a:r>
            <a:r>
              <a:rPr lang="uk-UA" dirty="0" err="1" smtClean="0"/>
              <a:t>Ньєпс</a:t>
            </a:r>
            <a:r>
              <a:rPr lang="uk-UA" dirty="0" smtClean="0"/>
              <a:t>. Вид із вікна в </a:t>
            </a:r>
            <a:r>
              <a:rPr lang="uk-UA" dirty="0" err="1" smtClean="0"/>
              <a:t>Ле</a:t>
            </a:r>
            <a:r>
              <a:rPr lang="uk-UA" dirty="0" smtClean="0"/>
              <a:t> Гра (1826 р.)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94" y="906498"/>
            <a:ext cx="8245830" cy="5730843"/>
          </a:xfrm>
        </p:spPr>
      </p:pic>
    </p:spTree>
    <p:extLst>
      <p:ext uri="{BB962C8B-B14F-4D97-AF65-F5344CB8AC3E}">
        <p14:creationId xmlns:p14="http://schemas.microsoft.com/office/powerpoint/2010/main" val="30503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1839 р. Луї </a:t>
            </a:r>
            <a:r>
              <a:rPr lang="uk-UA" dirty="0" err="1" smtClean="0"/>
              <a:t>Дагер</a:t>
            </a:r>
            <a:r>
              <a:rPr lang="uk-UA" dirty="0" smtClean="0"/>
              <a:t> доповів Паризькій академії про винайдений ним спосіб фотографування (дагеротипія).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19" y="2414955"/>
            <a:ext cx="3142721" cy="3778250"/>
          </a:xfrm>
        </p:spPr>
      </p:pic>
      <p:sp>
        <p:nvSpPr>
          <p:cNvPr id="5" name="Прямоугольник 4"/>
          <p:cNvSpPr/>
          <p:nvPr/>
        </p:nvSpPr>
        <p:spPr>
          <a:xfrm>
            <a:off x="2053990" y="6193205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Малюнок, 1837 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629877"/>
            <a:ext cx="4572000" cy="320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85681" y="6091605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Оригінальна камера </a:t>
            </a:r>
            <a:r>
              <a:rPr lang="uk-UA" dirty="0" err="1" smtClean="0"/>
              <a:t>Дагера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41" y="2266461"/>
            <a:ext cx="2020798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Луї </a:t>
            </a:r>
            <a:r>
              <a:rPr lang="uk-UA" dirty="0" err="1" smtClean="0"/>
              <a:t>Дагер</a:t>
            </a:r>
            <a:r>
              <a:rPr lang="uk-UA" dirty="0" smtClean="0"/>
              <a:t>. Майстерня художника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46" y="1368803"/>
            <a:ext cx="6137220" cy="4457069"/>
          </a:xfrm>
        </p:spPr>
      </p:pic>
      <p:sp>
        <p:nvSpPr>
          <p:cNvPr id="3" name="Прямоугольник 2"/>
          <p:cNvSpPr/>
          <p:nvPr/>
        </p:nvSpPr>
        <p:spPr>
          <a:xfrm>
            <a:off x="7893537" y="1630354"/>
            <a:ext cx="3704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опублікував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зображення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мідній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пластинці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вкритій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сріблом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тридцяти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хвилинного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експонування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Даггер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переніс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пластину до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темної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кімнати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якийсь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тримав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над парами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нагрітої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ртуті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Як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закріплювач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зображення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Даггер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кухонну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сіль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6381" y="5908786"/>
            <a:ext cx="540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фотографія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обрано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наймилозвучнішу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назву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Французькій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академії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1839 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6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726" y="389649"/>
            <a:ext cx="6973106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березні 1839 р. англієць Вільям </a:t>
            </a:r>
            <a:r>
              <a:rPr lang="uk-UA" dirty="0" err="1" smtClean="0"/>
              <a:t>Телбот</a:t>
            </a:r>
            <a:r>
              <a:rPr lang="uk-UA" dirty="0" smtClean="0"/>
              <a:t> винайшов свій спосіб виготовлення фотографії, отримавши зображення прямим почорнінням, заклавши в камеру-обскуру </a:t>
            </a:r>
            <a:r>
              <a:rPr lang="uk-UA" dirty="0" err="1" smtClean="0"/>
              <a:t>бромосрібний</a:t>
            </a:r>
            <a:r>
              <a:rPr lang="uk-UA" dirty="0" smtClean="0"/>
              <a:t> папір. У 1841 р. отримав патент. </a:t>
            </a:r>
            <a:r>
              <a:rPr lang="uk-UA" dirty="0" err="1" smtClean="0"/>
              <a:t>Телбот</a:t>
            </a:r>
            <a:r>
              <a:rPr lang="uk-UA" dirty="0" smtClean="0"/>
              <a:t> отримав перший у світі негатив. З цього часу розпочався процес активного фотографування.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69" y="783126"/>
            <a:ext cx="3293645" cy="4289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63934" y="5182298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1835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1889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Джорджом</a:t>
            </a:r>
            <a:r>
              <a:rPr lang="ru-RU" dirty="0"/>
              <a:t> </a:t>
            </a:r>
            <a:r>
              <a:rPr lang="ru-RU" dirty="0" err="1" smtClean="0"/>
              <a:t>Істменом</a:t>
            </a:r>
            <a:r>
              <a:rPr lang="ru-RU" dirty="0" smtClean="0"/>
              <a:t> </a:t>
            </a:r>
            <a:r>
              <a:rPr lang="ru-RU" dirty="0" err="1"/>
              <a:t>була</a:t>
            </a:r>
            <a:r>
              <a:rPr lang="ru-RU" dirty="0"/>
              <a:t> запатентована </a:t>
            </a:r>
            <a:r>
              <a:rPr lang="ru-RU" dirty="0" err="1"/>
              <a:t>рулонна</a:t>
            </a:r>
            <a:r>
              <a:rPr lang="ru-RU" dirty="0"/>
              <a:t> </a:t>
            </a:r>
            <a:r>
              <a:rPr lang="ru-RU" dirty="0" err="1"/>
              <a:t>фотоплівка</a:t>
            </a:r>
            <a:r>
              <a:rPr lang="ru-RU" dirty="0"/>
              <a:t> і камера, яка могла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фотографувати</a:t>
            </a:r>
            <a:r>
              <a:rPr lang="ru-RU" dirty="0"/>
              <a:t>. В</a:t>
            </a:r>
            <a:r>
              <a:rPr lang="uk-UA" dirty="0" err="1"/>
              <a:t>ін</a:t>
            </a:r>
            <a:r>
              <a:rPr lang="ru-RU" dirty="0"/>
              <a:t> назвал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 «Кодак».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46" y="3230441"/>
            <a:ext cx="5968389" cy="3342298"/>
          </a:xfrm>
        </p:spPr>
      </p:pic>
      <p:sp>
        <p:nvSpPr>
          <p:cNvPr id="5" name="Прямоугольник 4"/>
          <p:cNvSpPr/>
          <p:nvPr/>
        </p:nvSpPr>
        <p:spPr>
          <a:xfrm>
            <a:off x="1788623" y="3910820"/>
            <a:ext cx="290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винахідник</a:t>
            </a:r>
            <a:r>
              <a:rPr lang="ru-RU" dirty="0" smtClean="0"/>
              <a:t>, </a:t>
            </a:r>
            <a:r>
              <a:rPr lang="ru-RU" dirty="0" err="1" smtClean="0"/>
              <a:t>бізнесмен</a:t>
            </a:r>
            <a:r>
              <a:rPr lang="ru-RU" dirty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de-DE" dirty="0"/>
              <a:t>Eastman Kodak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Першою</a:t>
            </a:r>
            <a:r>
              <a:rPr lang="ru-RU" b="1" i="1" dirty="0"/>
              <a:t> </a:t>
            </a:r>
            <a:r>
              <a:rPr lang="ru-RU" b="1" i="1" dirty="0" err="1"/>
              <a:t>жінкою</a:t>
            </a:r>
            <a:r>
              <a:rPr lang="ru-RU" b="1" i="1" dirty="0"/>
              <a:t>-фотографом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ботанік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Анна </a:t>
            </a:r>
            <a:r>
              <a:rPr lang="ru-RU" dirty="0" err="1">
                <a:hlinkClick r:id="rId2"/>
              </a:rPr>
              <a:t>Аткінс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88" y="1819031"/>
            <a:ext cx="3311990" cy="4879945"/>
          </a:xfrm>
        </p:spPr>
      </p:pic>
      <p:sp>
        <p:nvSpPr>
          <p:cNvPr id="3" name="Прямоугольник 2"/>
          <p:cNvSpPr/>
          <p:nvPr/>
        </p:nvSpPr>
        <p:spPr>
          <a:xfrm>
            <a:off x="7701456" y="2649082"/>
            <a:ext cx="3290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першої</a:t>
            </a:r>
            <a:r>
              <a:rPr lang="ru-RU" dirty="0" smtClean="0"/>
              <a:t> книги, </a:t>
            </a:r>
            <a:r>
              <a:rPr lang="ru-RU" dirty="0" err="1" smtClean="0"/>
              <a:t>ілюстрованої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фотографіями</a:t>
            </a:r>
            <a:r>
              <a:rPr lang="ru-RU" dirty="0" smtClean="0"/>
              <a:t> </a:t>
            </a:r>
            <a:r>
              <a:rPr lang="uk-UA" dirty="0" smtClean="0"/>
              <a:t>«</a:t>
            </a:r>
            <a:r>
              <a:rPr lang="de-DE" dirty="0" smtClean="0"/>
              <a:t>C</a:t>
            </a:r>
            <a:r>
              <a:rPr lang="en-US" dirty="0" err="1" smtClean="0"/>
              <a:t>yanotype</a:t>
            </a:r>
            <a:r>
              <a:rPr lang="en-US" dirty="0" smtClean="0"/>
              <a:t> Impressions</a:t>
            </a:r>
            <a:r>
              <a:rPr lang="uk-UA" dirty="0" smtClean="0"/>
              <a:t>», яка </a:t>
            </a:r>
            <a:r>
              <a:rPr lang="uk-UA" dirty="0" err="1" smtClean="0"/>
              <a:t>збереглася</a:t>
            </a:r>
            <a:r>
              <a:rPr lang="uk-UA" dirty="0" smtClean="0"/>
              <a:t> до сьогодні у 12 екземплярах.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25" y="608479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фотографія</a:t>
            </a:r>
            <a:r>
              <a:rPr lang="ru-RU" dirty="0"/>
              <a:t> </a:t>
            </a:r>
            <a:r>
              <a:rPr lang="ru-RU" dirty="0" err="1"/>
              <a:t>з’явилася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smtClean="0"/>
              <a:t>40-х </a:t>
            </a:r>
            <a:r>
              <a:rPr lang="ru-RU" dirty="0"/>
              <a:t>роках </a:t>
            </a:r>
            <a:r>
              <a:rPr lang="uk-UA" dirty="0" smtClean="0"/>
              <a:t>ХІХ ст.</a:t>
            </a:r>
            <a:r>
              <a:rPr lang="ru-RU" dirty="0" smtClean="0"/>
              <a:t>, </a:t>
            </a:r>
            <a:r>
              <a:rPr lang="ru-RU" dirty="0"/>
              <a:t>коли в </a:t>
            </a:r>
            <a:r>
              <a:rPr lang="ru-RU" dirty="0" err="1"/>
              <a:t>країну</a:t>
            </a:r>
            <a:r>
              <a:rPr lang="ru-RU" dirty="0"/>
              <a:t> почали </a:t>
            </a:r>
            <a:r>
              <a:rPr lang="ru-RU" dirty="0" err="1"/>
              <a:t>приїздити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фотографи</a:t>
            </a:r>
            <a:r>
              <a:rPr lang="ru-RU" dirty="0"/>
              <a:t>,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щорічних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ярмарок-«</a:t>
            </a:r>
            <a:r>
              <a:rPr lang="ru-RU" dirty="0" err="1"/>
              <a:t>Контрактів</a:t>
            </a:r>
            <a:r>
              <a:rPr lang="ru-RU" dirty="0"/>
              <a:t>». </a:t>
            </a:r>
            <a:r>
              <a:rPr lang="ru-RU" dirty="0" err="1"/>
              <a:t>Фотографи</a:t>
            </a:r>
            <a:r>
              <a:rPr lang="ru-RU" dirty="0"/>
              <a:t> почали </a:t>
            </a:r>
            <a:r>
              <a:rPr lang="ru-RU" dirty="0" err="1"/>
              <a:t>залишатися</a:t>
            </a:r>
            <a:r>
              <a:rPr lang="ru-RU" dirty="0"/>
              <a:t> в</a:t>
            </a:r>
            <a:r>
              <a:rPr lang="ru-RU" dirty="0" smtClean="0"/>
              <a:t> </a:t>
            </a:r>
            <a:r>
              <a:rPr lang="ru-RU" dirty="0" err="1"/>
              <a:t>Україні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       Першими </a:t>
            </a:r>
            <a:r>
              <a:rPr lang="ru-RU" dirty="0" smtClean="0"/>
              <a:t>фотографами-</a:t>
            </a:r>
            <a:r>
              <a:rPr lang="ru-RU" dirty="0" err="1" smtClean="0"/>
              <a:t>переселенцями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  </a:t>
            </a:r>
            <a:r>
              <a:rPr lang="ru-RU" dirty="0" err="1"/>
              <a:t>французи</a:t>
            </a:r>
            <a:r>
              <a:rPr lang="ru-RU" dirty="0"/>
              <a:t> Жак і Шарль-Поль </a:t>
            </a:r>
            <a:r>
              <a:rPr lang="ru-RU" dirty="0" err="1"/>
              <a:t>Гербсти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період</a:t>
            </a:r>
            <a:r>
              <a:rPr lang="ru-RU" dirty="0"/>
              <a:t> з 1860-1890 роки </a:t>
            </a:r>
            <a:r>
              <a:rPr lang="ru-RU" dirty="0" err="1"/>
              <a:t>відкрилися</a:t>
            </a:r>
            <a:r>
              <a:rPr lang="ru-RU" dirty="0"/>
              <a:t> </a:t>
            </a:r>
            <a:r>
              <a:rPr lang="ru-RU" dirty="0" err="1"/>
              <a:t>фотостудії</a:t>
            </a:r>
            <a:r>
              <a:rPr lang="ru-RU" dirty="0"/>
              <a:t> </a:t>
            </a:r>
            <a:r>
              <a:rPr lang="ru-RU" dirty="0" err="1"/>
              <a:t>професіоналів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, </a:t>
            </a:r>
            <a:r>
              <a:rPr lang="ru-RU" dirty="0" err="1"/>
              <a:t>Харкові</a:t>
            </a:r>
            <a:r>
              <a:rPr lang="ru-RU" dirty="0"/>
              <a:t>, </a:t>
            </a:r>
            <a:r>
              <a:rPr lang="ru-RU" dirty="0" err="1"/>
              <a:t>Полтаві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208" y="408957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АЛЬФРЕД ФЕДЕЦЬКИЙ</a:t>
            </a:r>
            <a:br>
              <a:rPr lang="uk-UA" dirty="0" smtClean="0"/>
            </a:br>
            <a:r>
              <a:rPr lang="uk-UA" dirty="0" smtClean="0"/>
              <a:t>(1857-1902)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0" y="1689847"/>
            <a:ext cx="3227878" cy="4626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05" y="1752370"/>
            <a:ext cx="2719059" cy="4316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4197" y="1861785"/>
            <a:ext cx="44391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фотографів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 Альфред </a:t>
            </a:r>
            <a:r>
              <a:rPr lang="ru-RU" dirty="0" err="1"/>
              <a:t>Федецький</a:t>
            </a:r>
            <a:r>
              <a:rPr lang="ru-RU" dirty="0"/>
              <a:t> (1857-1902</a:t>
            </a:r>
            <a:r>
              <a:rPr lang="ru-RU" dirty="0" smtClean="0"/>
              <a:t>). </a:t>
            </a:r>
            <a:r>
              <a:rPr lang="ru-RU" dirty="0" err="1"/>
              <a:t>Уродженець</a:t>
            </a:r>
            <a:r>
              <a:rPr lang="ru-RU" dirty="0"/>
              <a:t> Житомира, </a:t>
            </a:r>
            <a:r>
              <a:rPr lang="ru-RU" dirty="0" err="1"/>
              <a:t>випускник</a:t>
            </a:r>
            <a:r>
              <a:rPr lang="ru-RU" dirty="0"/>
              <a:t> </a:t>
            </a:r>
            <a:r>
              <a:rPr lang="ru-RU" dirty="0" err="1"/>
              <a:t>фотографічного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Віденьської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Класик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фотознімки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коронованих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чиновників</a:t>
            </a:r>
            <a:r>
              <a:rPr lang="ru-RU" dirty="0"/>
              <a:t>, </a:t>
            </a:r>
            <a:r>
              <a:rPr lang="ru-RU" dirty="0" err="1"/>
              <a:t>військових</a:t>
            </a:r>
            <a:r>
              <a:rPr lang="ru-RU" dirty="0"/>
              <a:t>. Велика </a:t>
            </a:r>
            <a:r>
              <a:rPr lang="ru-RU" dirty="0" err="1"/>
              <a:t>колекція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у фондах </a:t>
            </a:r>
            <a:r>
              <a:rPr lang="ru-RU" dirty="0" err="1"/>
              <a:t>історико</a:t>
            </a:r>
            <a:r>
              <a:rPr lang="ru-RU" dirty="0"/>
              <a:t>-культурного комплексу «Замок </a:t>
            </a:r>
            <a:r>
              <a:rPr lang="ru-RU" dirty="0" err="1"/>
              <a:t>Радомисль</a:t>
            </a:r>
            <a:r>
              <a:rPr lang="ru-RU" dirty="0" smtClean="0"/>
              <a:t>». </a:t>
            </a:r>
            <a:r>
              <a:rPr lang="ru-RU" dirty="0" err="1" smtClean="0"/>
              <a:t>Удосконалив</a:t>
            </a:r>
            <a:r>
              <a:rPr lang="ru-RU" dirty="0" smtClean="0"/>
              <a:t> </a:t>
            </a:r>
            <a:r>
              <a:rPr lang="ru-RU" dirty="0" err="1" smtClean="0"/>
              <a:t>кіноапарат</a:t>
            </a:r>
            <a:r>
              <a:rPr lang="ru-RU" dirty="0" smtClean="0"/>
              <a:t>, у 1896 р. </a:t>
            </a:r>
            <a:r>
              <a:rPr lang="ru-RU" dirty="0" err="1" smtClean="0"/>
              <a:t>вперше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почав </a:t>
            </a:r>
            <a:r>
              <a:rPr lang="ru-RU" dirty="0" err="1" smtClean="0"/>
              <a:t>знімати</a:t>
            </a:r>
            <a:r>
              <a:rPr lang="ru-RU" dirty="0" smtClean="0"/>
              <a:t> </a:t>
            </a:r>
            <a:r>
              <a:rPr lang="ru-RU" dirty="0" err="1" smtClean="0"/>
              <a:t>хронікальні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наш час складно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колись не </a:t>
            </a:r>
            <a:r>
              <a:rPr lang="ru-RU" dirty="0" err="1"/>
              <a:t>існувало</a:t>
            </a:r>
            <a:r>
              <a:rPr lang="ru-RU" dirty="0"/>
              <a:t> </a:t>
            </a:r>
            <a:r>
              <a:rPr lang="ru-RU" dirty="0" err="1" smtClean="0"/>
              <a:t>фотографій</a:t>
            </a:r>
            <a:r>
              <a:rPr lang="ru-RU" dirty="0" smtClean="0"/>
              <a:t>. Для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фотографія</a:t>
            </a:r>
            <a:r>
              <a:rPr lang="ru-RU" dirty="0" smtClean="0"/>
              <a:t> </a:t>
            </a:r>
            <a:r>
              <a:rPr lang="ru-RU" dirty="0" err="1" smtClean="0"/>
              <a:t>звичайне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. Але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непростий</a:t>
            </a:r>
            <a:r>
              <a:rPr lang="ru-RU" dirty="0" smtClean="0"/>
              <a:t> шлях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розмитого</a:t>
            </a:r>
            <a:r>
              <a:rPr lang="ru-RU" dirty="0" smtClean="0"/>
              <a:t> </a:t>
            </a:r>
            <a:r>
              <a:rPr lang="ru-RU" dirty="0" err="1" smtClean="0"/>
              <a:t>знімка</a:t>
            </a:r>
            <a:r>
              <a:rPr lang="ru-RU" dirty="0" smtClean="0"/>
              <a:t> до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 </a:t>
            </a:r>
            <a:r>
              <a:rPr lang="ru-RU" dirty="0" err="1" smtClean="0"/>
              <a:t>тривав</a:t>
            </a:r>
            <a:r>
              <a:rPr lang="ru-RU" dirty="0" smtClean="0"/>
              <a:t> 180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23" y="3780990"/>
            <a:ext cx="3665781" cy="2755656"/>
          </a:xfrm>
        </p:spPr>
      </p:pic>
      <p:sp>
        <p:nvSpPr>
          <p:cNvPr id="5" name="Прямоугольник 4"/>
          <p:cNvSpPr/>
          <p:nvPr/>
        </p:nvSpPr>
        <p:spPr>
          <a:xfrm>
            <a:off x="1472658" y="425298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272229"/>
                </a:solidFill>
                <a:latin typeface="RockwellNova-Bold"/>
              </a:rPr>
              <a:t>Що</a:t>
            </a:r>
            <a:r>
              <a:rPr lang="ru-RU" sz="2800" b="1" dirty="0">
                <a:solidFill>
                  <a:srgbClr val="272229"/>
                </a:solidFill>
                <a:latin typeface="RockwellNova-Bold"/>
              </a:rPr>
              <a:t> для вас є </a:t>
            </a:r>
            <a:r>
              <a:rPr lang="ru-RU" sz="2800" b="1" dirty="0" err="1">
                <a:solidFill>
                  <a:srgbClr val="272229"/>
                </a:solidFill>
                <a:latin typeface="RockwellNova-Bold"/>
              </a:rPr>
              <a:t>фотографія</a:t>
            </a:r>
            <a:r>
              <a:rPr lang="ru-RU" sz="2800" b="1" dirty="0" smtClean="0">
                <a:solidFill>
                  <a:srgbClr val="272229"/>
                </a:solidFill>
                <a:latin typeface="RockwellNova-Bold"/>
              </a:rPr>
              <a:t>?</a:t>
            </a:r>
            <a:endParaRPr lang="ru-RU" sz="2800" b="1" dirty="0">
              <a:solidFill>
                <a:srgbClr val="272229"/>
              </a:solidFill>
              <a:latin typeface="RockwellNova-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72229"/>
                </a:solidFill>
                <a:latin typeface="RockwellNova-Bold"/>
              </a:rPr>
              <a:t>Яка роль </a:t>
            </a:r>
            <a:r>
              <a:rPr lang="ru-RU" sz="2800" b="1" dirty="0" err="1">
                <a:solidFill>
                  <a:srgbClr val="272229"/>
                </a:solidFill>
                <a:latin typeface="RockwellNova-Bold"/>
              </a:rPr>
              <a:t>фотографії</a:t>
            </a:r>
            <a:r>
              <a:rPr lang="ru-RU" sz="2800" b="1" dirty="0">
                <a:solidFill>
                  <a:srgbClr val="272229"/>
                </a:solidFill>
                <a:latin typeface="RockwellNova-Bold"/>
              </a:rPr>
              <a:t> у </a:t>
            </a:r>
            <a:r>
              <a:rPr lang="ru-RU" sz="2800" b="1" dirty="0" err="1">
                <a:solidFill>
                  <a:srgbClr val="272229"/>
                </a:solidFill>
                <a:latin typeface="RockwellNova-Bold"/>
              </a:rPr>
              <a:t>нашому</a:t>
            </a:r>
            <a:r>
              <a:rPr lang="ru-RU" sz="2800" b="1" dirty="0">
                <a:solidFill>
                  <a:srgbClr val="272229"/>
                </a:solidFill>
                <a:latin typeface="RockwellNova-Bold"/>
              </a:rPr>
              <a:t> </a:t>
            </a:r>
            <a:r>
              <a:rPr lang="ru-RU" sz="2800" b="1" dirty="0" err="1">
                <a:solidFill>
                  <a:srgbClr val="272229"/>
                </a:solidFill>
                <a:latin typeface="RockwellNova-Bold"/>
              </a:rPr>
              <a:t>житті</a:t>
            </a:r>
            <a:r>
              <a:rPr lang="ru-RU" sz="2800" b="1" dirty="0">
                <a:solidFill>
                  <a:srgbClr val="272229"/>
                </a:solidFill>
                <a:latin typeface="RockwellNova-Bold"/>
              </a:rPr>
              <a:t>?</a:t>
            </a:r>
            <a:endParaRPr lang="ru-RU" sz="2800" b="1" i="0" dirty="0">
              <a:solidFill>
                <a:srgbClr val="272229"/>
              </a:solidFill>
              <a:effectLst/>
              <a:latin typeface="RockwellNova-Bold"/>
            </a:endParaRPr>
          </a:p>
        </p:txBody>
      </p:sp>
    </p:spTree>
    <p:extLst>
      <p:ext uri="{BB962C8B-B14F-4D97-AF65-F5344CB8AC3E}">
        <p14:creationId xmlns:p14="http://schemas.microsoft.com/office/powerpoint/2010/main" val="42566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Фотографія і імпресіоністи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027" y="1905000"/>
            <a:ext cx="8915400" cy="3777622"/>
          </a:xfrm>
        </p:spPr>
        <p:txBody>
          <a:bodyPr/>
          <a:lstStyle/>
          <a:p>
            <a:pPr fontAlgn="base"/>
            <a:r>
              <a:rPr lang="ru-RU" dirty="0"/>
              <a:t>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згадує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початку ХІХ </a:t>
            </a:r>
            <a:r>
              <a:rPr lang="ru-RU" dirty="0" err="1"/>
              <a:t>століття</a:t>
            </a:r>
            <a:r>
              <a:rPr lang="ru-RU" dirty="0"/>
              <a:t> </a:t>
            </a:r>
            <a:r>
              <a:rPr lang="ru-RU" b="1" dirty="0" err="1"/>
              <a:t>фотографія</a:t>
            </a:r>
            <a:r>
              <a:rPr lang="ru-RU" b="1" dirty="0"/>
              <a:t> </a:t>
            </a:r>
            <a:r>
              <a:rPr lang="ru-RU" b="1" dirty="0" err="1"/>
              <a:t>вагомо</a:t>
            </a:r>
            <a:r>
              <a:rPr lang="ru-RU" b="1" dirty="0"/>
              <a:t> </a:t>
            </a:r>
            <a:r>
              <a:rPr lang="ru-RU" b="1" dirty="0" err="1"/>
              <a:t>вплинула</a:t>
            </a:r>
            <a:r>
              <a:rPr lang="ru-RU" b="1" dirty="0"/>
              <a:t> на </a:t>
            </a:r>
            <a:r>
              <a:rPr lang="ru-RU" b="1" dirty="0" err="1"/>
              <a:t>розвиток</a:t>
            </a:r>
            <a:r>
              <a:rPr lang="ru-RU" b="1" dirty="0"/>
              <a:t> </a:t>
            </a:r>
            <a:r>
              <a:rPr lang="ru-RU" b="1" u="sng" dirty="0" err="1">
                <a:hlinkClick r:id="rId2"/>
              </a:rPr>
              <a:t>імпресіонізму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спершу</a:t>
            </a:r>
            <a:r>
              <a:rPr lang="ru-RU" dirty="0"/>
              <a:t> художники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прискіпливо</a:t>
            </a:r>
            <a:r>
              <a:rPr lang="ru-RU" dirty="0"/>
              <a:t> </a:t>
            </a:r>
            <a:r>
              <a:rPr lang="ru-RU" dirty="0" err="1"/>
              <a:t>ставилися</a:t>
            </a:r>
            <a:r>
              <a:rPr lang="ru-RU" dirty="0"/>
              <a:t> до </a:t>
            </a:r>
            <a:r>
              <a:rPr lang="ru-RU" dirty="0" err="1"/>
              <a:t>фотографів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У той час, </a:t>
            </a:r>
            <a:r>
              <a:rPr lang="ru-RU" dirty="0" smtClean="0"/>
              <a:t>як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у </a:t>
            </a:r>
            <a:r>
              <a:rPr lang="ru-RU" dirty="0" err="1"/>
              <a:t>студіях</a:t>
            </a:r>
            <a:r>
              <a:rPr lang="ru-RU" dirty="0"/>
              <a:t>, </a:t>
            </a:r>
            <a:r>
              <a:rPr lang="ru-RU" dirty="0" err="1"/>
              <a:t>імпресіоністи</a:t>
            </a:r>
            <a:r>
              <a:rPr lang="ru-RU" dirty="0"/>
              <a:t> брали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 та </a:t>
            </a:r>
            <a:r>
              <a:rPr lang="ru-RU" dirty="0" err="1"/>
              <a:t>виходили</a:t>
            </a:r>
            <a:r>
              <a:rPr lang="ru-RU" dirty="0"/>
              <a:t> на природу. </a:t>
            </a:r>
            <a:r>
              <a:rPr lang="ru-RU" dirty="0" err="1"/>
              <a:t>Імпресіоністи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 </a:t>
            </a:r>
            <a:r>
              <a:rPr lang="ru-RU" dirty="0">
                <a:hlinkClick r:id="rId3"/>
              </a:rPr>
              <a:t>Моне</a:t>
            </a:r>
            <a:r>
              <a:rPr lang="ru-RU" dirty="0"/>
              <a:t>, приходили кожного дня у </a:t>
            </a:r>
            <a:r>
              <a:rPr lang="ru-RU" dirty="0" err="1"/>
              <a:t>різний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 і те ж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максимально </a:t>
            </a:r>
            <a:r>
              <a:rPr lang="ru-RU" dirty="0" err="1"/>
              <a:t>реалістично</a:t>
            </a:r>
            <a:r>
              <a:rPr lang="ru-RU" dirty="0"/>
              <a:t>. Дега активно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балерин, 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Пікассо</a:t>
            </a:r>
            <a:r>
              <a:rPr lang="ru-RU" dirty="0"/>
              <a:t> “</a:t>
            </a:r>
            <a:r>
              <a:rPr lang="ru-RU" dirty="0" err="1"/>
              <a:t>блакитного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”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створеними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враженням</a:t>
            </a:r>
            <a:r>
              <a:rPr lang="ru-RU" dirty="0"/>
              <a:t>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друку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той час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8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 </a:t>
            </a:r>
            <a:r>
              <a:rPr lang="ru-RU" dirty="0" err="1"/>
              <a:t>відтворюваними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b="1" dirty="0" err="1"/>
              <a:t>репортажні</a:t>
            </a:r>
            <a:r>
              <a:rPr lang="ru-RU" b="1" dirty="0"/>
              <a:t> </a:t>
            </a:r>
            <a:r>
              <a:rPr lang="ru-RU" dirty="0"/>
              <a:t>(без </a:t>
            </a:r>
            <a:r>
              <a:rPr lang="ru-RU" dirty="0" err="1"/>
              <a:t>втручання</a:t>
            </a:r>
            <a:r>
              <a:rPr lang="ru-RU" dirty="0"/>
              <a:t> фотографа) і </a:t>
            </a:r>
            <a:r>
              <a:rPr lang="ru-RU" b="1" dirty="0" err="1"/>
              <a:t>постановочні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154" y="2537012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розрізняють</a:t>
            </a:r>
            <a:r>
              <a:rPr lang="ru-RU" sz="2800" dirty="0"/>
              <a:t> </a:t>
            </a:r>
            <a:r>
              <a:rPr lang="ru-RU" sz="2800" b="1" dirty="0" err="1"/>
              <a:t>фотографів</a:t>
            </a:r>
            <a:r>
              <a:rPr lang="ru-RU" sz="2800" b="1" dirty="0"/>
              <a:t>- </a:t>
            </a:r>
            <a:r>
              <a:rPr lang="ru-RU" sz="2800" b="1" dirty="0" err="1"/>
              <a:t>професіоналів</a:t>
            </a:r>
            <a:r>
              <a:rPr lang="ru-RU" sz="2800" dirty="0"/>
              <a:t> і </a:t>
            </a:r>
            <a:r>
              <a:rPr lang="ru-RU" sz="2800" b="1" dirty="0" err="1"/>
              <a:t>аматорів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знімають</a:t>
            </a:r>
            <a:r>
              <a:rPr lang="ru-RU" sz="2800" dirty="0"/>
              <a:t> для </a:t>
            </a:r>
            <a:r>
              <a:rPr lang="ru-RU" sz="2800" dirty="0" err="1"/>
              <a:t>власного</a:t>
            </a:r>
            <a:r>
              <a:rPr lang="ru-RU" sz="2800" dirty="0"/>
              <a:t> </a:t>
            </a:r>
            <a:r>
              <a:rPr lang="ru-RU" sz="2800" dirty="0" err="1"/>
              <a:t>задоволення</a:t>
            </a:r>
            <a:r>
              <a:rPr lang="ru-RU" sz="2800" dirty="0"/>
              <a:t>. </a:t>
            </a:r>
            <a:r>
              <a:rPr lang="ru-RU" sz="2800" dirty="0" err="1"/>
              <a:t>Професіоналів</a:t>
            </a:r>
            <a:r>
              <a:rPr lang="ru-RU" sz="2800" dirty="0"/>
              <a:t> часто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dirty="0" err="1"/>
              <a:t>весільних</a:t>
            </a:r>
            <a:r>
              <a:rPr lang="ru-RU" sz="2800" dirty="0"/>
              <a:t>, </a:t>
            </a:r>
            <a:r>
              <a:rPr lang="ru-RU" sz="2800" dirty="0" err="1"/>
              <a:t>модельних</a:t>
            </a:r>
            <a:r>
              <a:rPr lang="ru-RU" sz="2800" dirty="0"/>
              <a:t>, </a:t>
            </a:r>
            <a:r>
              <a:rPr lang="ru-RU" sz="2800" dirty="0" err="1"/>
              <a:t>рекламних</a:t>
            </a:r>
            <a:r>
              <a:rPr lang="ru-RU" sz="2800" dirty="0"/>
              <a:t>, </a:t>
            </a:r>
            <a:r>
              <a:rPr lang="ru-RU" sz="2800" dirty="0" err="1"/>
              <a:t>пейзажних</a:t>
            </a:r>
            <a:r>
              <a:rPr lang="ru-RU" sz="2800" dirty="0"/>
              <a:t>, </a:t>
            </a:r>
            <a:r>
              <a:rPr lang="ru-RU" sz="2800" dirty="0" err="1"/>
              <a:t>спортивних</a:t>
            </a:r>
            <a:r>
              <a:rPr lang="ru-RU" sz="2800" dirty="0"/>
              <a:t> </a:t>
            </a:r>
            <a:r>
              <a:rPr lang="ru-RU" sz="2800" dirty="0" err="1"/>
              <a:t>фотографів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фотожурналістів</a:t>
            </a:r>
            <a:r>
              <a:rPr lang="ru-RU" sz="2800" dirty="0"/>
              <a:t>.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суміщують</a:t>
            </a:r>
            <a:r>
              <a:rPr lang="ru-RU" sz="2800" dirty="0"/>
              <a:t>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професії</a:t>
            </a:r>
            <a:r>
              <a:rPr lang="ru-RU" sz="2800" dirty="0"/>
              <a:t>. </a:t>
            </a:r>
            <a:r>
              <a:rPr lang="ru-RU" sz="2800" dirty="0" err="1"/>
              <a:t>Фотографії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створювати</a:t>
            </a:r>
            <a:r>
              <a:rPr lang="ru-RU" sz="2800" dirty="0"/>
              <a:t> як одна </a:t>
            </a:r>
            <a:r>
              <a:rPr lang="ru-RU" sz="2800" dirty="0" err="1"/>
              <a:t>людина</a:t>
            </a:r>
            <a:r>
              <a:rPr lang="ru-RU" sz="2800" dirty="0"/>
              <a:t>, так і </a:t>
            </a:r>
            <a:r>
              <a:rPr lang="ru-RU" sz="2800" dirty="0" err="1"/>
              <a:t>група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230" y="421872"/>
            <a:ext cx="6510735" cy="1280890"/>
          </a:xfrm>
        </p:spPr>
        <p:txBody>
          <a:bodyPr>
            <a:noAutofit/>
          </a:bodyPr>
          <a:lstStyle/>
          <a:p>
            <a:r>
              <a:rPr lang="ru-RU" sz="2800" dirty="0" err="1"/>
              <a:t>Фотокореспонденти</a:t>
            </a:r>
            <a:r>
              <a:rPr lang="ru-RU" sz="2800" dirty="0"/>
              <a:t> </a:t>
            </a:r>
            <a:r>
              <a:rPr lang="ru-RU" sz="2800" dirty="0" err="1"/>
              <a:t>висвітлюють</a:t>
            </a:r>
            <a:r>
              <a:rPr lang="ru-RU" sz="2800" dirty="0"/>
              <a:t>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катастрофи</a:t>
            </a:r>
            <a:r>
              <a:rPr lang="ru-RU" sz="2800" dirty="0"/>
              <a:t>, </a:t>
            </a:r>
            <a:r>
              <a:rPr lang="ru-RU" sz="2800" dirty="0" err="1"/>
              <a:t>різноманітні</a:t>
            </a:r>
            <a:r>
              <a:rPr lang="ru-RU" sz="2800" dirty="0"/>
              <a:t> </a:t>
            </a:r>
            <a:r>
              <a:rPr lang="ru-RU" sz="2800" dirty="0" err="1"/>
              <a:t>явища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дивовижні</a:t>
            </a:r>
            <a:r>
              <a:rPr lang="ru-RU" sz="2800" dirty="0"/>
              <a:t> </a:t>
            </a:r>
            <a:r>
              <a:rPr lang="ru-RU" sz="2800" dirty="0" err="1"/>
              <a:t>стихії</a:t>
            </a:r>
            <a:r>
              <a:rPr lang="ru-RU" sz="2800" dirty="0"/>
              <a:t>. Часом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невтомній</a:t>
            </a:r>
            <a:r>
              <a:rPr lang="ru-RU" sz="2800" dirty="0"/>
              <a:t>, </a:t>
            </a:r>
            <a:r>
              <a:rPr lang="ru-RU" sz="2800" dirty="0" err="1"/>
              <a:t>інколи</a:t>
            </a:r>
            <a:r>
              <a:rPr lang="ru-RU" sz="2800" dirty="0"/>
              <a:t> й </a:t>
            </a:r>
            <a:r>
              <a:rPr lang="ru-RU" sz="2800" dirty="0" err="1"/>
              <a:t>небезпечній</a:t>
            </a:r>
            <a:r>
              <a:rPr lang="ru-RU" sz="2800" dirty="0"/>
              <a:t>, </a:t>
            </a:r>
            <a:r>
              <a:rPr lang="ru-RU" sz="2800" dirty="0" err="1"/>
              <a:t>роботі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- </a:t>
            </a:r>
            <a:r>
              <a:rPr lang="ru-RU" sz="2800" dirty="0" err="1"/>
              <a:t>фотографів</a:t>
            </a:r>
            <a:r>
              <a:rPr lang="ru-RU" sz="2800" dirty="0"/>
              <a:t> </a:t>
            </a:r>
            <a:r>
              <a:rPr lang="ru-RU" sz="2800" dirty="0" err="1"/>
              <a:t>з’являються</a:t>
            </a:r>
            <a:r>
              <a:rPr lang="ru-RU" sz="2800" dirty="0"/>
              <a:t> </a:t>
            </a:r>
            <a:r>
              <a:rPr lang="ru-RU" sz="2800" dirty="0" err="1"/>
              <a:t>фоторепортажі</a:t>
            </a:r>
            <a:r>
              <a:rPr lang="ru-RU" sz="2800" dirty="0"/>
              <a:t> в ЗМІ. </a:t>
            </a:r>
            <a:r>
              <a:rPr lang="ru-RU" sz="2800" dirty="0" err="1"/>
              <a:t>Цікаво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за </a:t>
            </a:r>
            <a:r>
              <a:rPr lang="ru-RU" sz="2800" dirty="0" err="1"/>
              <a:t>багатьма</a:t>
            </a:r>
            <a:r>
              <a:rPr lang="ru-RU" sz="2800" dirty="0"/>
              <a:t> параметрами </a:t>
            </a:r>
            <a:r>
              <a:rPr lang="ru-RU" sz="2800" dirty="0" err="1"/>
              <a:t>складності</a:t>
            </a:r>
            <a:r>
              <a:rPr lang="ru-RU" sz="2800" dirty="0"/>
              <a:t> й </a:t>
            </a:r>
            <a:r>
              <a:rPr lang="ru-RU" sz="2800" dirty="0" err="1"/>
              <a:t>ризику</a:t>
            </a:r>
            <a:r>
              <a:rPr lang="ru-RU" sz="2800" dirty="0"/>
              <a:t> до десятки </a:t>
            </a:r>
            <a:r>
              <a:rPr lang="ru-RU" sz="2800" dirty="0" err="1"/>
              <a:t>найстресовіших</a:t>
            </a:r>
            <a:r>
              <a:rPr lang="ru-RU" sz="2800" dirty="0"/>
              <a:t> </a:t>
            </a:r>
            <a:r>
              <a:rPr lang="ru-RU" sz="2800" dirty="0" err="1"/>
              <a:t>професій</a:t>
            </a:r>
            <a:r>
              <a:rPr lang="ru-RU" sz="2800" dirty="0"/>
              <a:t> </a:t>
            </a:r>
            <a:r>
              <a:rPr lang="ru-RU" sz="2800" dirty="0" err="1"/>
              <a:t>входять</a:t>
            </a:r>
            <a:r>
              <a:rPr lang="ru-RU" sz="2800" dirty="0"/>
              <a:t> </a:t>
            </a:r>
            <a:r>
              <a:rPr lang="ru-RU" sz="2800" dirty="0" err="1"/>
              <a:t>фотожурналісти</a:t>
            </a:r>
            <a:r>
              <a:rPr lang="ru-RU" sz="2800" dirty="0"/>
              <a:t> разом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військовими</a:t>
            </a:r>
            <a:r>
              <a:rPr lang="ru-RU" sz="2800" dirty="0"/>
              <a:t>, </a:t>
            </a:r>
            <a:r>
              <a:rPr lang="ru-RU" sz="2800" dirty="0" err="1"/>
              <a:t>пожежниками</a:t>
            </a:r>
            <a:r>
              <a:rPr lang="ru-RU" sz="2800" dirty="0"/>
              <a:t>, </a:t>
            </a:r>
            <a:r>
              <a:rPr lang="ru-RU" sz="2800" dirty="0" err="1"/>
              <a:t>пілотами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2" y="4168588"/>
            <a:ext cx="3399845" cy="22676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2" y="299922"/>
            <a:ext cx="2402328" cy="36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— </a:t>
            </a:r>
            <a:r>
              <a:rPr lang="ru-RU" dirty="0">
                <a:hlinkClick r:id="rId2"/>
              </a:rPr>
              <a:t>документальна</a:t>
            </a:r>
            <a:r>
              <a:rPr lang="ru-RU" dirty="0"/>
              <a:t> і </a:t>
            </a:r>
            <a:r>
              <a:rPr lang="ru-RU" dirty="0" err="1">
                <a:hlinkClick r:id="rId3"/>
              </a:rPr>
              <a:t>художня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082" y="1905000"/>
            <a:ext cx="8915400" cy="4522694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Документальна</a:t>
            </a:r>
            <a:r>
              <a:rPr lang="ru-RU" sz="3400" dirty="0"/>
              <a:t> </a:t>
            </a:r>
            <a:r>
              <a:rPr lang="ru-RU" sz="3400" dirty="0" err="1"/>
              <a:t>фіксує</a:t>
            </a:r>
            <a:r>
              <a:rPr lang="ru-RU" sz="3400" dirty="0"/>
              <a:t> </a:t>
            </a:r>
            <a:r>
              <a:rPr lang="ru-RU" sz="3400" dirty="0" err="1"/>
              <a:t>миттєвості</a:t>
            </a:r>
            <a:r>
              <a:rPr lang="ru-RU" sz="3400" dirty="0"/>
              <a:t> </a:t>
            </a:r>
            <a:r>
              <a:rPr lang="ru-RU" sz="3400" dirty="0" err="1"/>
              <a:t>життя</a:t>
            </a:r>
            <a:r>
              <a:rPr lang="ru-RU" sz="3400" dirty="0"/>
              <a:t>, </a:t>
            </a:r>
            <a:r>
              <a:rPr lang="ru-RU" sz="3400" dirty="0" err="1"/>
              <a:t>об’єктивну</a:t>
            </a:r>
            <a:r>
              <a:rPr lang="ru-RU" sz="3400" dirty="0"/>
              <a:t> </a:t>
            </a:r>
            <a:r>
              <a:rPr lang="ru-RU" sz="3400" dirty="0" err="1" smtClean="0"/>
              <a:t>реальність</a:t>
            </a:r>
            <a:endParaRPr lang="de-DE" sz="3400" dirty="0" smtClean="0"/>
          </a:p>
          <a:p>
            <a:endParaRPr lang="de-DE" sz="3400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2400" b="1" dirty="0" smtClean="0"/>
          </a:p>
          <a:p>
            <a:endParaRPr lang="de-DE" sz="2400" b="1" dirty="0"/>
          </a:p>
          <a:p>
            <a:endParaRPr lang="de-DE" sz="2400" b="1" dirty="0" smtClean="0"/>
          </a:p>
          <a:p>
            <a:r>
              <a:rPr lang="ru-RU" sz="3800" b="1" dirty="0" err="1" smtClean="0"/>
              <a:t>Художня</a:t>
            </a:r>
            <a:r>
              <a:rPr lang="ru-RU" sz="3800" b="1" dirty="0" smtClean="0"/>
              <a:t> </a:t>
            </a:r>
            <a:r>
              <a:rPr lang="ru-RU" sz="3800" dirty="0" err="1"/>
              <a:t>втілює</a:t>
            </a:r>
            <a:r>
              <a:rPr lang="ru-RU" sz="3800" dirty="0"/>
              <a:t> </a:t>
            </a:r>
            <a:r>
              <a:rPr lang="ru-RU" sz="3800" dirty="0" err="1"/>
              <a:t>художній</a:t>
            </a:r>
            <a:r>
              <a:rPr lang="ru-RU" sz="3800" dirty="0"/>
              <a:t> </a:t>
            </a:r>
            <a:r>
              <a:rPr lang="ru-RU" sz="3800" dirty="0" err="1"/>
              <a:t>задум</a:t>
            </a:r>
            <a:r>
              <a:rPr lang="ru-RU" sz="3800" dirty="0"/>
              <a:t>, </a:t>
            </a:r>
            <a:r>
              <a:rPr lang="ru-RU" sz="3800" dirty="0" err="1"/>
              <a:t>авторський</a:t>
            </a:r>
            <a:r>
              <a:rPr lang="ru-RU" sz="3800" dirty="0"/>
              <a:t> </a:t>
            </a:r>
            <a:r>
              <a:rPr lang="ru-RU" sz="3800" dirty="0" err="1"/>
              <a:t>погляд</a:t>
            </a:r>
            <a:r>
              <a:rPr lang="ru-RU" sz="3800" dirty="0"/>
              <a:t> на </a:t>
            </a:r>
            <a:r>
              <a:rPr lang="ru-RU" sz="3800" dirty="0" err="1"/>
              <a:t>сцени</a:t>
            </a:r>
            <a:r>
              <a:rPr lang="ru-RU" sz="3800" dirty="0"/>
              <a:t> й </a:t>
            </a:r>
            <a:r>
              <a:rPr lang="ru-RU" sz="3800" dirty="0" err="1"/>
              <a:t>об’єкти</a:t>
            </a:r>
            <a:r>
              <a:rPr lang="ru-RU" sz="3800" dirty="0"/>
              <a:t>, </a:t>
            </a:r>
            <a:r>
              <a:rPr lang="ru-RU" sz="3800" dirty="0" err="1"/>
              <a:t>спеціально</a:t>
            </a:r>
            <a:r>
              <a:rPr lang="ru-RU" sz="3800" dirty="0"/>
              <a:t> </a:t>
            </a:r>
            <a:r>
              <a:rPr lang="ru-RU" sz="3800" dirty="0" err="1"/>
              <a:t>обрані</a:t>
            </a:r>
            <a:r>
              <a:rPr lang="ru-RU" sz="3800" dirty="0"/>
              <a:t>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організовані</a:t>
            </a:r>
            <a:r>
              <a:rPr lang="ru-RU" sz="3800" dirty="0"/>
              <a:t> для </a:t>
            </a:r>
            <a:r>
              <a:rPr lang="ru-RU" sz="3800" dirty="0" err="1"/>
              <a:t>фотографування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1" y="2554628"/>
            <a:ext cx="4072674" cy="2743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80" y="2554628"/>
            <a:ext cx="4221271" cy="27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05415" y="1478026"/>
            <a:ext cx="5783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Документа́льна</a:t>
            </a:r>
            <a:r>
              <a:rPr lang="ru-RU" sz="2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фотогра́фія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 — жанр </a:t>
            </a:r>
            <a:r>
              <a:rPr lang="ru-RU" sz="2400" dirty="0" err="1" smtClean="0">
                <a:latin typeface="Arial" panose="020B0604020202020204" pitchFamily="34" charset="0"/>
              </a:rPr>
              <a:t>фотографії</a:t>
            </a:r>
            <a:r>
              <a:rPr lang="ru-RU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спрямований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відображення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реальних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подій</a:t>
            </a:r>
            <a:r>
              <a:rPr lang="ru-RU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ru-RU" sz="2400" b="1" dirty="0"/>
              <a:t> </a:t>
            </a:r>
            <a:r>
              <a:rPr lang="ru-RU" sz="2400" b="1" dirty="0" smtClean="0"/>
              <a:t>Документальна </a:t>
            </a:r>
            <a:r>
              <a:rPr lang="ru-RU" sz="2400" b="1" dirty="0" err="1"/>
              <a:t>фотографія</a:t>
            </a:r>
            <a:r>
              <a:rPr lang="ru-RU" sz="2400" dirty="0"/>
              <a:t> максимально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дійсність</a:t>
            </a:r>
            <a:r>
              <a:rPr lang="ru-RU" sz="2400" dirty="0"/>
              <a:t> такою, </a:t>
            </a:r>
            <a:r>
              <a:rPr lang="ru-RU" sz="2400" dirty="0" err="1"/>
              <a:t>якою</a:t>
            </a:r>
            <a:r>
              <a:rPr lang="ru-RU" sz="2400" dirty="0"/>
              <a:t> вона є </a:t>
            </a:r>
            <a:r>
              <a:rPr lang="ru-RU" sz="2400" dirty="0" err="1"/>
              <a:t>насправді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даний</a:t>
            </a:r>
            <a:r>
              <a:rPr lang="ru-RU" sz="2400" dirty="0"/>
              <a:t> вид </a:t>
            </a:r>
            <a:r>
              <a:rPr lang="ru-RU" sz="2400" dirty="0" err="1"/>
              <a:t>фотографії</a:t>
            </a:r>
            <a:r>
              <a:rPr lang="ru-RU" sz="2400" dirty="0"/>
              <a:t> </a:t>
            </a:r>
            <a:r>
              <a:rPr lang="ru-RU" sz="2400" dirty="0" err="1"/>
              <a:t>покликаний</a:t>
            </a:r>
            <a:r>
              <a:rPr lang="ru-RU" sz="2400" dirty="0"/>
              <a:t> </a:t>
            </a:r>
            <a:r>
              <a:rPr lang="ru-RU" sz="2400" dirty="0" err="1"/>
              <a:t>показувати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таким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є, а не через призму </a:t>
            </a:r>
            <a:r>
              <a:rPr lang="ru-RU" sz="2400" dirty="0" err="1" smtClean="0"/>
              <a:t>фоторедакторів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9" y="1478026"/>
            <a:ext cx="4935721" cy="37017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7655" y="5263678"/>
            <a:ext cx="289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err="1" smtClean="0">
                <a:solidFill>
                  <a:srgbClr val="1E1E1E"/>
                </a:solidFill>
                <a:latin typeface="Source Sans Pro"/>
              </a:rPr>
              <a:t>Миттєвість</a:t>
            </a:r>
            <a:r>
              <a:rPr lang="ru-RU" altLang="ru-RU" sz="1600" dirty="0" smtClean="0">
                <a:solidFill>
                  <a:srgbClr val="1E1E1E"/>
                </a:solidFill>
                <a:latin typeface="Source Sans Pro"/>
              </a:rPr>
              <a:t>, яку </a:t>
            </a:r>
            <a:r>
              <a:rPr lang="ru-RU" altLang="ru-RU" sz="1600" dirty="0" err="1" smtClean="0">
                <a:solidFill>
                  <a:srgbClr val="1E1E1E"/>
                </a:solidFill>
                <a:latin typeface="Source Sans Pro"/>
              </a:rPr>
              <a:t>неможливо</a:t>
            </a:r>
            <a:r>
              <a:rPr lang="ru-RU" altLang="ru-RU" sz="1600" dirty="0" smtClean="0">
                <a:solidFill>
                  <a:srgbClr val="1E1E1E"/>
                </a:solidFill>
                <a:latin typeface="Source Sans Pro"/>
              </a:rPr>
              <a:t>  </a:t>
            </a:r>
          </a:p>
          <a:p>
            <a:r>
              <a:rPr lang="ru-RU" altLang="ru-RU" sz="1600" dirty="0" smtClean="0">
                <a:solidFill>
                  <a:srgbClr val="1E1E1E"/>
                </a:solidFill>
                <a:latin typeface="Source Sans Pro"/>
              </a:rPr>
              <a:t>штучно </a:t>
            </a:r>
            <a:r>
              <a:rPr lang="ru-RU" altLang="ru-RU" sz="1600" dirty="0" err="1" smtClean="0">
                <a:solidFill>
                  <a:srgbClr val="1E1E1E"/>
                </a:solidFill>
                <a:latin typeface="Source Sans Pro"/>
              </a:rPr>
              <a:t>організувати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98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57766" y="359508"/>
            <a:ext cx="8915400" cy="377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2400" b="1" dirty="0" err="1">
                <a:solidFill>
                  <a:srgbClr val="277056"/>
                </a:solidFill>
                <a:latin typeface="Source Sans Pro"/>
              </a:rPr>
              <a:t>Художня</a:t>
            </a:r>
            <a:r>
              <a:rPr lang="ru-RU" altLang="ru-RU" sz="2400" b="1" dirty="0">
                <a:solidFill>
                  <a:srgbClr val="277056"/>
                </a:solidFill>
                <a:latin typeface="Source Sans Pro"/>
              </a:rPr>
              <a:t> </a:t>
            </a:r>
            <a:r>
              <a:rPr lang="ru-RU" altLang="ru-RU" sz="2400" b="1" dirty="0" err="1">
                <a:solidFill>
                  <a:srgbClr val="277056"/>
                </a:solidFill>
                <a:latin typeface="Source Sans Pro"/>
              </a:rPr>
              <a:t>фотографія</a:t>
            </a:r>
            <a:r>
              <a:rPr lang="ru-RU" altLang="ru-RU" sz="2400" b="1" dirty="0">
                <a:solidFill>
                  <a:srgbClr val="1E1E1E"/>
                </a:solidFill>
                <a:latin typeface="Source Sans Pro"/>
              </a:rPr>
              <a:t> 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—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це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вид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фотомистецтва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який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не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передає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об’єктивної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дійсності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а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навпаки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показує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сцени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які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спеціально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були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підготовлені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для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даного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типу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фотографії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.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Тобто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це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постановочні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зображення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які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несуть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в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собі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певну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ідею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сенс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характер і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настрій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фотографа.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У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художній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фотографії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на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відміну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від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документальної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 </a:t>
            </a:r>
            <a:br>
              <a:rPr lang="ru-RU" altLang="ru-RU" sz="2400" dirty="0">
                <a:solidFill>
                  <a:srgbClr val="1E1E1E"/>
                </a:solidFill>
                <a:latin typeface="Source Sans Pro"/>
              </a:rPr>
            </a:b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дозволяється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використання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 пост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обробку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, </a:t>
            </a:r>
            <a:r>
              <a:rPr lang="ru-RU" altLang="ru-RU" sz="2400" dirty="0" err="1">
                <a:solidFill>
                  <a:srgbClr val="1E1E1E"/>
                </a:solidFill>
                <a:latin typeface="Source Sans Pro"/>
              </a:rPr>
              <a:t>ретуш</a:t>
            </a:r>
            <a:r>
              <a:rPr lang="ru-RU" altLang="ru-RU" sz="2400" dirty="0">
                <a:solidFill>
                  <a:srgbClr val="1E1E1E"/>
                </a:solidFill>
                <a:latin typeface="Source Sans Pro"/>
              </a:rPr>
              <a:t>. </a:t>
            </a: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1539" y="35691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777777"/>
                </a:solidFill>
                <a:latin typeface="Source Sans Pro"/>
              </a:rPr>
              <a:t>“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Дивіться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і думайте, перш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ніж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відкривати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затвор.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Серце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і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розум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— 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це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справжній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об’єктив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камери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.” (Юсуф </a:t>
            </a:r>
            <a:r>
              <a:rPr lang="ru-RU" i="1" dirty="0" err="1">
                <a:solidFill>
                  <a:srgbClr val="777777"/>
                </a:solidFill>
                <a:latin typeface="Source Sans Pro"/>
              </a:rPr>
              <a:t>Карш</a:t>
            </a:r>
            <a:r>
              <a:rPr lang="ru-RU" i="1" dirty="0">
                <a:solidFill>
                  <a:srgbClr val="777777"/>
                </a:solidFill>
                <a:latin typeface="Source Sans Pro"/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8061" y="45782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777777"/>
                </a:solidFill>
                <a:latin typeface="HelveticaNeue-Light"/>
              </a:rPr>
              <a:t>Отже</a:t>
            </a:r>
            <a:r>
              <a:rPr lang="ru-RU" dirty="0" smtClean="0">
                <a:solidFill>
                  <a:srgbClr val="777777"/>
                </a:solidFill>
                <a:latin typeface="HelveticaNeue-Light"/>
              </a:rPr>
              <a:t>, </a:t>
            </a:r>
            <a:r>
              <a:rPr lang="ru-RU" dirty="0" err="1" smtClean="0">
                <a:solidFill>
                  <a:srgbClr val="777777"/>
                </a:solidFill>
                <a:latin typeface="HelveticaNeue-Light"/>
              </a:rPr>
              <a:t>художня</a:t>
            </a:r>
            <a:r>
              <a:rPr lang="ru-RU" dirty="0" smtClean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фотографія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потребує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ретельної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підготовки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з боку самого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фотомайстра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адже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через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фотографію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потрібно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передати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безліч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моментів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які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мають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зачепити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за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живе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того,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хто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на них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дивитиметься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.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Експресія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емоції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, стиль,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почуття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переживання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та краса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мають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бути центром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художньої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фотографії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для того,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щоб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її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запам’ятали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 і нею </a:t>
            </a:r>
            <a:r>
              <a:rPr lang="ru-RU" dirty="0" err="1">
                <a:solidFill>
                  <a:srgbClr val="777777"/>
                </a:solidFill>
                <a:latin typeface="HelveticaNeue-Light"/>
              </a:rPr>
              <a:t>милувалися</a:t>
            </a:r>
            <a:r>
              <a:rPr lang="ru-RU" dirty="0">
                <a:solidFill>
                  <a:srgbClr val="777777"/>
                </a:solidFill>
                <a:latin typeface="HelveticaNeue-Ligh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П’ять</a:t>
            </a:r>
            <a:r>
              <a:rPr lang="ru-RU" dirty="0"/>
              <a:t> умов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i="1" dirty="0" err="1" smtClean="0"/>
              <a:t>Ідея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 фото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наповнене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сенсом</a:t>
            </a:r>
            <a:r>
              <a:rPr lang="ru-RU" dirty="0"/>
              <a:t> та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визначитися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самою </a:t>
            </a:r>
            <a:r>
              <a:rPr lang="ru-RU" dirty="0" err="1"/>
              <a:t>ідеєю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— для </a:t>
            </a:r>
            <a:r>
              <a:rPr lang="ru-RU" dirty="0" err="1"/>
              <a:t>сімейного</a:t>
            </a:r>
            <a:r>
              <a:rPr lang="ru-RU" dirty="0"/>
              <a:t> фотоальбому </a:t>
            </a:r>
            <a:r>
              <a:rPr lang="ru-RU" dirty="0" err="1"/>
              <a:t>чи</a:t>
            </a:r>
            <a:r>
              <a:rPr lang="ru-RU" dirty="0"/>
              <a:t> для </a:t>
            </a:r>
            <a:r>
              <a:rPr lang="ru-RU" dirty="0" err="1"/>
              <a:t>публікації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.</a:t>
            </a:r>
          </a:p>
          <a:p>
            <a:pPr fontAlgn="base"/>
            <a:r>
              <a:rPr lang="ru-RU" b="1" i="1" dirty="0" err="1"/>
              <a:t>Локація</a:t>
            </a:r>
            <a:r>
              <a:rPr lang="ru-RU" dirty="0"/>
              <a:t>. 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фотозйомку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визначитися</a:t>
            </a:r>
            <a:r>
              <a:rPr lang="ru-RU" dirty="0"/>
              <a:t> з </a:t>
            </a:r>
            <a:r>
              <a:rPr lang="ru-RU" dirty="0" err="1"/>
              <a:t>локацією</a:t>
            </a:r>
            <a:r>
              <a:rPr lang="ru-RU" dirty="0"/>
              <a:t>, яка б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підходила</a:t>
            </a:r>
            <a:r>
              <a:rPr lang="ru-RU" dirty="0"/>
              <a:t> для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</a:t>
            </a:r>
          </a:p>
          <a:p>
            <a:pPr fontAlgn="base"/>
            <a:r>
              <a:rPr lang="ru-RU" b="1" i="1" dirty="0" err="1"/>
              <a:t>Світло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природнє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помічник</a:t>
            </a:r>
            <a:r>
              <a:rPr lang="ru-RU" dirty="0"/>
              <a:t> для фотографа, але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? В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, яке фотограф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підлаштувати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потреби.</a:t>
            </a:r>
          </a:p>
          <a:p>
            <a:pPr fontAlgn="base"/>
            <a:r>
              <a:rPr lang="ru-RU" b="1" i="1" dirty="0"/>
              <a:t>Декор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фотографія</a:t>
            </a:r>
            <a:r>
              <a:rPr lang="ru-RU" dirty="0"/>
              <a:t> постановочна, то тут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поексперементувати</a:t>
            </a:r>
            <a:r>
              <a:rPr lang="ru-RU" dirty="0"/>
              <a:t> з </a:t>
            </a:r>
            <a:r>
              <a:rPr lang="ru-RU" dirty="0" err="1"/>
              <a:t>додатковими</a:t>
            </a:r>
            <a:r>
              <a:rPr lang="ru-RU" dirty="0"/>
              <a:t> атрибутами,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підпасувати</a:t>
            </a:r>
            <a:r>
              <a:rPr lang="ru-RU" dirty="0"/>
              <a:t> тому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жанру фото.</a:t>
            </a:r>
          </a:p>
          <a:p>
            <a:pPr fontAlgn="base"/>
            <a:r>
              <a:rPr lang="ru-RU" b="1" i="1" dirty="0"/>
              <a:t>Ракурс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є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ракурс,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як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відображав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суть </a:t>
            </a:r>
            <a:r>
              <a:rPr lang="ru-RU" dirty="0" err="1"/>
              <a:t>фотографії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0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Яка ж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візуальної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824" y="1998985"/>
            <a:ext cx="5048716" cy="4495800"/>
          </a:xfrm>
        </p:spPr>
        <p:txBody>
          <a:bodyPr>
            <a:normAutofit/>
          </a:bodyPr>
          <a:lstStyle/>
          <a:p>
            <a:r>
              <a:rPr lang="ru-RU" sz="2400" dirty="0" err="1"/>
              <a:t>Фотомитець</a:t>
            </a:r>
            <a:r>
              <a:rPr lang="ru-RU" sz="2400" dirty="0"/>
              <a:t> </a:t>
            </a:r>
            <a:r>
              <a:rPr lang="ru-RU" sz="2400" dirty="0" err="1"/>
              <a:t>здатний</a:t>
            </a:r>
            <a:r>
              <a:rPr lang="ru-RU" sz="2400" dirty="0"/>
              <a:t> </a:t>
            </a:r>
            <a:r>
              <a:rPr lang="ru-RU" sz="2400" dirty="0" err="1"/>
              <a:t>виразити</a:t>
            </a:r>
            <a:r>
              <a:rPr lang="ru-RU" sz="2400" dirty="0"/>
              <a:t>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зображуваного</a:t>
            </a:r>
            <a:r>
              <a:rPr lang="ru-RU" sz="2400" dirty="0"/>
              <a:t> в </a:t>
            </a:r>
            <a:r>
              <a:rPr lang="ru-RU" sz="2400" dirty="0" err="1"/>
              <a:t>художньому</a:t>
            </a:r>
            <a:r>
              <a:rPr lang="ru-RU" sz="2400" dirty="0"/>
              <a:t> </a:t>
            </a:r>
            <a:r>
              <a:rPr lang="ru-RU" sz="2400" dirty="0" err="1"/>
              <a:t>образі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таких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виразності</a:t>
            </a:r>
            <a:r>
              <a:rPr lang="ru-RU" sz="2400" dirty="0"/>
              <a:t>, як </a:t>
            </a:r>
            <a:r>
              <a:rPr lang="ru-RU" sz="2400" dirty="0" err="1"/>
              <a:t>композиція</a:t>
            </a:r>
            <a:r>
              <a:rPr lang="ru-RU" sz="2400" dirty="0"/>
              <a:t>, ракурс, </a:t>
            </a:r>
            <a:r>
              <a:rPr lang="ru-RU" sz="2400" dirty="0" err="1"/>
              <a:t>світлотінь</a:t>
            </a:r>
            <a:r>
              <a:rPr lang="ru-RU" sz="2400" dirty="0"/>
              <a:t>, </a:t>
            </a:r>
            <a:r>
              <a:rPr lang="ru-RU" sz="2400" dirty="0" err="1"/>
              <a:t>колір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миті</a:t>
            </a:r>
            <a:r>
              <a:rPr lang="ru-RU" sz="2400" dirty="0"/>
              <a:t> </a:t>
            </a:r>
            <a:r>
              <a:rPr lang="ru-RU" sz="2400" dirty="0" err="1"/>
              <a:t>зйомки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передати</a:t>
            </a:r>
            <a:r>
              <a:rPr lang="ru-RU" sz="2400" dirty="0"/>
              <a:t> </a:t>
            </a:r>
            <a:r>
              <a:rPr lang="ru-RU" sz="2400" dirty="0" err="1"/>
              <a:t>своєрідність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</a:t>
            </a:r>
            <a:r>
              <a:rPr lang="ru-RU" sz="2400" dirty="0" err="1"/>
              <a:t>неповторність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людини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90" y="1600054"/>
            <a:ext cx="4801275" cy="3603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6670" y="5405718"/>
            <a:ext cx="5701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72229"/>
                </a:solidFill>
                <a:latin typeface="RockwellNova"/>
              </a:rPr>
              <a:t>Фотокомпозиція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передбачає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доцільне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розташування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об’єктів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,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елементів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переднього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плану і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тла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відповідно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до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вимог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візуальної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dirty="0" err="1">
                <a:solidFill>
                  <a:srgbClr val="272229"/>
                </a:solidFill>
                <a:latin typeface="RockwellNova"/>
              </a:rPr>
              <a:t>гармонії</a:t>
            </a:r>
            <a:r>
              <a:rPr lang="ru-RU" dirty="0">
                <a:solidFill>
                  <a:srgbClr val="272229"/>
                </a:solidFill>
                <a:latin typeface="RockwellNov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9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988" y="1699874"/>
            <a:ext cx="9734083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</a:t>
            </a:r>
            <a:r>
              <a:rPr lang="ru-RU" dirty="0" err="1"/>
              <a:t>фотомистецтва</a:t>
            </a:r>
            <a:r>
              <a:rPr lang="ru-RU" dirty="0"/>
              <a:t> належать </a:t>
            </a:r>
            <a:r>
              <a:rPr lang="ru-RU" b="1" dirty="0"/>
              <a:t>пейзаж, портрет і репортаж</a:t>
            </a:r>
            <a:r>
              <a:rPr lang="ru-RU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притаманний</a:t>
            </a:r>
            <a:r>
              <a:rPr lang="ru-RU" dirty="0"/>
              <a:t> </a:t>
            </a:r>
            <a:r>
              <a:rPr lang="ru-RU" b="1" dirty="0" err="1"/>
              <a:t>документалізм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властивість</a:t>
            </a:r>
            <a:r>
              <a:rPr lang="ru-RU" dirty="0"/>
              <a:t>, яка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в </a:t>
            </a:r>
            <a:r>
              <a:rPr lang="ru-RU" dirty="0" err="1"/>
              <a:t>мистецтво</a:t>
            </a:r>
            <a:r>
              <a:rPr lang="ru-RU" dirty="0"/>
              <a:t> з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err="1" smtClean="0"/>
              <a:t>Документалізм</a:t>
            </a:r>
            <a:r>
              <a:rPr lang="ru-RU" dirty="0"/>
              <a:t>, </a:t>
            </a:r>
            <a:r>
              <a:rPr lang="ru-RU" dirty="0" err="1"/>
              <a:t>достовірність</a:t>
            </a:r>
            <a:r>
              <a:rPr lang="ru-RU" dirty="0"/>
              <a:t>,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відрізняють</a:t>
            </a:r>
            <a:r>
              <a:rPr lang="ru-RU" dirty="0"/>
              <a:t> </a:t>
            </a:r>
            <a:r>
              <a:rPr lang="ru-RU" dirty="0" err="1"/>
              <a:t>фотографію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0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фотомистецтво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виразність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правдивістю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74" y="2160494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8108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510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Фотомистецтво – створення технічними засобами зорового образу, який виразно і достовірно відбиває момент дійсності.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err="1"/>
              <a:t>Фотографія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 smtClean="0"/>
              <a:t>миті</a:t>
            </a:r>
            <a:r>
              <a:rPr lang="ru-RU" dirty="0" smtClean="0"/>
              <a:t>. </a:t>
            </a:r>
            <a:r>
              <a:rPr lang="ru-RU" dirty="0"/>
              <a:t>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художник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миті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55255" y="3638699"/>
            <a:ext cx="4473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272229"/>
                </a:solidFill>
                <a:latin typeface="RockwellNova"/>
              </a:rPr>
              <a:t>Фотографія (від </a:t>
            </a:r>
            <a:r>
              <a:rPr lang="uk-UA" sz="2400" dirty="0" err="1">
                <a:solidFill>
                  <a:srgbClr val="272229"/>
                </a:solidFill>
                <a:latin typeface="RockwellNova"/>
              </a:rPr>
              <a:t>грец</a:t>
            </a:r>
            <a:r>
              <a:rPr lang="uk-UA" sz="2400" dirty="0">
                <a:solidFill>
                  <a:srgbClr val="272229"/>
                </a:solidFill>
                <a:latin typeface="RockwellNova"/>
              </a:rPr>
              <a:t>. «світло» та «пишу</a:t>
            </a:r>
            <a:r>
              <a:rPr lang="uk-UA" sz="2400" dirty="0" smtClean="0">
                <a:solidFill>
                  <a:srgbClr val="272229"/>
                </a:solidFill>
                <a:latin typeface="RockwellNova"/>
              </a:rPr>
              <a:t>» - «світлопис»)</a:t>
            </a:r>
            <a:endParaRPr lang="ru-RU" sz="2400" dirty="0"/>
          </a:p>
          <a:p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Перший вид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мистецтва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,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що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розвинувся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на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основі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науково-технічних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dirty="0" err="1" smtClean="0">
                <a:solidFill>
                  <a:srgbClr val="272229"/>
                </a:solidFill>
                <a:latin typeface="RockwellNova"/>
              </a:rPr>
              <a:t>длсягнень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19-20 ст.</a:t>
            </a:r>
          </a:p>
        </p:txBody>
      </p:sp>
    </p:spTree>
    <p:extLst>
      <p:ext uri="{BB962C8B-B14F-4D97-AF65-F5344CB8AC3E}">
        <p14:creationId xmlns:p14="http://schemas.microsoft.com/office/powerpoint/2010/main" val="16068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й </a:t>
            </a:r>
            <a:r>
              <a:rPr lang="ru-RU" dirty="0" err="1"/>
              <a:t>стилі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етнографічно-соціологічний</a:t>
            </a:r>
            <a:endParaRPr lang="de-DE" sz="2400" b="1" dirty="0" smtClean="0"/>
          </a:p>
          <a:p>
            <a:r>
              <a:rPr lang="uk-UA" sz="2400" b="1" dirty="0" err="1" smtClean="0"/>
              <a:t>р</a:t>
            </a:r>
            <a:r>
              <a:rPr lang="ru-RU" sz="2400" b="1" dirty="0" err="1" smtClean="0"/>
              <a:t>епортажний</a:t>
            </a:r>
            <a:endParaRPr lang="de-DE" sz="2400" b="1" dirty="0" smtClean="0"/>
          </a:p>
          <a:p>
            <a:r>
              <a:rPr lang="ru-RU" sz="2400" b="1" dirty="0" smtClean="0"/>
              <a:t>плакатно-</a:t>
            </a:r>
            <a:r>
              <a:rPr lang="ru-RU" sz="2400" b="1" dirty="0" err="1" smtClean="0"/>
              <a:t>рекламний</a:t>
            </a:r>
            <a:endParaRPr lang="ru-RU" sz="2400" b="1" dirty="0" smtClean="0"/>
          </a:p>
          <a:p>
            <a:r>
              <a:rPr lang="ru-RU" sz="2400" b="1" dirty="0" err="1" smtClean="0"/>
              <a:t>художньо-конструктивний</a:t>
            </a:r>
            <a:endParaRPr lang="ru-RU" sz="2400" b="1" dirty="0" smtClean="0"/>
          </a:p>
          <a:p>
            <a:r>
              <a:rPr lang="ru-RU" sz="2400" b="1" dirty="0" err="1"/>
              <a:t>д</a:t>
            </a:r>
            <a:r>
              <a:rPr lang="ru-RU" sz="2400" b="1" dirty="0" err="1" smtClean="0"/>
              <a:t>екоративний</a:t>
            </a:r>
            <a:endParaRPr lang="ru-RU" sz="2400" b="1" dirty="0" smtClean="0"/>
          </a:p>
          <a:p>
            <a:r>
              <a:rPr lang="ru-RU" sz="2400" b="1" dirty="0" err="1"/>
              <a:t>с</a:t>
            </a:r>
            <a:r>
              <a:rPr lang="ru-RU" sz="2400" b="1" dirty="0" err="1" smtClean="0"/>
              <a:t>имволічний</a:t>
            </a:r>
            <a:endParaRPr lang="ru-RU" sz="2400" b="1" dirty="0" smtClean="0"/>
          </a:p>
          <a:p>
            <a:r>
              <a:rPr lang="ru-RU" sz="2400" b="1" dirty="0" err="1"/>
              <a:t>і</a:t>
            </a:r>
            <a:r>
              <a:rPr lang="ru-RU" sz="2400" b="1" dirty="0" err="1" smtClean="0"/>
              <a:t>мпресіоністичний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err="1"/>
              <a:t>Нерідко</a:t>
            </a:r>
            <a:r>
              <a:rPr lang="ru-RU" sz="2400" dirty="0"/>
              <a:t> фотохудожник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одразу</a:t>
            </a:r>
            <a:r>
              <a:rPr lang="ru-RU" sz="2400" dirty="0"/>
              <a:t> в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напрямах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797" y="408957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АЕРОФОТОГРАФІЯ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217" y="1183873"/>
            <a:ext cx="8915400" cy="2142564"/>
          </a:xfrm>
        </p:spPr>
        <p:txBody>
          <a:bodyPr>
            <a:normAutofit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фотомистецтва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відчути</a:t>
            </a:r>
            <a:r>
              <a:rPr lang="ru-RU" sz="2400" dirty="0"/>
              <a:t> себе </a:t>
            </a:r>
            <a:r>
              <a:rPr lang="ru-RU" sz="2400" dirty="0" err="1"/>
              <a:t>птахом</a:t>
            </a:r>
            <a:r>
              <a:rPr lang="ru-RU" sz="2400" dirty="0"/>
              <a:t> і </a:t>
            </a:r>
            <a:r>
              <a:rPr lang="ru-RU" sz="2400" dirty="0" err="1"/>
              <a:t>побачити</a:t>
            </a:r>
            <a:r>
              <a:rPr lang="ru-RU" sz="2400" dirty="0"/>
              <a:t> нашу планету з </a:t>
            </a:r>
            <a:r>
              <a:rPr lang="ru-RU" sz="2400" dirty="0" err="1"/>
              <a:t>висоти</a:t>
            </a:r>
            <a:r>
              <a:rPr lang="ru-RU" sz="2400" dirty="0"/>
              <a:t> </a:t>
            </a:r>
            <a:r>
              <a:rPr lang="ru-RU" sz="2400" dirty="0" err="1"/>
              <a:t>пташиного</a:t>
            </a:r>
            <a:r>
              <a:rPr lang="ru-RU" sz="2400" dirty="0"/>
              <a:t> лету. Фотохудожники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піднімалися</a:t>
            </a:r>
            <a:r>
              <a:rPr lang="ru-RU" sz="2400" dirty="0"/>
              <a:t> в </a:t>
            </a:r>
            <a:r>
              <a:rPr lang="ru-RU" sz="2400" dirty="0" err="1"/>
              <a:t>повітря</a:t>
            </a:r>
            <a:r>
              <a:rPr lang="ru-RU" sz="2400" dirty="0"/>
              <a:t> на </a:t>
            </a:r>
            <a:r>
              <a:rPr lang="ru-RU" sz="2400" dirty="0" err="1"/>
              <a:t>гелікоптері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зафіксувати</a:t>
            </a:r>
            <a:r>
              <a:rPr lang="ru-RU" sz="2400" dirty="0"/>
              <a:t> </a:t>
            </a:r>
            <a:r>
              <a:rPr lang="ru-RU" sz="2400" dirty="0" err="1"/>
              <a:t>мальовничі</a:t>
            </a:r>
            <a:r>
              <a:rPr lang="ru-RU" sz="2400" dirty="0"/>
              <a:t> </a:t>
            </a:r>
            <a:r>
              <a:rPr lang="ru-RU" sz="2400" dirty="0" err="1"/>
              <a:t>пейзажі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0" y="2937434"/>
            <a:ext cx="5477435" cy="3651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7" y="3326437"/>
            <a:ext cx="4790515" cy="30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u="sng" dirty="0" smtClean="0"/>
              <a:t>ПІДВОДНІ ФОТОЗЙОМКИ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282" y="1541930"/>
            <a:ext cx="8915400" cy="1281952"/>
          </a:xfrm>
        </p:spPr>
        <p:txBody>
          <a:bodyPr>
            <a:normAutofit/>
          </a:bodyPr>
          <a:lstStyle/>
          <a:p>
            <a:r>
              <a:rPr lang="ru-RU" sz="2400" dirty="0" err="1"/>
              <a:t>Цікаво</a:t>
            </a:r>
            <a:r>
              <a:rPr lang="ru-RU" sz="2400" dirty="0"/>
              <a:t> </a:t>
            </a:r>
            <a:r>
              <a:rPr lang="ru-RU" sz="2400" dirty="0" err="1"/>
              <a:t>відкривати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морів</a:t>
            </a:r>
            <a:r>
              <a:rPr lang="ru-RU" sz="2400" dirty="0"/>
              <a:t> і </a:t>
            </a:r>
            <a:r>
              <a:rPr lang="ru-RU" sz="2400" dirty="0" err="1"/>
              <a:t>океанів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підводних</a:t>
            </a:r>
            <a:r>
              <a:rPr lang="ru-RU" sz="2400" dirty="0"/>
              <a:t> </a:t>
            </a:r>
            <a:r>
              <a:rPr lang="ru-RU" sz="2400" dirty="0" err="1"/>
              <a:t>фотозйомок</a:t>
            </a:r>
            <a:r>
              <a:rPr lang="ru-RU" sz="2400" dirty="0"/>
              <a:t>. </a:t>
            </a:r>
            <a:r>
              <a:rPr lang="ru-RU" sz="2400" dirty="0" err="1"/>
              <a:t>Дайвери</a:t>
            </a:r>
            <a:r>
              <a:rPr lang="ru-RU" sz="2400" dirty="0"/>
              <a:t> </a:t>
            </a:r>
            <a:r>
              <a:rPr lang="ru-RU" sz="2400" dirty="0" err="1"/>
              <a:t>знімають</a:t>
            </a:r>
            <a:r>
              <a:rPr lang="ru-RU" sz="2400" dirty="0"/>
              <a:t> </a:t>
            </a:r>
            <a:r>
              <a:rPr lang="ru-RU" sz="2400" dirty="0" err="1"/>
              <a:t>дивні</a:t>
            </a:r>
            <a:r>
              <a:rPr lang="ru-RU" sz="2400" dirty="0"/>
              <a:t> </a:t>
            </a:r>
            <a:r>
              <a:rPr lang="ru-RU" sz="2400" dirty="0" err="1"/>
              <a:t>підводні</a:t>
            </a:r>
            <a:r>
              <a:rPr lang="ru-RU" sz="2400" dirty="0"/>
              <a:t> </a:t>
            </a:r>
            <a:r>
              <a:rPr lang="ru-RU" sz="2400" dirty="0" err="1"/>
              <a:t>печери</a:t>
            </a:r>
            <a:r>
              <a:rPr lang="ru-RU" sz="2400" dirty="0"/>
              <a:t>, </a:t>
            </a:r>
            <a:r>
              <a:rPr lang="ru-RU" sz="2400" dirty="0" err="1"/>
              <a:t>риб</a:t>
            </a:r>
            <a:r>
              <a:rPr lang="ru-RU" sz="2400" dirty="0"/>
              <a:t>, </a:t>
            </a:r>
            <a:r>
              <a:rPr lang="ru-RU" sz="2400" dirty="0" err="1"/>
              <a:t>водорості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6" y="2822820"/>
            <a:ext cx="5995147" cy="39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285" y="227098"/>
            <a:ext cx="8911687" cy="1280890"/>
          </a:xfrm>
        </p:spPr>
        <p:txBody>
          <a:bodyPr/>
          <a:lstStyle/>
          <a:p>
            <a:pPr algn="ctr"/>
            <a:r>
              <a:rPr lang="uk-UA" u="sng" dirty="0" smtClean="0"/>
              <a:t>ФОТО-АРТ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189" y="957028"/>
            <a:ext cx="8915400" cy="1833282"/>
          </a:xfrm>
        </p:spPr>
        <p:txBody>
          <a:bodyPr>
            <a:norm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колажу</a:t>
            </a:r>
            <a:r>
              <a:rPr lang="ru-RU" sz="2400" dirty="0"/>
              <a:t>, монтажу </a:t>
            </a:r>
            <a:r>
              <a:rPr lang="ru-RU" sz="2400" dirty="0" err="1"/>
              <a:t>виник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вид </a:t>
            </a:r>
            <a:r>
              <a:rPr lang="ru-RU" sz="2400" dirty="0" err="1"/>
              <a:t>творчості</a:t>
            </a:r>
            <a:r>
              <a:rPr lang="ru-RU" sz="2400" dirty="0"/>
              <a:t> — </a:t>
            </a:r>
            <a:r>
              <a:rPr lang="ru-RU" sz="2400" b="1" dirty="0"/>
              <a:t>фото-арт</a:t>
            </a:r>
            <a:r>
              <a:rPr lang="ru-RU" sz="2400" dirty="0"/>
              <a:t>, де </a:t>
            </a:r>
            <a:r>
              <a:rPr lang="ru-RU" sz="2400" dirty="0" err="1"/>
              <a:t>фотографія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частиною</a:t>
            </a:r>
            <a:r>
              <a:rPr lang="ru-RU" sz="2400" dirty="0"/>
              <a:t> простору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пам’ятки</a:t>
            </a:r>
            <a:r>
              <a:rPr lang="ru-RU" sz="2400" dirty="0"/>
              <a:t> про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художню</a:t>
            </a:r>
            <a:r>
              <a:rPr lang="ru-RU" sz="2400" dirty="0"/>
              <a:t> </a:t>
            </a:r>
            <a:r>
              <a:rPr lang="ru-RU" sz="2400" dirty="0" err="1"/>
              <a:t>акцію</a:t>
            </a:r>
            <a:r>
              <a:rPr lang="ru-RU" sz="2400" dirty="0"/>
              <a:t>, яку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показати</a:t>
            </a:r>
            <a:r>
              <a:rPr lang="ru-RU" sz="2400" dirty="0"/>
              <a:t> </a:t>
            </a:r>
            <a:r>
              <a:rPr lang="ru-RU" sz="2400" dirty="0" err="1"/>
              <a:t>публіці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2790310"/>
            <a:ext cx="5100918" cy="38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909" y="1887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Макрофотографія</a:t>
            </a:r>
            <a:r>
              <a:rPr lang="uk-UA" dirty="0" smtClean="0"/>
              <a:t> – один із напрямків фотографії, призначений для зображення дрібних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у великому </a:t>
            </a:r>
            <a:r>
              <a:rPr lang="uk-UA" dirty="0" err="1" smtClean="0"/>
              <a:t>маштабі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80" y="1860427"/>
            <a:ext cx="4059971" cy="40599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72" y="2493889"/>
            <a:ext cx="3901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Нью-Йорку засновано </a:t>
            </a:r>
            <a:r>
              <a:rPr lang="ru-RU" dirty="0" err="1">
                <a:hlinkClick r:id="rId2"/>
              </a:rPr>
              <a:t>Міжнародний</a:t>
            </a:r>
            <a:r>
              <a:rPr lang="ru-RU" dirty="0">
                <a:hlinkClick r:id="rId2"/>
              </a:rPr>
              <a:t> центр </a:t>
            </a:r>
            <a:r>
              <a:rPr lang="ru-RU" dirty="0" err="1">
                <a:hlinkClick r:id="rId2"/>
              </a:rPr>
              <a:t>фотографії</a:t>
            </a:r>
            <a:r>
              <a:rPr lang="ru-RU" dirty="0"/>
              <a:t> (1966).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47" y="1905000"/>
            <a:ext cx="5836024" cy="4377018"/>
          </a:xfrm>
        </p:spPr>
      </p:pic>
    </p:spTree>
    <p:extLst>
      <p:ext uri="{BB962C8B-B14F-4D97-AF65-F5344CB8AC3E}">
        <p14:creationId xmlns:p14="http://schemas.microsoft.com/office/powerpoint/2010/main" val="25621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фотомистецтва</a:t>
            </a:r>
            <a:r>
              <a:rPr lang="ru-RU" dirty="0"/>
              <a:t>: у </a:t>
            </a:r>
            <a:r>
              <a:rPr lang="ru-RU" dirty="0" err="1"/>
              <a:t>Дрездені</a:t>
            </a:r>
            <a:r>
              <a:rPr lang="ru-RU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),</a:t>
            </a:r>
            <a:r>
              <a:rPr lang="ru-RU" dirty="0" err="1"/>
              <a:t>Антверпені</a:t>
            </a:r>
            <a:r>
              <a:rPr lang="ru-RU" dirty="0"/>
              <a:t> (</a:t>
            </a:r>
            <a:r>
              <a:rPr lang="ru-RU" dirty="0" err="1"/>
              <a:t>Бельгія</a:t>
            </a:r>
            <a:r>
              <a:rPr lang="ru-RU" dirty="0"/>
              <a:t>), </a:t>
            </a:r>
            <a:r>
              <a:rPr lang="ru-RU" dirty="0" err="1">
                <a:hlinkClick r:id="rId2"/>
              </a:rPr>
              <a:t>Хмельницькому</a:t>
            </a:r>
            <a:r>
              <a:rPr lang="ru-RU" dirty="0">
                <a:hlinkClick r:id="rId2"/>
              </a:rPr>
              <a:t> (</a:t>
            </a:r>
            <a:r>
              <a:rPr lang="ru-RU" dirty="0" err="1">
                <a:hlinkClick r:id="rId2"/>
              </a:rPr>
              <a:t>Україна</a:t>
            </a:r>
            <a:r>
              <a:rPr lang="ru-RU" dirty="0">
                <a:hlinkClick r:id="rId2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271" y="2510118"/>
            <a:ext cx="8915400" cy="4065494"/>
          </a:xfrm>
        </p:spPr>
        <p:txBody>
          <a:bodyPr>
            <a:normAutofit/>
          </a:bodyPr>
          <a:lstStyle/>
          <a:p>
            <a:r>
              <a:rPr lang="ru-RU" sz="3200" dirty="0" err="1"/>
              <a:t>Французьке</a:t>
            </a:r>
            <a:r>
              <a:rPr lang="ru-RU" sz="3200" dirty="0"/>
              <a:t> </a:t>
            </a:r>
            <a:r>
              <a:rPr lang="ru-RU" sz="3200" dirty="0" err="1"/>
              <a:t>місто</a:t>
            </a:r>
            <a:r>
              <a:rPr lang="ru-RU" sz="3200" dirty="0"/>
              <a:t> </a:t>
            </a:r>
            <a:r>
              <a:rPr lang="ru-RU" sz="3200" dirty="0" err="1"/>
              <a:t>Арль</a:t>
            </a:r>
            <a:r>
              <a:rPr lang="ru-RU" sz="3200" dirty="0"/>
              <a:t> </a:t>
            </a:r>
            <a:r>
              <a:rPr lang="ru-RU" sz="3200" dirty="0" err="1"/>
              <a:t>щорічно</a:t>
            </a:r>
            <a:r>
              <a:rPr lang="ru-RU" sz="3200" dirty="0"/>
              <a:t> </a:t>
            </a:r>
            <a:r>
              <a:rPr lang="ru-RU" sz="3200" dirty="0" err="1"/>
              <a:t>стає</a:t>
            </a:r>
            <a:r>
              <a:rPr lang="ru-RU" sz="3200" dirty="0"/>
              <a:t> </a:t>
            </a:r>
            <a:r>
              <a:rPr lang="ru-RU" sz="3200" dirty="0" err="1"/>
              <a:t>місцем</a:t>
            </a:r>
            <a:r>
              <a:rPr lang="ru-RU" sz="3200" dirty="0"/>
              <a:t>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літнього</a:t>
            </a:r>
            <a:r>
              <a:rPr lang="ru-RU" sz="3200" dirty="0"/>
              <a:t> фестивалю </a:t>
            </a:r>
            <a:r>
              <a:rPr lang="ru-RU" sz="3200" dirty="0" err="1"/>
              <a:t>фотографії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В </a:t>
            </a:r>
            <a:r>
              <a:rPr lang="ru-RU" sz="3200" dirty="0" err="1"/>
              <a:t>Україні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відбуваються</a:t>
            </a:r>
            <a:r>
              <a:rPr lang="ru-RU" sz="3200" dirty="0"/>
              <a:t> </a:t>
            </a:r>
            <a:r>
              <a:rPr lang="ru-RU" sz="3200" dirty="0" err="1"/>
              <a:t>національні</a:t>
            </a:r>
            <a:r>
              <a:rPr lang="ru-RU" sz="3200" dirty="0"/>
              <a:t> й </a:t>
            </a: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виставки</a:t>
            </a:r>
            <a:r>
              <a:rPr lang="ru-RU" sz="3200" dirty="0"/>
              <a:t>, </a:t>
            </a:r>
            <a:r>
              <a:rPr lang="ru-RU" sz="3200" dirty="0" err="1"/>
              <a:t>конкурси</a:t>
            </a:r>
            <a:r>
              <a:rPr lang="ru-RU" sz="3200" dirty="0"/>
              <a:t> з </a:t>
            </a:r>
            <a:r>
              <a:rPr lang="ru-RU" sz="3200" dirty="0" err="1"/>
              <a:t>фотомистецтва</a:t>
            </a:r>
            <a:r>
              <a:rPr lang="ru-RU" sz="3200" dirty="0"/>
              <a:t> для </a:t>
            </a:r>
            <a:r>
              <a:rPr lang="ru-RU" sz="3200" dirty="0" err="1"/>
              <a:t>професіоналів</a:t>
            </a:r>
            <a:r>
              <a:rPr lang="ru-RU" sz="3200" dirty="0"/>
              <a:t> і </a:t>
            </a:r>
            <a:r>
              <a:rPr lang="ru-RU" sz="3200" dirty="0" err="1"/>
              <a:t>аматорів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7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АНСЕЛ АДАМС – найкращий американський фотограф-пейзажист всіх часів і народів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3" y="2407024"/>
            <a:ext cx="5562674" cy="353091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73" y="2159691"/>
            <a:ext cx="2988446" cy="3778250"/>
          </a:xfrm>
        </p:spPr>
      </p:pic>
    </p:spTree>
    <p:extLst>
      <p:ext uri="{BB962C8B-B14F-4D97-AF65-F5344CB8AC3E}">
        <p14:creationId xmlns:p14="http://schemas.microsoft.com/office/powerpoint/2010/main" val="5454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5" y="381645"/>
            <a:ext cx="7703389" cy="6138158"/>
          </a:xfrm>
        </p:spPr>
      </p:pic>
    </p:spTree>
    <p:extLst>
      <p:ext uri="{BB962C8B-B14F-4D97-AF65-F5344CB8AC3E}">
        <p14:creationId xmlns:p14="http://schemas.microsoft.com/office/powerpoint/2010/main" val="4828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808" y="63755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/>
              <a:t>фотохудожник </a:t>
            </a:r>
            <a:r>
              <a:rPr lang="ru-RU" dirty="0">
                <a:hlinkClick r:id="rId2"/>
              </a:rPr>
              <a:t>Василь </a:t>
            </a:r>
            <a:r>
              <a:rPr lang="ru-RU" dirty="0" err="1">
                <a:hlinkClick r:id="rId2"/>
              </a:rPr>
              <a:t>Пилип’юк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першу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>
                <a:hlinkClick r:id="rId3"/>
              </a:rPr>
              <a:t>фотогалерею «</a:t>
            </a:r>
            <a:r>
              <a:rPr lang="ru-RU" dirty="0" err="1">
                <a:hlinkClick r:id="rId3"/>
              </a:rPr>
              <a:t>Світло</a:t>
            </a:r>
            <a:r>
              <a:rPr lang="ru-RU" dirty="0">
                <a:hlinkClick r:id="rId3"/>
              </a:rPr>
              <a:t> і </a:t>
            </a:r>
            <a:r>
              <a:rPr lang="ru-RU" dirty="0" err="1">
                <a:hlinkClick r:id="rId3"/>
              </a:rPr>
              <a:t>тінь</a:t>
            </a:r>
            <a:r>
              <a:rPr lang="ru-RU" dirty="0">
                <a:hlinkClick r:id="rId3"/>
              </a:rPr>
              <a:t>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7" y="2461814"/>
            <a:ext cx="2614040" cy="39341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6" y="2461814"/>
            <a:ext cx="5893828" cy="39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4" y="445808"/>
            <a:ext cx="3105748" cy="3151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4" y="454485"/>
            <a:ext cx="4991316" cy="3142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9664" y="39355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272229"/>
                </a:solidFill>
                <a:latin typeface="RockwellNova"/>
              </a:rPr>
              <a:t>Фотомистецтво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dirty="0" err="1">
                <a:solidFill>
                  <a:srgbClr val="272229"/>
                </a:solidFill>
                <a:latin typeface="RockwellNova"/>
              </a:rPr>
              <a:t>належить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 до </a:t>
            </a:r>
            <a:r>
              <a:rPr lang="ru-RU" sz="2400" b="1" dirty="0" err="1" smtClean="0">
                <a:solidFill>
                  <a:srgbClr val="272229"/>
                </a:solidFill>
                <a:latin typeface="RockwellNova-Bold"/>
              </a:rPr>
              <a:t>візуальних</a:t>
            </a:r>
            <a:r>
              <a:rPr lang="ru-RU" sz="2400" b="1" dirty="0" smtClean="0">
                <a:solidFill>
                  <a:srgbClr val="272229"/>
                </a:solidFill>
                <a:latin typeface="RockwellNova-Bold"/>
              </a:rPr>
              <a:t> </a:t>
            </a:r>
            <a:r>
              <a:rPr lang="ru-RU" sz="2400" dirty="0" smtClean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dirty="0" err="1">
                <a:solidFill>
                  <a:srgbClr val="272229"/>
                </a:solidFill>
                <a:latin typeface="RockwellNova"/>
              </a:rPr>
              <a:t>мистецтв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 і </a:t>
            </a:r>
            <a:r>
              <a:rPr lang="ru-RU" sz="2400" dirty="0" err="1">
                <a:solidFill>
                  <a:srgbClr val="272229"/>
                </a:solidFill>
                <a:latin typeface="RockwellNova"/>
              </a:rPr>
              <a:t>водночас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 до так </a:t>
            </a:r>
            <a:r>
              <a:rPr lang="ru-RU" sz="2400" dirty="0" err="1">
                <a:solidFill>
                  <a:srgbClr val="272229"/>
                </a:solidFill>
                <a:latin typeface="RockwellNova"/>
              </a:rPr>
              <a:t>званих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 </a:t>
            </a:r>
            <a:r>
              <a:rPr lang="ru-RU" sz="2400" b="1" dirty="0">
                <a:solidFill>
                  <a:srgbClr val="272229"/>
                </a:solidFill>
                <a:latin typeface="RockwellNova-Bold"/>
              </a:rPr>
              <a:t>«</a:t>
            </a:r>
            <a:r>
              <a:rPr lang="ru-RU" sz="2400" b="1" dirty="0" err="1">
                <a:solidFill>
                  <a:srgbClr val="272229"/>
                </a:solidFill>
                <a:latin typeface="RockwellNova-Bold"/>
              </a:rPr>
              <a:t>технічних</a:t>
            </a:r>
            <a:r>
              <a:rPr lang="ru-RU" sz="2400" b="1" dirty="0">
                <a:solidFill>
                  <a:srgbClr val="272229"/>
                </a:solidFill>
                <a:latin typeface="RockwellNova-Bold"/>
              </a:rPr>
              <a:t>»</a:t>
            </a:r>
            <a:r>
              <a:rPr lang="ru-RU" sz="2400" dirty="0">
                <a:solidFill>
                  <a:srgbClr val="272229"/>
                </a:solidFill>
                <a:latin typeface="RockwellNova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60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2135" y="1594339"/>
            <a:ext cx="4718173" cy="377762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Бучач</a:t>
            </a:r>
            <a:r>
              <a:rPr lang="ru-RU" dirty="0"/>
              <a:t>. Ратуша. 1975 р. </a:t>
            </a:r>
            <a:r>
              <a:rPr lang="ru-RU" dirty="0" err="1" smtClean="0"/>
              <a:t>Пінзель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Меретином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первозданному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  <a:p>
            <a:r>
              <a:rPr lang="ru-RU" dirty="0" err="1"/>
              <a:t>Фотоапарат</a:t>
            </a:r>
            <a:r>
              <a:rPr lang="ru-RU" dirty="0"/>
              <a:t> "ФЕД", </a:t>
            </a:r>
            <a:r>
              <a:rPr lang="ru-RU" dirty="0" err="1"/>
              <a:t>об'єктив</a:t>
            </a:r>
            <a:r>
              <a:rPr lang="ru-RU" dirty="0"/>
              <a:t> "Індустар51", </a:t>
            </a:r>
            <a:r>
              <a:rPr lang="ru-RU" dirty="0" err="1"/>
              <a:t>плівка</a:t>
            </a:r>
            <a:r>
              <a:rPr lang="ru-RU" dirty="0"/>
              <a:t> "</a:t>
            </a:r>
            <a:r>
              <a:rPr lang="ru-RU" dirty="0" err="1"/>
              <a:t>Свема</a:t>
            </a:r>
            <a:r>
              <a:rPr lang="ru-RU" dirty="0"/>
              <a:t>", </a:t>
            </a:r>
            <a:r>
              <a:rPr lang="ru-RU" dirty="0" err="1"/>
              <a:t>фотопапір</a:t>
            </a:r>
            <a:r>
              <a:rPr lang="ru-RU" dirty="0"/>
              <a:t> </a:t>
            </a:r>
            <a:r>
              <a:rPr lang="de-DE" dirty="0" err="1"/>
              <a:t>Fomakokor</a:t>
            </a:r>
            <a:r>
              <a:rPr lang="de-DE" dirty="0"/>
              <a:t>(</a:t>
            </a:r>
            <a:r>
              <a:rPr lang="ru-RU" dirty="0" err="1"/>
              <a:t>Чехословаччина</a:t>
            </a:r>
            <a:r>
              <a:rPr lang="ru-RU" dirty="0"/>
              <a:t>). </a:t>
            </a:r>
            <a:r>
              <a:rPr lang="uk-UA" dirty="0" err="1" smtClean="0"/>
              <a:t>Зеновій</a:t>
            </a:r>
            <a:r>
              <a:rPr lang="uk-UA" dirty="0" smtClean="0"/>
              <a:t> </a:t>
            </a:r>
            <a:r>
              <a:rPr lang="uk-UA" dirty="0" err="1" smtClean="0"/>
              <a:t>Пеньонжик</a:t>
            </a:r>
            <a:r>
              <a:rPr lang="uk-UA" dirty="0" smtClean="0"/>
              <a:t> </a:t>
            </a:r>
            <a:r>
              <a:rPr lang="ru-RU" dirty="0" smtClean="0"/>
              <a:t>і </a:t>
            </a:r>
            <a:r>
              <a:rPr lang="ru-RU" dirty="0"/>
              <a:t>Степан </a:t>
            </a:r>
            <a:r>
              <a:rPr lang="ru-RU" dirty="0" err="1"/>
              <a:t>Гриців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першими, </a:t>
            </a:r>
            <a:r>
              <a:rPr lang="ru-RU" dirty="0" err="1"/>
              <a:t>навчаючись</a:t>
            </a:r>
            <a:r>
              <a:rPr lang="ru-RU" dirty="0"/>
              <a:t> на </a:t>
            </a:r>
            <a:r>
              <a:rPr lang="ru-RU" dirty="0" err="1"/>
              <a:t>фотографів</a:t>
            </a:r>
            <a:r>
              <a:rPr lang="ru-RU" dirty="0"/>
              <a:t> в </a:t>
            </a:r>
            <a:r>
              <a:rPr lang="ru-RU" dirty="0" err="1"/>
              <a:t>Тернополі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почав </a:t>
            </a:r>
            <a:r>
              <a:rPr lang="ru-RU" dirty="0" err="1"/>
              <a:t>кольорові</a:t>
            </a:r>
            <a:r>
              <a:rPr lang="ru-RU" dirty="0"/>
              <a:t> фото, </a:t>
            </a:r>
            <a:r>
              <a:rPr lang="ru-RU" dirty="0" err="1"/>
              <a:t>вчились</a:t>
            </a:r>
            <a:r>
              <a:rPr lang="ru-RU" dirty="0"/>
              <a:t> на </a:t>
            </a:r>
            <a:r>
              <a:rPr lang="ru-RU" dirty="0" err="1"/>
              <a:t>своіх</a:t>
            </a:r>
            <a:r>
              <a:rPr lang="ru-RU" dirty="0"/>
              <a:t> </a:t>
            </a:r>
            <a:r>
              <a:rPr lang="ru-RU" dirty="0" err="1"/>
              <a:t>помилках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</a:t>
            </a:r>
            <a:r>
              <a:rPr lang="ru-RU" dirty="0"/>
              <a:t>фото не </a:t>
            </a:r>
            <a:r>
              <a:rPr lang="ru-RU" dirty="0" err="1"/>
              <a:t>вчили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в </a:t>
            </a:r>
            <a:r>
              <a:rPr lang="ru-RU" dirty="0" err="1"/>
              <a:t>училищі</a:t>
            </a:r>
            <a:r>
              <a:rPr lang="ru-RU" dirty="0"/>
              <a:t>, а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. </a:t>
            </a:r>
          </a:p>
          <a:p>
            <a:r>
              <a:rPr lang="ru-RU" dirty="0"/>
              <a:t>Фото </a:t>
            </a:r>
            <a:r>
              <a:rPr lang="ru-RU" dirty="0" err="1"/>
              <a:t>вицвили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часу, </a:t>
            </a:r>
            <a:r>
              <a:rPr lang="ru-RU" dirty="0" err="1"/>
              <a:t>касета</a:t>
            </a:r>
            <a:r>
              <a:rPr lang="ru-RU" dirty="0"/>
              <a:t> "</a:t>
            </a:r>
            <a:r>
              <a:rPr lang="ru-RU" dirty="0" err="1"/>
              <a:t>дряпала</a:t>
            </a:r>
            <a:r>
              <a:rPr lang="ru-RU" dirty="0"/>
              <a:t>" </a:t>
            </a:r>
            <a:r>
              <a:rPr lang="ru-RU" dirty="0" err="1"/>
              <a:t>емульсію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"</a:t>
            </a:r>
            <a:r>
              <a:rPr lang="ru-RU" dirty="0" err="1"/>
              <a:t>якість</a:t>
            </a:r>
            <a:r>
              <a:rPr lang="ru-RU" dirty="0"/>
              <a:t>" </a:t>
            </a:r>
            <a:r>
              <a:rPr lang="ru-RU" dirty="0" err="1"/>
              <a:t>була</a:t>
            </a:r>
            <a:r>
              <a:rPr lang="ru-RU" dirty="0"/>
              <a:t> в </a:t>
            </a:r>
            <a:r>
              <a:rPr lang="ru-RU" dirty="0" err="1" smtClean="0"/>
              <a:t>есесері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Тепер</a:t>
            </a:r>
            <a:r>
              <a:rPr lang="ru-RU" dirty="0"/>
              <a:t> фото, в </a:t>
            </a:r>
            <a:r>
              <a:rPr lang="ru-RU" dirty="0" err="1"/>
              <a:t>кольорі</a:t>
            </a:r>
            <a:r>
              <a:rPr lang="ru-RU" dirty="0"/>
              <a:t>, </a:t>
            </a:r>
            <a:r>
              <a:rPr lang="ru-RU" dirty="0" err="1"/>
              <a:t>суперякісні</a:t>
            </a:r>
            <a:r>
              <a:rPr lang="ru-RU" dirty="0"/>
              <a:t>, та нема </a:t>
            </a:r>
            <a:r>
              <a:rPr lang="ru-RU" dirty="0" err="1"/>
              <a:t>Пінзеля</a:t>
            </a:r>
            <a:r>
              <a:rPr lang="ru-RU" dirty="0"/>
              <a:t> в </a:t>
            </a:r>
            <a:r>
              <a:rPr lang="ru-RU" dirty="0" err="1"/>
              <a:t>Бучачі</a:t>
            </a:r>
            <a:r>
              <a:rPr lang="ru-RU" dirty="0"/>
              <a:t>. </a:t>
            </a:r>
          </a:p>
          <a:p>
            <a:r>
              <a:rPr lang="ru-RU" dirty="0"/>
              <a:t>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шанує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2" y="54150"/>
            <a:ext cx="4858787" cy="67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3" y="1616232"/>
            <a:ext cx="515215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28" y="1616232"/>
            <a:ext cx="5196754" cy="37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32" y="762733"/>
            <a:ext cx="6848475" cy="4572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35" y="1508369"/>
            <a:ext cx="3778250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03" y="992554"/>
            <a:ext cx="5935742" cy="46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4" y="875322"/>
            <a:ext cx="6975882" cy="5231912"/>
          </a:xfrm>
        </p:spPr>
      </p:pic>
    </p:spTree>
    <p:extLst>
      <p:ext uri="{BB962C8B-B14F-4D97-AF65-F5344CB8AC3E}">
        <p14:creationId xmlns:p14="http://schemas.microsoft.com/office/powerpoint/2010/main" val="3947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МИСТЕЦЬКА СКАРБНИЧКА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Фотографія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«</a:t>
            </a:r>
            <a:r>
              <a:rPr lang="ru-RU" dirty="0" err="1"/>
              <a:t>світло</a:t>
            </a:r>
            <a:r>
              <a:rPr lang="ru-RU" dirty="0"/>
              <a:t>» та «пишу») 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науково-технічних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 smtClean="0"/>
              <a:t>.</a:t>
            </a:r>
          </a:p>
          <a:p>
            <a:r>
              <a:rPr lang="ru-RU" b="1" i="1" dirty="0" err="1"/>
              <a:t>Фотомистецтво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створення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зорового</a:t>
            </a:r>
            <a:r>
              <a:rPr lang="ru-RU" dirty="0"/>
              <a:t> образу документального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художньо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і </a:t>
            </a:r>
            <a:r>
              <a:rPr lang="ru-RU" dirty="0" err="1"/>
              <a:t>достовірного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фіксує</a:t>
            </a:r>
            <a:r>
              <a:rPr lang="ru-RU" dirty="0"/>
              <a:t> в </a:t>
            </a:r>
            <a:r>
              <a:rPr lang="ru-RU" dirty="0" err="1"/>
              <a:t>застиглому</a:t>
            </a:r>
            <a:r>
              <a:rPr lang="ru-RU" dirty="0"/>
              <a:t>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мить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 smtClean="0"/>
              <a:t>.</a:t>
            </a:r>
          </a:p>
          <a:p>
            <a:r>
              <a:rPr lang="ru-RU" b="1" i="1" dirty="0"/>
              <a:t>Фоторепортаж</a:t>
            </a:r>
            <a:r>
              <a:rPr lang="ru-RU" dirty="0"/>
              <a:t> — </a:t>
            </a:r>
            <a:r>
              <a:rPr lang="ru-RU" dirty="0" err="1"/>
              <a:t>оперативний</a:t>
            </a:r>
            <a:r>
              <a:rPr lang="ru-RU" dirty="0"/>
              <a:t> жанр </a:t>
            </a:r>
            <a:r>
              <a:rPr lang="ru-RU" dirty="0" err="1"/>
              <a:t>фотожурналістики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знімків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висвітлюється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7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549" y="380470"/>
            <a:ext cx="6403157" cy="750233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706" y="5145741"/>
            <a:ext cx="8915400" cy="1564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err="1"/>
              <a:t>Самостійно</a:t>
            </a:r>
            <a:r>
              <a:rPr lang="ru-RU" sz="2800" dirty="0"/>
              <a:t> </a:t>
            </a:r>
            <a:r>
              <a:rPr lang="ru-RU" sz="2800" dirty="0" err="1"/>
              <a:t>сфотографуйте</a:t>
            </a:r>
            <a:r>
              <a:rPr lang="ru-RU" sz="2800" dirty="0"/>
              <a:t> </a:t>
            </a:r>
            <a:r>
              <a:rPr lang="ru-RU" sz="2800" dirty="0" err="1"/>
              <a:t>цікаві</a:t>
            </a:r>
            <a:r>
              <a:rPr lang="ru-RU" sz="2800" dirty="0"/>
              <a:t> </a:t>
            </a:r>
            <a:r>
              <a:rPr lang="ru-RU" sz="2800" dirty="0" err="1"/>
              <a:t>куточки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краю та </a:t>
            </a:r>
            <a:r>
              <a:rPr lang="ru-RU" sz="2800" dirty="0" err="1"/>
              <a:t>організуйте</a:t>
            </a:r>
            <a:r>
              <a:rPr lang="ru-RU" sz="2800" dirty="0"/>
              <a:t> </a:t>
            </a:r>
            <a:r>
              <a:rPr lang="ru-RU" sz="2800" dirty="0" err="1"/>
              <a:t>шкільний</a:t>
            </a:r>
            <a:r>
              <a:rPr lang="ru-RU" sz="2800" dirty="0"/>
              <a:t> </a:t>
            </a:r>
            <a:r>
              <a:rPr lang="ru-RU" sz="2800" b="1" dirty="0"/>
              <a:t>фотоконкурс </a:t>
            </a:r>
            <a:r>
              <a:rPr lang="ru-RU" sz="2800" b="1" i="1" dirty="0" smtClean="0"/>
              <a:t>«</a:t>
            </a:r>
            <a:r>
              <a:rPr lang="ru-RU" sz="2800" b="1" i="1" dirty="0" err="1" smtClean="0"/>
              <a:t>Світ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прекрасний</a:t>
            </a:r>
            <a:r>
              <a:rPr lang="ru-RU" sz="2800" b="1" i="1" dirty="0" smtClean="0"/>
              <a:t> за </a:t>
            </a:r>
            <a:r>
              <a:rPr lang="ru-RU" sz="2800" b="1" i="1" dirty="0" err="1" smtClean="0"/>
              <a:t>різних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обставин</a:t>
            </a:r>
            <a:r>
              <a:rPr lang="ru-RU" sz="2800" b="1" i="1" dirty="0" smtClean="0"/>
              <a:t>".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49" y="1185597"/>
            <a:ext cx="6191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537" y="3820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Фотографія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фотоапарата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об’єктів</a:t>
            </a:r>
            <a:r>
              <a:rPr lang="ru-RU" dirty="0"/>
              <a:t>, людей. У </a:t>
            </a:r>
            <a:r>
              <a:rPr lang="ru-RU" dirty="0" err="1"/>
              <a:t>результаті</a:t>
            </a:r>
            <a:r>
              <a:rPr lang="ru-RU" dirty="0"/>
              <a:t> фотограф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світлину</a:t>
            </a:r>
            <a:r>
              <a:rPr lang="ru-RU" dirty="0"/>
              <a:t> (на </a:t>
            </a:r>
            <a:r>
              <a:rPr lang="ru-RU" dirty="0" err="1"/>
              <a:t>папері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електронне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(</a:t>
            </a:r>
            <a:r>
              <a:rPr lang="ru-RU" dirty="0" err="1"/>
              <a:t>цифрова</a:t>
            </a:r>
            <a:r>
              <a:rPr lang="ru-RU" dirty="0"/>
              <a:t> </a:t>
            </a:r>
            <a:r>
              <a:rPr lang="ru-RU" dirty="0" err="1"/>
              <a:t>фотографія</a:t>
            </a:r>
            <a:r>
              <a:rPr lang="ru-RU" dirty="0"/>
              <a:t>). </a:t>
            </a:r>
            <a:r>
              <a:rPr lang="ru-RU" dirty="0" err="1"/>
              <a:t>Спочатку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монохромна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й </a:t>
            </a:r>
            <a:r>
              <a:rPr lang="ru-RU" dirty="0" err="1">
                <a:hlinkClick r:id="rId3"/>
              </a:rPr>
              <a:t>кольорова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37" y="4114800"/>
            <a:ext cx="3206439" cy="2639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26" y="4431156"/>
            <a:ext cx="3328957" cy="23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9" y="562707"/>
            <a:ext cx="8089455" cy="5396035"/>
          </a:xfrm>
        </p:spPr>
      </p:pic>
    </p:spTree>
    <p:extLst>
      <p:ext uri="{BB962C8B-B14F-4D97-AF65-F5344CB8AC3E}">
        <p14:creationId xmlns:p14="http://schemas.microsoft.com/office/powerpoint/2010/main" val="14317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04" y="515815"/>
            <a:ext cx="8868911" cy="5935576"/>
          </a:xfrm>
        </p:spPr>
      </p:pic>
    </p:spTree>
    <p:extLst>
      <p:ext uri="{BB962C8B-B14F-4D97-AF65-F5344CB8AC3E}">
        <p14:creationId xmlns:p14="http://schemas.microsoft.com/office/powerpoint/2010/main" val="30139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3100"/>
            <a:ext cx="7620000" cy="551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26" y="192992"/>
            <a:ext cx="2857500" cy="214312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Прабатьком фотоапарата вважають камеру-обскуру (від лат. «темна кімната). Принцип її дії описав ще </a:t>
            </a:r>
            <a:r>
              <a:rPr lang="uk-UA" dirty="0" err="1"/>
              <a:t>Арістотель</a:t>
            </a:r>
            <a:r>
              <a:rPr lang="uk-UA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306" y="2133600"/>
            <a:ext cx="9931306" cy="4294094"/>
          </a:xfrm>
        </p:spPr>
        <p:txBody>
          <a:bodyPr>
            <a:noAutofit/>
          </a:bodyPr>
          <a:lstStyle/>
          <a:p>
            <a:r>
              <a:rPr lang="ru-RU" sz="2400" dirty="0" err="1"/>
              <a:t>Евклід</a:t>
            </a:r>
            <a:r>
              <a:rPr lang="ru-RU" sz="2400" dirty="0"/>
              <a:t> </a:t>
            </a:r>
            <a:r>
              <a:rPr lang="uk-UA" sz="2400" dirty="0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на </a:t>
            </a:r>
            <a:r>
              <a:rPr lang="ru-RU" sz="2400" dirty="0" err="1"/>
              <a:t>стіні</a:t>
            </a:r>
            <a:r>
              <a:rPr lang="ru-RU" sz="2400" dirty="0"/>
              <a:t> </a:t>
            </a:r>
            <a:r>
              <a:rPr lang="ru-RU" sz="2400" dirty="0" err="1"/>
              <a:t>отвір</a:t>
            </a:r>
            <a:r>
              <a:rPr lang="ru-RU" sz="2400" dirty="0"/>
              <a:t> і </a:t>
            </a:r>
            <a:r>
              <a:rPr lang="uk-UA" sz="2400" dirty="0"/>
              <a:t>с</a:t>
            </a:r>
            <a:r>
              <a:rPr lang="ru-RU" sz="2400" dirty="0" err="1"/>
              <a:t>проектувати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, за </a:t>
            </a:r>
            <a:r>
              <a:rPr lang="uk-UA" sz="2400" dirty="0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додаткових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, на </a:t>
            </a:r>
            <a:r>
              <a:rPr lang="ru-RU" sz="2400" dirty="0" err="1"/>
              <a:t>протилежну</a:t>
            </a:r>
            <a:r>
              <a:rPr lang="ru-RU" sz="2400" dirty="0"/>
              <a:t> </a:t>
            </a:r>
            <a:r>
              <a:rPr lang="ru-RU" sz="2400" dirty="0" err="1"/>
              <a:t>стіну</a:t>
            </a:r>
            <a:r>
              <a:rPr lang="ru-RU" sz="2400" dirty="0"/>
              <a:t>. </a:t>
            </a:r>
            <a:r>
              <a:rPr lang="ru-RU" sz="2400" dirty="0" err="1"/>
              <a:t>Зображення</a:t>
            </a:r>
            <a:r>
              <a:rPr lang="ru-RU" sz="2400" dirty="0"/>
              <a:t>, таким чином, </a:t>
            </a:r>
            <a:r>
              <a:rPr lang="uk-UA" sz="2400" dirty="0"/>
              <a:t>виходило</a:t>
            </a:r>
            <a:r>
              <a:rPr lang="ru-RU" sz="2400" dirty="0"/>
              <a:t> </a:t>
            </a:r>
            <a:r>
              <a:rPr lang="ru-RU" sz="2400" dirty="0" err="1"/>
              <a:t>перевернутим</a:t>
            </a:r>
            <a:r>
              <a:rPr lang="ru-RU" sz="2400" dirty="0"/>
              <a:t> і для </a:t>
            </a:r>
            <a:r>
              <a:rPr lang="ru-RU" sz="2400" dirty="0" err="1"/>
              <a:t>його</a:t>
            </a:r>
            <a:r>
              <a:rPr lang="ru-RU" sz="2400" dirty="0"/>
              <a:t> нормального </a:t>
            </a:r>
            <a:r>
              <a:rPr lang="ru-RU" sz="2400" dirty="0" err="1"/>
              <a:t>розміщення</a:t>
            </a:r>
            <a:r>
              <a:rPr lang="ru-RU" sz="2400" dirty="0"/>
              <a:t> в 1573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Ігназіо</a:t>
            </a:r>
            <a:r>
              <a:rPr lang="ru-RU" sz="2400" dirty="0"/>
              <a:t> </a:t>
            </a:r>
            <a:r>
              <a:rPr lang="ru-RU" sz="2400" dirty="0" err="1"/>
              <a:t>Данті</a:t>
            </a:r>
            <a:r>
              <a:rPr lang="ru-RU" sz="2400" dirty="0"/>
              <a:t> </a:t>
            </a:r>
            <a:r>
              <a:rPr lang="ru-RU" sz="2400" dirty="0" err="1"/>
              <a:t>додумався</a:t>
            </a:r>
            <a:r>
              <a:rPr lang="ru-RU" sz="2400" dirty="0"/>
              <a:t> </a:t>
            </a:r>
            <a:r>
              <a:rPr lang="ru-RU" sz="2400" dirty="0" err="1"/>
              <a:t>застовувати</a:t>
            </a:r>
            <a:r>
              <a:rPr lang="ru-RU" sz="2400" dirty="0"/>
              <a:t> </a:t>
            </a:r>
            <a:r>
              <a:rPr lang="ru-RU" sz="2400" dirty="0" err="1"/>
              <a:t>дзеркало</a:t>
            </a:r>
            <a:r>
              <a:rPr lang="ru-RU" sz="2400" dirty="0"/>
              <a:t>, а через 30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Йоган</a:t>
            </a:r>
            <a:r>
              <a:rPr lang="ru-RU" sz="2400" dirty="0"/>
              <a:t> Кеплер </a:t>
            </a:r>
            <a:r>
              <a:rPr lang="ru-RU" sz="2400" dirty="0" err="1"/>
              <a:t>застосував</a:t>
            </a:r>
            <a:r>
              <a:rPr lang="ru-RU" sz="2400" dirty="0"/>
              <a:t> у </a:t>
            </a:r>
            <a:r>
              <a:rPr lang="ru-RU" sz="2400" dirty="0" err="1"/>
              <a:t>камері-обскурі</a:t>
            </a:r>
            <a:r>
              <a:rPr lang="ru-RU" sz="2400" dirty="0"/>
              <a:t> </a:t>
            </a:r>
            <a:r>
              <a:rPr lang="ru-RU" sz="2400" dirty="0" err="1"/>
              <a:t>лінзи</a:t>
            </a:r>
            <a:r>
              <a:rPr lang="ru-RU" sz="2400" dirty="0"/>
              <a:t>, таким чином </a:t>
            </a:r>
            <a:r>
              <a:rPr lang="ru-RU" sz="2400" dirty="0" err="1"/>
              <a:t>збільшив</a:t>
            </a:r>
            <a:r>
              <a:rPr lang="uk-UA" sz="2400" dirty="0" err="1"/>
              <a:t>ши</a:t>
            </a:r>
            <a:r>
              <a:rPr lang="ru-RU" sz="2400" dirty="0"/>
              <a:t> </a:t>
            </a:r>
            <a:r>
              <a:rPr lang="ru-RU" sz="2400" dirty="0" err="1"/>
              <a:t>отримане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. П</a:t>
            </a:r>
            <a:r>
              <a:rPr lang="uk-UA" sz="2400" dirty="0"/>
              <a:t>роте така</a:t>
            </a:r>
            <a:r>
              <a:rPr lang="ru-RU" sz="2400" dirty="0"/>
              <a:t> камера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незручною</a:t>
            </a:r>
            <a:r>
              <a:rPr lang="ru-RU" sz="2400" dirty="0"/>
              <a:t> через </a:t>
            </a:r>
            <a:r>
              <a:rPr lang="uk-UA" sz="2400" dirty="0"/>
              <a:t>свої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розміри</a:t>
            </a:r>
            <a:r>
              <a:rPr lang="uk-UA" sz="2400" dirty="0"/>
              <a:t>,</a:t>
            </a:r>
            <a:r>
              <a:rPr lang="ru-RU" sz="2400" dirty="0"/>
              <a:t> і в 1665 </a:t>
            </a:r>
            <a:r>
              <a:rPr lang="ru-RU" sz="2400" dirty="0" err="1"/>
              <a:t>році</a:t>
            </a:r>
            <a:r>
              <a:rPr lang="ru-RU" sz="2400" dirty="0"/>
              <a:t> Роберт Бойль </a:t>
            </a:r>
            <a:r>
              <a:rPr lang="ru-RU" sz="2400" dirty="0" err="1"/>
              <a:t>сконструював</a:t>
            </a:r>
            <a:r>
              <a:rPr lang="ru-RU" sz="2400" dirty="0"/>
              <a:t> першу камеру-обскуру маленького </a:t>
            </a:r>
            <a:r>
              <a:rPr lang="ru-RU" sz="2400" dirty="0" err="1"/>
              <a:t>розміру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756</TotalTime>
  <Words>1550</Words>
  <Application>Microsoft Office PowerPoint</Application>
  <PresentationFormat>Широкоэкранный</PresentationFormat>
  <Paragraphs>101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Century Gothic</vt:lpstr>
      <vt:lpstr>HelveticaNeue-Light</vt:lpstr>
      <vt:lpstr>RockwellNova</vt:lpstr>
      <vt:lpstr>RockwellNova-Bold</vt:lpstr>
      <vt:lpstr>Source Sans Pro</vt:lpstr>
      <vt:lpstr>tahomabd</vt:lpstr>
      <vt:lpstr>Wingdings 3</vt:lpstr>
      <vt:lpstr>Легкий дым</vt:lpstr>
      <vt:lpstr>  ФОТОМИСТЕЦТВО</vt:lpstr>
      <vt:lpstr>У наш час складно уявити, що колись не існувало фотографій. Для сучасної людини – фотографія звичайне явище. Але цей непростий шлях від розмитого знімка до справжнього мистецтва художньої фотографії тривав 180 років.</vt:lpstr>
      <vt:lpstr>Фотомистецтво – створення технічними засобами зорового образу, який виразно і достовірно відбиває момент дійсності.  Фотографія – це мистецтво однієї миті. Але тільки справжній художник здатен показати в цій миті цілий світ.</vt:lpstr>
      <vt:lpstr>Презентация PowerPoint</vt:lpstr>
      <vt:lpstr>Фотографія має на меті створення за допомогою фотоапарата зображень певних предметів, об’єктів, людей. У результаті фотограф отримує світлину (на папері) або електронне зображення (цифрова фотографія). Спочатку вона була монохромна, згодом виникла й кольорова.</vt:lpstr>
      <vt:lpstr>Презентация PowerPoint</vt:lpstr>
      <vt:lpstr>Презентация PowerPoint</vt:lpstr>
      <vt:lpstr>Презентация PowerPoint</vt:lpstr>
      <vt:lpstr>Прабатьком фотоапарата вважають камеру-обскуру (від лат. «темна кімната). Принцип її дії описав ще Арістотель.  </vt:lpstr>
      <vt:lpstr>Винахідниками фотографії є французи Жозеф Нісефор Ньєпс і Луї Жак Дагер та англієць Вільям Генрі Фокс Телбот (1839).</vt:lpstr>
      <vt:lpstr>1812 р. Жозеф Ньєпс винайшов камеру-обскуру з лінзою і розсувною трубкою. Цей винахід став першим подібним на сучасний фотоапарат. Біля 1820 р. він виявив, що бітум чуттєвий до світла. З’єднавши цю речовину з камерою-обскурою він успішно виготовив декілька перших в світі фото.</vt:lpstr>
      <vt:lpstr>Ж. Ньєпс. Вид із вікна в Ле Гра (1826 р.)</vt:lpstr>
      <vt:lpstr>В 1839 р. Луї Дагер доповів Паризькій академії про винайдений ним спосіб фотографування (дагеротипія).</vt:lpstr>
      <vt:lpstr>Луї Дагер. Майстерня художника</vt:lpstr>
      <vt:lpstr>У березні 1839 р. англієць Вільям Телбот винайшов свій спосіб виготовлення фотографії, отримавши зображення прямим почорнінням, заклавши в камеру-обскуру бромосрібний папір. У 1841 р. отримав патент. Телбот отримав перший у світі негатив. З цього часу розпочався процес активного фотографування.</vt:lpstr>
      <vt:lpstr>В 1889 році Джорджом Істменом була запатентована рулонна фотоплівка і камера, яка могла швидко фотографувати. Він назвал свій винахід «Кодак».</vt:lpstr>
      <vt:lpstr>Першою жінкою-фотографом була англійський ботанік Анна Аткінс.</vt:lpstr>
      <vt:lpstr>В Україні фотографія з’явилася приблизно в 40-х роках ХІХ ст., коли в країну почали приїздити іноземні фотографи, учасники щорічних міжнародних Київських ярмарок-«Контрактів». Фотографи почали залишатися в Україні.            Першими фотографами-переселенцями були  французи Жак і Шарль-Поль Гербсти.   У період з 1860-1890 роки відкрилися фотостудії професіоналів в Одесі, Харкові, Полтаві. </vt:lpstr>
      <vt:lpstr>АЛЬФРЕД ФЕДЕЦЬКИЙ (1857-1902)</vt:lpstr>
      <vt:lpstr>Фотографія і імпресіоністи</vt:lpstr>
      <vt:lpstr>За відтворюваними подіями фотографії умовно поділяють на репортажні (без втручання фотографа) і постановочні.</vt:lpstr>
      <vt:lpstr>Фотокореспонденти висвітлюють соціальні катастрофи, різноманітні явища природи, дивовижні стихії. Часом завдяки невтомній, інколи й небезпечній, роботі фахівців- фотографів з’являються фоторепортажі в ЗМІ. Цікаво, що за багатьма параметрами складності й ризику до десятки найстресовіших професій входять фотожурналісти разом із військовими, пожежниками, пілотами тощо.</vt:lpstr>
      <vt:lpstr>Існує два напрями фотографії — документальна і художня.</vt:lpstr>
      <vt:lpstr>Презентация PowerPoint</vt:lpstr>
      <vt:lpstr>Презентация PowerPoint</vt:lpstr>
      <vt:lpstr>П’ять умов якісної художньої фотографії: </vt:lpstr>
      <vt:lpstr>Яка ж специфіка візуальної мови фотографії?</vt:lpstr>
      <vt:lpstr>До найпопулярніших жанрів фотомистецтва належать пейзаж, портрет і репортаж.  Усім їм притаманний документалізм — властивість, яка вперше увійшла в мистецтво з появою фотографії.  Документалізм, достовірність, реальність відрізняють фотографію від живопису, графіки.</vt:lpstr>
      <vt:lpstr>Отже, фотомистецтво поєднує художню виразність із правдивістю.</vt:lpstr>
      <vt:lpstr>У сучасній фотографії розрізняють такі напрями й стилі:</vt:lpstr>
      <vt:lpstr>АЕРОФОТОГРАФІЯ</vt:lpstr>
      <vt:lpstr>ПІДВОДНІ ФОТОЗЙОМКИ</vt:lpstr>
      <vt:lpstr>ФОТО-АРТ</vt:lpstr>
      <vt:lpstr>Макрофотографія – один із напрямків фотографії, призначений для зображення дрібних об’єктів у великому маштабі. </vt:lpstr>
      <vt:lpstr>У Нью-Йорку засновано Міжнародний центр фотографії (1966).</vt:lpstr>
      <vt:lpstr>Музеї фотомистецтва: у Дрездені (Німеччина),Антверпені (Бельгія), Хмельницькому (Україна)</vt:lpstr>
      <vt:lpstr>АНСЕЛ АДАМС – найкращий американський фотограф-пейзажист всіх часів і народів</vt:lpstr>
      <vt:lpstr>Презентация PowerPoint</vt:lpstr>
      <vt:lpstr>Відомий фотохудожник Василь Пилип’юк заснував першу в нашій країні фотогалерею «Світло і тінь».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МИСТЕЦЬКА СКАРБНИЧКА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60</cp:revision>
  <dcterms:created xsi:type="dcterms:W3CDTF">2021-03-20T16:46:55Z</dcterms:created>
  <dcterms:modified xsi:type="dcterms:W3CDTF">2023-01-29T16:47:55Z</dcterms:modified>
</cp:coreProperties>
</file>