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77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2A07-D9E1-4FAE-9A6F-B0E7C46A0466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9B52-8A39-4887-9333-B589AE58C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2A07-D9E1-4FAE-9A6F-B0E7C46A0466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9B52-8A39-4887-9333-B589AE58C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2A07-D9E1-4FAE-9A6F-B0E7C46A0466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9B52-8A39-4887-9333-B589AE58C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2A07-D9E1-4FAE-9A6F-B0E7C46A0466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9B52-8A39-4887-9333-B589AE58C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2A07-D9E1-4FAE-9A6F-B0E7C46A0466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9B52-8A39-4887-9333-B589AE58C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6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2A07-D9E1-4FAE-9A6F-B0E7C46A0466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9B52-8A39-4887-9333-B589AE58C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1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2A07-D9E1-4FAE-9A6F-B0E7C46A0466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9B52-8A39-4887-9333-B589AE58C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1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2A07-D9E1-4FAE-9A6F-B0E7C46A0466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9B52-8A39-4887-9333-B589AE58C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2A07-D9E1-4FAE-9A6F-B0E7C46A0466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9B52-8A39-4887-9333-B589AE58C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0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2A07-D9E1-4FAE-9A6F-B0E7C46A0466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9B52-8A39-4887-9333-B589AE58C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1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2A07-D9E1-4FAE-9A6F-B0E7C46A0466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9B52-8A39-4887-9333-B589AE58C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2A07-D9E1-4FAE-9A6F-B0E7C46A0466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89B52-8A39-4887-9333-B589AE58C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3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-7ofv_JMA4" TargetMode="External"/><Relationship Id="rId2" Type="http://schemas.openxmlformats.org/officeDocument/2006/relationships/hyperlink" Target="https://www.youtube.com/watch?v=tNYa34bDw54&amp;t=100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4uArmkiRK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1896" y="4576446"/>
            <a:ext cx="11672047" cy="1938992"/>
          </a:xfrm>
          <a:prstGeom prst="rect">
            <a:avLst/>
          </a:prstGeom>
          <a:effectLst>
            <a:softEdge rad="12700"/>
          </a:effectLst>
        </p:spPr>
        <p:txBody>
          <a:bodyPr wrap="square">
            <a:spAutoFit/>
          </a:bodyPr>
          <a:lstStyle/>
          <a:p>
            <a:r>
              <a:rPr lang="ru-RU" sz="6000" b="1" i="1" dirty="0" err="1" smtClean="0">
                <a:solidFill>
                  <a:srgbClr val="7838FF"/>
                </a:solidFill>
                <a:effectLst/>
                <a:latin typeface="Posterama-SemiBold"/>
              </a:rPr>
              <a:t>Реалістичний</a:t>
            </a:r>
            <a:r>
              <a:rPr lang="ru-RU" sz="6000" b="1" i="1" dirty="0" smtClean="0">
                <a:solidFill>
                  <a:srgbClr val="7838FF"/>
                </a:solidFill>
                <a:effectLst/>
                <a:latin typeface="Posterama-SemiBold"/>
              </a:rPr>
              <a:t> стиль в </a:t>
            </a:r>
            <a:r>
              <a:rPr lang="ru-RU" sz="6000" b="1" i="1" dirty="0" err="1" smtClean="0">
                <a:solidFill>
                  <a:srgbClr val="7838FF"/>
                </a:solidFill>
                <a:effectLst/>
                <a:latin typeface="Posterama-SemiBold"/>
              </a:rPr>
              <a:t>образотворчому</a:t>
            </a:r>
            <a:r>
              <a:rPr lang="ru-RU" sz="6000" b="1" i="1" dirty="0" smtClean="0">
                <a:solidFill>
                  <a:srgbClr val="7838FF"/>
                </a:solidFill>
                <a:effectLst/>
                <a:latin typeface="Posterama-SemiBold"/>
              </a:rPr>
              <a:t> </a:t>
            </a:r>
            <a:r>
              <a:rPr lang="ru-RU" sz="6000" b="1" i="1" dirty="0" err="1" smtClean="0">
                <a:solidFill>
                  <a:srgbClr val="7838FF"/>
                </a:solidFill>
                <a:effectLst/>
                <a:latin typeface="Posterama-SemiBold"/>
              </a:rPr>
              <a:t>мистецтві</a:t>
            </a:r>
            <a:r>
              <a:rPr lang="ru-RU" sz="4000" b="1" i="1" dirty="0" smtClean="0">
                <a:solidFill>
                  <a:srgbClr val="7838FF"/>
                </a:solidFill>
                <a:effectLst/>
                <a:latin typeface="Posterama-SemiBold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324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972" y="197485"/>
            <a:ext cx="5403533" cy="888206"/>
          </a:xfrm>
        </p:spPr>
        <p:txBody>
          <a:bodyPr/>
          <a:lstStyle/>
          <a:p>
            <a:pPr algn="ctr"/>
            <a:r>
              <a:rPr lang="ru-RU" b="1" dirty="0"/>
              <a:t>Франсуа </a:t>
            </a:r>
            <a:r>
              <a:rPr lang="ru-RU" b="1" dirty="0" err="1"/>
              <a:t>Мілле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3640" y="1825625"/>
            <a:ext cx="550164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/>
              <a:t>художник </a:t>
            </a:r>
            <a:r>
              <a:rPr lang="ru-RU" dirty="0" err="1"/>
              <a:t>Франції</a:t>
            </a:r>
            <a:r>
              <a:rPr lang="ru-RU" dirty="0"/>
              <a:t> 19 </a:t>
            </a:r>
            <a:r>
              <a:rPr lang="ru-RU" dirty="0" smtClean="0"/>
              <a:t>ст., </a:t>
            </a:r>
            <a:r>
              <a:rPr lang="ru-RU" dirty="0"/>
              <a:t>один з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Барбізонської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. </a:t>
            </a:r>
            <a:r>
              <a:rPr lang="ru-RU" dirty="0" err="1"/>
              <a:t>Малював</a:t>
            </a:r>
            <a:r>
              <a:rPr lang="ru-RU" dirty="0"/>
              <a:t> </a:t>
            </a:r>
            <a:r>
              <a:rPr lang="ru-RU" dirty="0" err="1"/>
              <a:t>жанрові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, </a:t>
            </a:r>
            <a:r>
              <a:rPr lang="ru-RU" dirty="0" err="1"/>
              <a:t>пейзажі</a:t>
            </a:r>
            <a:r>
              <a:rPr lang="ru-RU" dirty="0"/>
              <a:t>. Картина </a:t>
            </a:r>
            <a:r>
              <a:rPr lang="ru-RU" dirty="0" err="1"/>
              <a:t>Міллє</a:t>
            </a:r>
            <a:r>
              <a:rPr lang="ru-RU" dirty="0"/>
              <a:t> «</a:t>
            </a:r>
            <a:r>
              <a:rPr lang="ru-RU" dirty="0" err="1"/>
              <a:t>Сіяч</a:t>
            </a:r>
            <a:r>
              <a:rPr lang="ru-RU" dirty="0"/>
              <a:t>» </a:t>
            </a:r>
            <a:r>
              <a:rPr lang="ru-RU" dirty="0" err="1"/>
              <a:t>надихнула</a:t>
            </a:r>
            <a:r>
              <a:rPr lang="ru-RU" dirty="0"/>
              <a:t> Ван Гога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композицій</a:t>
            </a:r>
            <a:r>
              <a:rPr lang="ru-RU" dirty="0"/>
              <a:t> на </a:t>
            </a:r>
            <a:r>
              <a:rPr lang="ru-RU" dirty="0" err="1"/>
              <a:t>подібну</a:t>
            </a:r>
            <a:r>
              <a:rPr lang="ru-RU" dirty="0"/>
              <a:t> тему. А </a:t>
            </a:r>
            <a:r>
              <a:rPr lang="ru-RU" dirty="0" err="1"/>
              <a:t>його</a:t>
            </a:r>
            <a:r>
              <a:rPr lang="ru-RU" dirty="0"/>
              <a:t> «</a:t>
            </a:r>
            <a:r>
              <a:rPr lang="ru-RU" dirty="0" err="1"/>
              <a:t>Анжелюс</a:t>
            </a:r>
            <a:r>
              <a:rPr lang="ru-RU" dirty="0"/>
              <a:t>»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улюбленою</a:t>
            </a:r>
            <a:r>
              <a:rPr lang="ru-RU" dirty="0"/>
              <a:t> картиною С. </a:t>
            </a:r>
            <a:r>
              <a:rPr lang="ru-RU" dirty="0" err="1"/>
              <a:t>Далі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085691"/>
            <a:ext cx="53816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4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01" y="304800"/>
            <a:ext cx="5103078" cy="6283643"/>
          </a:xfrm>
        </p:spPr>
      </p:pic>
    </p:spTree>
    <p:extLst>
      <p:ext uri="{BB962C8B-B14F-4D97-AF65-F5344CB8AC3E}">
        <p14:creationId xmlns:p14="http://schemas.microsoft.com/office/powerpoint/2010/main" val="17144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01" y="477697"/>
            <a:ext cx="8652599" cy="5805946"/>
          </a:xfrm>
        </p:spPr>
      </p:pic>
    </p:spTree>
    <p:extLst>
      <p:ext uri="{BB962C8B-B14F-4D97-AF65-F5344CB8AC3E}">
        <p14:creationId xmlns:p14="http://schemas.microsoft.com/office/powerpoint/2010/main" val="68639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Оноре </a:t>
            </a:r>
            <a:r>
              <a:rPr lang="ru-RU" b="1" dirty="0" smtClean="0"/>
              <a:t>Дом</a:t>
            </a:r>
            <a:r>
              <a:rPr lang="en-US" b="1" dirty="0" smtClean="0"/>
              <a:t>’</a:t>
            </a:r>
            <a:r>
              <a:rPr lang="ru-RU" b="1" dirty="0" smtClean="0"/>
              <a:t>є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46" y="365125"/>
            <a:ext cx="3642360" cy="4868620"/>
          </a:xfrm>
        </p:spPr>
      </p:pic>
      <p:sp>
        <p:nvSpPr>
          <p:cNvPr id="5" name="Прямоугольник 4"/>
          <p:cNvSpPr/>
          <p:nvPr/>
        </p:nvSpPr>
        <p:spPr>
          <a:xfrm>
            <a:off x="323306" y="153012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Відомий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майстер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карикатури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.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Дом'є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завоював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громадське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визнання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нещадною сатирою на короля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Луї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Філіпа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і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правлячу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буржуазну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верхівку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Франції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.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Його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карикатури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друкувалися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в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періодичних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виданнях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і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розповсюджувалися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окремими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відтисками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ArialNova-Bold"/>
              </a:rPr>
              <a:t>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98" y="4416552"/>
            <a:ext cx="1652016" cy="1895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10" y="4401312"/>
            <a:ext cx="1444752" cy="18958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40291" y="6361176"/>
            <a:ext cx="6039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err="1" smtClean="0">
                <a:solidFill>
                  <a:srgbClr val="7838FF"/>
                </a:solidFill>
                <a:effectLst/>
                <a:latin typeface="ArialNova-Bold"/>
              </a:rPr>
              <a:t>Груші</a:t>
            </a:r>
            <a:r>
              <a:rPr lang="ru-RU" b="1" i="0" dirty="0" smtClean="0">
                <a:solidFill>
                  <a:srgbClr val="7838FF"/>
                </a:solidFill>
                <a:effectLst/>
                <a:latin typeface="ArialNova-Bold"/>
              </a:rPr>
              <a:t>. Карикатура на короля </a:t>
            </a:r>
            <a:r>
              <a:rPr lang="ru-RU" b="1" i="0" dirty="0" err="1" smtClean="0">
                <a:solidFill>
                  <a:srgbClr val="7838FF"/>
                </a:solidFill>
                <a:effectLst/>
                <a:latin typeface="ArialNova-Bold"/>
              </a:rPr>
              <a:t>Луї</a:t>
            </a:r>
            <a:r>
              <a:rPr lang="ru-RU" b="1" i="0" dirty="0" smtClean="0">
                <a:solidFill>
                  <a:srgbClr val="7838FF"/>
                </a:solidFill>
                <a:effectLst/>
                <a:latin typeface="ArialNova-Bold"/>
              </a:rPr>
              <a:t> </a:t>
            </a:r>
            <a:r>
              <a:rPr lang="ru-RU" b="1" i="0" dirty="0" err="1" smtClean="0">
                <a:solidFill>
                  <a:srgbClr val="7838FF"/>
                </a:solidFill>
                <a:effectLst/>
                <a:latin typeface="ArialNova-Bold"/>
              </a:rPr>
              <a:t>Філіпа</a:t>
            </a:r>
            <a:r>
              <a:rPr lang="ru-RU" b="1" i="0" dirty="0" smtClean="0">
                <a:solidFill>
                  <a:srgbClr val="7838FF"/>
                </a:solidFill>
                <a:effectLst/>
                <a:latin typeface="ArialNova-Bold"/>
              </a:rPr>
              <a:t> (фрагмент)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31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40" y="433545"/>
            <a:ext cx="6842087" cy="5017531"/>
          </a:xfrm>
        </p:spPr>
      </p:pic>
      <p:sp>
        <p:nvSpPr>
          <p:cNvPr id="5" name="Прямоугольник 4"/>
          <p:cNvSpPr/>
          <p:nvPr/>
        </p:nvSpPr>
        <p:spPr>
          <a:xfrm>
            <a:off x="3214235" y="5451076"/>
            <a:ext cx="6191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0" dirty="0" smtClean="0">
                <a:solidFill>
                  <a:srgbClr val="000000"/>
                </a:solidFill>
                <a:effectLst/>
                <a:latin typeface="ArialNova-Bold"/>
              </a:rPr>
              <a:t>Вагон </a:t>
            </a:r>
            <a:r>
              <a:rPr lang="ru-RU" sz="4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третього</a:t>
            </a:r>
            <a:r>
              <a:rPr lang="ru-RU" sz="4400" b="1" i="0" dirty="0" smtClean="0">
                <a:solidFill>
                  <a:srgbClr val="000000"/>
                </a:solidFill>
                <a:effectLst/>
                <a:latin typeface="ArialNova-Bold"/>
              </a:rPr>
              <a:t> </a:t>
            </a:r>
            <a:r>
              <a:rPr lang="ru-RU" sz="4400" b="1" i="0" dirty="0" err="1" smtClean="0">
                <a:solidFill>
                  <a:srgbClr val="000000"/>
                </a:solidFill>
                <a:effectLst/>
                <a:latin typeface="ArialNova-Bold"/>
              </a:rPr>
              <a:t>класу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1111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10365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У </a:t>
            </a:r>
            <a:r>
              <a:rPr lang="ru-RU" sz="3100" b="1" dirty="0" err="1"/>
              <a:t>другій</a:t>
            </a:r>
            <a:r>
              <a:rPr lang="ru-RU" sz="3100" b="1" dirty="0"/>
              <a:t> </a:t>
            </a:r>
            <a:r>
              <a:rPr lang="ru-RU" sz="3100" b="1" dirty="0" err="1"/>
              <a:t>половині</a:t>
            </a:r>
            <a:r>
              <a:rPr lang="ru-RU" sz="3100" b="1" dirty="0"/>
              <a:t> XIX ст. центр </a:t>
            </a:r>
            <a:r>
              <a:rPr lang="ru-RU" sz="3100" b="1" dirty="0" err="1"/>
              <a:t>реалістичного</a:t>
            </a:r>
            <a:r>
              <a:rPr lang="ru-RU" sz="3100" b="1" dirty="0"/>
              <a:t> </a:t>
            </a:r>
            <a:r>
              <a:rPr lang="ru-RU" sz="3100" b="1" dirty="0" err="1"/>
              <a:t>напряму</a:t>
            </a:r>
            <a:r>
              <a:rPr lang="ru-RU" sz="3100" b="1" dirty="0"/>
              <a:t> в </a:t>
            </a:r>
            <a:r>
              <a:rPr lang="ru-RU" sz="3100" b="1" dirty="0" err="1"/>
              <a:t>образотворчому</a:t>
            </a:r>
            <a:r>
              <a:rPr lang="ru-RU" sz="3100" b="1" dirty="0"/>
              <a:t> </a:t>
            </a:r>
            <a:r>
              <a:rPr lang="ru-RU" sz="3100" b="1" dirty="0" err="1"/>
              <a:t>мистецтві</a:t>
            </a:r>
            <a:r>
              <a:rPr lang="ru-RU" sz="3100" b="1" dirty="0"/>
              <a:t> </a:t>
            </a:r>
            <a:r>
              <a:rPr lang="ru-RU" sz="3100" b="1" dirty="0" err="1"/>
              <a:t>перемістився</a:t>
            </a:r>
            <a:r>
              <a:rPr lang="ru-RU" sz="3100" b="1" dirty="0"/>
              <a:t> </a:t>
            </a:r>
            <a:r>
              <a:rPr lang="ru-RU" sz="3100" b="1" dirty="0" err="1"/>
              <a:t>із</a:t>
            </a:r>
            <a:r>
              <a:rPr lang="ru-RU" sz="3100" b="1" dirty="0"/>
              <a:t> </a:t>
            </a:r>
            <a:r>
              <a:rPr lang="ru-RU" sz="3100" b="1" dirty="0" err="1"/>
              <a:t>Франції</a:t>
            </a:r>
            <a:r>
              <a:rPr lang="ru-RU" sz="3100" b="1" dirty="0"/>
              <a:t> до </a:t>
            </a:r>
            <a:r>
              <a:rPr lang="ru-RU" sz="3100" b="1" dirty="0" err="1"/>
              <a:t>Росії</a:t>
            </a:r>
            <a:r>
              <a:rPr lang="ru-RU" sz="3100" b="1" dirty="0"/>
              <a:t>. </a:t>
            </a:r>
            <a:r>
              <a:rPr lang="ru-RU" sz="3100" b="1" dirty="0" err="1"/>
              <a:t>Величезний</a:t>
            </a:r>
            <a:r>
              <a:rPr lang="ru-RU" sz="3100" b="1" dirty="0"/>
              <a:t> </a:t>
            </a:r>
            <a:r>
              <a:rPr lang="ru-RU" sz="3100" b="1" dirty="0" err="1"/>
              <a:t>внесок</a:t>
            </a:r>
            <a:r>
              <a:rPr lang="ru-RU" sz="3100" b="1" dirty="0"/>
              <a:t> у </a:t>
            </a:r>
            <a:r>
              <a:rPr lang="ru-RU" sz="3100" b="1" dirty="0" err="1"/>
              <a:t>нього</a:t>
            </a:r>
            <a:r>
              <a:rPr lang="ru-RU" sz="3100" b="1" dirty="0"/>
              <a:t> </a:t>
            </a:r>
            <a:r>
              <a:rPr lang="ru-RU" sz="3100" b="1" dirty="0" err="1"/>
              <a:t>зробили</a:t>
            </a:r>
            <a:r>
              <a:rPr lang="ru-RU" sz="3100" b="1" dirty="0"/>
              <a:t> «передвижники» — </a:t>
            </a:r>
            <a:r>
              <a:rPr lang="ru-RU" sz="3100" b="1" dirty="0" err="1"/>
              <a:t>учасники</a:t>
            </a:r>
            <a:r>
              <a:rPr lang="ru-RU" sz="3100" b="1" dirty="0"/>
              <a:t> демократичного </a:t>
            </a:r>
            <a:r>
              <a:rPr lang="ru-RU" sz="3100" b="1" dirty="0" err="1"/>
              <a:t>об'єднання</a:t>
            </a:r>
            <a:r>
              <a:rPr lang="ru-RU" sz="3100" b="1" dirty="0"/>
              <a:t> «</a:t>
            </a:r>
            <a:r>
              <a:rPr lang="ru-RU" sz="3100" b="1" dirty="0" err="1"/>
              <a:t>Товариства</a:t>
            </a:r>
            <a:r>
              <a:rPr lang="ru-RU" sz="3100" b="1" dirty="0"/>
              <a:t> </a:t>
            </a:r>
            <a:r>
              <a:rPr lang="ru-RU" sz="3100" b="1" dirty="0" err="1"/>
              <a:t>пересувних</a:t>
            </a:r>
            <a:r>
              <a:rPr lang="ru-RU" sz="3100" b="1" dirty="0"/>
              <a:t> </a:t>
            </a:r>
            <a:r>
              <a:rPr lang="ru-RU" sz="3100" b="1" dirty="0" err="1"/>
              <a:t>художніх</a:t>
            </a:r>
            <a:r>
              <a:rPr lang="ru-RU" sz="3100" b="1" dirty="0"/>
              <a:t> </a:t>
            </a:r>
            <a:r>
              <a:rPr lang="ru-RU" sz="3100" b="1" dirty="0" err="1"/>
              <a:t>виставок</a:t>
            </a:r>
            <a:r>
              <a:rPr lang="ru-RU" sz="3100" b="1" dirty="0"/>
              <a:t>», </a:t>
            </a:r>
            <a:r>
              <a:rPr lang="ru-RU" sz="3100" b="1" dirty="0" err="1"/>
              <a:t>створеного</a:t>
            </a:r>
            <a:r>
              <a:rPr lang="ru-RU" sz="3100" b="1" dirty="0"/>
              <a:t> </a:t>
            </a:r>
            <a:r>
              <a:rPr lang="ru-RU" b="1" dirty="0"/>
              <a:t>в 1870 </a:t>
            </a:r>
            <a:r>
              <a:rPr lang="ru-RU" b="1" dirty="0" smtClean="0"/>
              <a:t>р</a:t>
            </a:r>
            <a:r>
              <a:rPr lang="uk-UA" dirty="0" smtClean="0"/>
              <a:t>., </a:t>
            </a:r>
            <a:r>
              <a:rPr lang="uk-UA" sz="3100" b="1" dirty="0" smtClean="0"/>
              <a:t>яке згуртувало навколо</a:t>
            </a:r>
            <a:r>
              <a:rPr lang="uk-UA" dirty="0"/>
              <a:t> </a:t>
            </a:r>
            <a:r>
              <a:rPr lang="uk-UA" sz="3100" b="1" dirty="0" smtClean="0"/>
              <a:t>себе передових російських і українських митців.</a:t>
            </a:r>
            <a:endParaRPr lang="ru-RU" sz="31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84" y="2402952"/>
            <a:ext cx="5532852" cy="4351338"/>
          </a:xfrm>
        </p:spPr>
      </p:pic>
    </p:spTree>
    <p:extLst>
      <p:ext uri="{BB962C8B-B14F-4D97-AF65-F5344CB8AC3E}">
        <p14:creationId xmlns:p14="http://schemas.microsoft.com/office/powerpoint/2010/main" val="312860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906" y="857437"/>
            <a:ext cx="10515600" cy="435133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Отже, реалізм </a:t>
            </a:r>
            <a:r>
              <a:rPr lang="uk-UA" sz="3200" dirty="0"/>
              <a:t>с</a:t>
            </a:r>
            <a:r>
              <a:rPr lang="uk-UA" sz="3200" dirty="0" smtClean="0"/>
              <a:t>прямований на повне відображення реального життя. Проте достовірність у відтворенні дійсності властива багатьом стилям. </a:t>
            </a:r>
          </a:p>
          <a:p>
            <a:r>
              <a:rPr lang="uk-UA" sz="3200" dirty="0" smtClean="0"/>
              <a:t>Художники ввели у мистецтво нові образи – </a:t>
            </a:r>
            <a:r>
              <a:rPr lang="uk-UA" sz="3200" b="1" dirty="0" smtClean="0"/>
              <a:t>проста пересічна людина</a:t>
            </a:r>
            <a:r>
              <a:rPr lang="uk-UA" sz="3200" dirty="0" smtClean="0"/>
              <a:t>. Вони оцінювали явища не приховуючи власний активний авторський погляд на «правду життя». Тому реалізм ХІХ ст. прийнято називати критичним.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1946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989" y="29200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Завдання: Намалювати сатиричну картину (карикатуру або шарж) на сучасну тему, підручник с.175.</a:t>
            </a:r>
            <a:r>
              <a:rPr lang="uk-UA" dirty="0"/>
              <a:t> </a:t>
            </a:r>
            <a:r>
              <a:rPr lang="de-DE" smtClean="0"/>
              <a:t/>
            </a:r>
            <a:br>
              <a:rPr lang="de-DE" smtClean="0"/>
            </a:br>
            <a:r>
              <a:rPr lang="uk-UA" smtClean="0"/>
              <a:t>Придумай </a:t>
            </a:r>
            <a:r>
              <a:rPr lang="uk-UA" dirty="0"/>
              <a:t>і намалюй сатиричну картину, карикатуру чи шарж на тему з життя сучасного </a:t>
            </a:r>
            <a:r>
              <a:rPr lang="uk-UA" dirty="0" err="1"/>
              <a:t>підлітка</a:t>
            </a:r>
            <a:r>
              <a:rPr lang="uk-UA" dirty="0"/>
              <a:t> </a:t>
            </a:r>
            <a:r>
              <a:rPr lang="uk-UA" i="1" dirty="0"/>
              <a:t>(кольорові олівці, фломастер). </a:t>
            </a: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de-DE" sz="3100" dirty="0">
                <a:hlinkClick r:id="rId2"/>
              </a:rPr>
              <a:t>https://</a:t>
            </a:r>
            <a:r>
              <a:rPr lang="de-DE" sz="3100" dirty="0" smtClean="0">
                <a:hlinkClick r:id="rId2"/>
              </a:rPr>
              <a:t>www.youtube.com/watch?v=tNYa34bDw54&amp;t=100s</a:t>
            </a: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>ВІДЕО ЮРІЯ ЖУРАВЛЯ</a:t>
            </a:r>
            <a:br>
              <a:rPr lang="uk-UA" sz="3100" dirty="0" smtClean="0"/>
            </a:br>
            <a:r>
              <a:rPr lang="de-DE" sz="3100" dirty="0">
                <a:hlinkClick r:id="rId3"/>
              </a:rPr>
              <a:t>https://</a:t>
            </a:r>
            <a:r>
              <a:rPr lang="de-DE" sz="3100" dirty="0" smtClean="0">
                <a:hlinkClick r:id="rId3"/>
              </a:rPr>
              <a:t>www.youtube.com/watch?v=7-7ofv_JMA4</a:t>
            </a: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de-DE" sz="3100" dirty="0">
                <a:hlinkClick r:id="rId4"/>
              </a:rPr>
              <a:t>https://</a:t>
            </a:r>
            <a:r>
              <a:rPr lang="de-DE" sz="3100" dirty="0" smtClean="0">
                <a:hlinkClick r:id="rId4"/>
              </a:rPr>
              <a:t>www.youtube.com/watch?v=s4uArmkiRKs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99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50" y="0"/>
            <a:ext cx="9160299" cy="6870224"/>
          </a:xfrm>
        </p:spPr>
      </p:pic>
    </p:spTree>
    <p:extLst>
      <p:ext uri="{BB962C8B-B14F-4D97-AF65-F5344CB8AC3E}">
        <p14:creationId xmlns:p14="http://schemas.microsoft.com/office/powerpoint/2010/main" val="41731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866120" cy="5719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i="1" dirty="0" smtClean="0"/>
              <a:t>Романтики намагалися створити нову, прекрасну реальність, а реалісти – правдиву. Вони відображували життя у справжніх образах,  а не у вигаданих, що виникли в уяві митця</a:t>
            </a:r>
            <a:r>
              <a:rPr lang="uk-UA" i="1" dirty="0" smtClean="0"/>
              <a:t>. </a:t>
            </a:r>
          </a:p>
          <a:p>
            <a:pPr marL="0" indent="0">
              <a:buNone/>
            </a:pPr>
            <a:r>
              <a:rPr lang="ru-RU" sz="3600" b="1" dirty="0" err="1" smtClean="0"/>
              <a:t>Реалізм</a:t>
            </a:r>
            <a:r>
              <a:rPr lang="ru-RU" sz="3600" dirty="0"/>
              <a:t> у </a:t>
            </a:r>
            <a:r>
              <a:rPr lang="ru-RU" sz="3600" dirty="0" err="1"/>
              <a:t>мистецтві</a:t>
            </a:r>
            <a:r>
              <a:rPr lang="ru-RU" sz="3600" dirty="0"/>
              <a:t> </a:t>
            </a:r>
            <a:r>
              <a:rPr lang="ru-RU" sz="3600" i="1" dirty="0"/>
              <a:t>(1850</a:t>
            </a:r>
            <a:r>
              <a:rPr lang="ru-RU" sz="3600" dirty="0"/>
              <a:t>–</a:t>
            </a:r>
            <a:r>
              <a:rPr lang="ru-RU" sz="3600" i="1" dirty="0"/>
              <a:t>1880-ті </a:t>
            </a:r>
            <a:r>
              <a:rPr lang="ru-RU" sz="3600" i="1" dirty="0" err="1"/>
              <a:t>pp</a:t>
            </a:r>
            <a:r>
              <a:rPr lang="ru-RU" sz="3600" i="1" dirty="0"/>
              <a:t>.)</a:t>
            </a:r>
            <a:r>
              <a:rPr lang="ru-RU" sz="3600" dirty="0"/>
              <a:t> </a:t>
            </a:r>
            <a:r>
              <a:rPr lang="ru-RU" sz="3600" dirty="0" err="1"/>
              <a:t>тяжів</a:t>
            </a:r>
            <a:r>
              <a:rPr lang="ru-RU" sz="3600" dirty="0"/>
              <a:t> до </a:t>
            </a:r>
            <a:r>
              <a:rPr lang="ru-RU" sz="3600" dirty="0" err="1"/>
              <a:t>максимальної</a:t>
            </a:r>
            <a:r>
              <a:rPr lang="ru-RU" sz="3600" dirty="0"/>
              <a:t> </a:t>
            </a:r>
            <a:r>
              <a:rPr lang="ru-RU" sz="3600" dirty="0" err="1"/>
              <a:t>об'єктивності</a:t>
            </a:r>
            <a:r>
              <a:rPr lang="ru-RU" sz="3600" dirty="0"/>
              <a:t>, конкретно-</a:t>
            </a:r>
            <a:r>
              <a:rPr lang="ru-RU" sz="3600" dirty="0" err="1"/>
              <a:t>історичного</a:t>
            </a:r>
            <a:r>
              <a:rPr lang="ru-RU" sz="3600" dirty="0"/>
              <a:t> </a:t>
            </a:r>
            <a:r>
              <a:rPr lang="ru-RU" sz="3600" dirty="0" err="1"/>
              <a:t>аналізу</a:t>
            </a:r>
            <a:r>
              <a:rPr lang="ru-RU" sz="3600" dirty="0"/>
              <a:t> </a:t>
            </a:r>
            <a:r>
              <a:rPr lang="ru-RU" sz="3600" dirty="0" err="1"/>
              <a:t>дійсності</a:t>
            </a:r>
            <a:r>
              <a:rPr lang="ru-RU" sz="3600" dirty="0"/>
              <a:t>, </a:t>
            </a:r>
            <a:r>
              <a:rPr lang="ru-RU" sz="3600" i="1" dirty="0" err="1"/>
              <a:t>відображення</a:t>
            </a:r>
            <a:r>
              <a:rPr lang="ru-RU" sz="3600" i="1" dirty="0"/>
              <a:t> </a:t>
            </a:r>
            <a:r>
              <a:rPr lang="ru-RU" sz="3600" i="1" dirty="0" err="1"/>
              <a:t>життя</a:t>
            </a:r>
            <a:r>
              <a:rPr lang="ru-RU" sz="3600" i="1" dirty="0"/>
              <a:t> у формах самого </a:t>
            </a:r>
            <a:r>
              <a:rPr lang="ru-RU" sz="3600" i="1" dirty="0" err="1"/>
              <a:t>життя</a:t>
            </a:r>
            <a:r>
              <a:rPr lang="ru-RU" sz="3600" i="1" dirty="0"/>
              <a:t>.</a:t>
            </a:r>
            <a:r>
              <a:rPr lang="ru-RU" sz="3600" dirty="0"/>
              <a:t> </a:t>
            </a:r>
            <a:endParaRPr lang="ru-RU" sz="3600" dirty="0" smtClean="0"/>
          </a:p>
          <a:p>
            <a:pPr marL="0" indent="0">
              <a:buNone/>
            </a:pPr>
            <a:r>
              <a:rPr lang="ru-RU" sz="3200" dirty="0" err="1" smtClean="0"/>
              <a:t>Найбільш</a:t>
            </a:r>
            <a:r>
              <a:rPr lang="ru-RU" sz="3200" dirty="0" smtClean="0"/>
              <a:t> </a:t>
            </a:r>
            <a:r>
              <a:rPr lang="ru-RU" sz="3200" dirty="0" err="1"/>
              <a:t>повне</a:t>
            </a:r>
            <a:r>
              <a:rPr lang="ru-RU" sz="3200" dirty="0"/>
              <a:t> </a:t>
            </a:r>
            <a:r>
              <a:rPr lang="ru-RU" sz="3200" dirty="0" err="1"/>
              <a:t>вираження</a:t>
            </a:r>
            <a:r>
              <a:rPr lang="ru-RU" sz="3200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отримав</a:t>
            </a:r>
            <a:r>
              <a:rPr lang="ru-RU" sz="3200" dirty="0"/>
              <a:t> у </a:t>
            </a:r>
            <a:r>
              <a:rPr lang="ru-RU" sz="3200" dirty="0" err="1"/>
              <a:t>жанрі</a:t>
            </a:r>
            <a:r>
              <a:rPr lang="ru-RU" sz="3200" dirty="0"/>
              <a:t> </a:t>
            </a:r>
            <a:r>
              <a:rPr lang="ru-RU" sz="3200" dirty="0" err="1" smtClean="0"/>
              <a:t>літератури</a:t>
            </a:r>
            <a:r>
              <a:rPr lang="ru-RU" sz="3200" dirty="0" smtClean="0"/>
              <a:t>, </a:t>
            </a:r>
            <a:r>
              <a:rPr lang="ru-RU" sz="3200" dirty="0" err="1" smtClean="0"/>
              <a:t>зокрема</a:t>
            </a:r>
            <a:r>
              <a:rPr lang="ru-RU" sz="3200" dirty="0" smtClean="0"/>
              <a:t> </a:t>
            </a:r>
            <a:r>
              <a:rPr lang="ru-RU" sz="3200" dirty="0" err="1" smtClean="0"/>
              <a:t>соціального</a:t>
            </a:r>
            <a:r>
              <a:rPr lang="ru-RU" sz="3200" dirty="0" smtClean="0"/>
              <a:t> </a:t>
            </a:r>
            <a:r>
              <a:rPr lang="ru-RU" sz="3200" dirty="0"/>
              <a:t>роману: книги </a:t>
            </a:r>
            <a:r>
              <a:rPr lang="ru-RU" sz="3200" dirty="0" err="1"/>
              <a:t>англійця</a:t>
            </a:r>
            <a:r>
              <a:rPr lang="ru-RU" sz="3200" dirty="0"/>
              <a:t> Ч. </a:t>
            </a:r>
            <a:r>
              <a:rPr lang="ru-RU" sz="3200" dirty="0" err="1"/>
              <a:t>Діккенса</a:t>
            </a:r>
            <a:r>
              <a:rPr lang="ru-RU" sz="3200" dirty="0"/>
              <a:t> і француза Оноре де </a:t>
            </a:r>
            <a:r>
              <a:rPr lang="ru-RU" sz="3200" dirty="0" smtClean="0"/>
              <a:t>Бальзака, у </a:t>
            </a:r>
            <a:r>
              <a:rPr lang="ru-RU" sz="3200" dirty="0" err="1" smtClean="0"/>
              <a:t>літературних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творах</a:t>
            </a:r>
            <a:r>
              <a:rPr lang="ru-RU" sz="3200" dirty="0" smtClean="0"/>
              <a:t> М. Гоголя</a:t>
            </a:r>
            <a:r>
              <a:rPr lang="ru-RU" sz="3200" dirty="0" smtClean="0"/>
              <a:t>, </a:t>
            </a:r>
            <a:r>
              <a:rPr lang="ru-RU" sz="3200" dirty="0" err="1"/>
              <a:t>живописі</a:t>
            </a:r>
            <a:r>
              <a:rPr lang="ru-RU" sz="3200" dirty="0"/>
              <a:t>, театральному </a:t>
            </a:r>
            <a:r>
              <a:rPr lang="ru-RU" sz="3200" dirty="0" err="1" smtClean="0"/>
              <a:t>мистецтві</a:t>
            </a:r>
            <a:r>
              <a:rPr lang="ru-RU" sz="3200" dirty="0" smtClean="0"/>
              <a:t>.</a:t>
            </a:r>
            <a:endParaRPr lang="ru-RU" sz="3200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53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2960" y="1002665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b="1" dirty="0" err="1"/>
              <a:t>Усі</a:t>
            </a:r>
            <a:r>
              <a:rPr lang="ru-RU" sz="3200" b="1" dirty="0"/>
              <a:t> </a:t>
            </a:r>
            <a:r>
              <a:rPr lang="ru-RU" sz="3200" b="1" dirty="0" err="1"/>
              <a:t>ці</a:t>
            </a:r>
            <a:r>
              <a:rPr lang="ru-RU" sz="3200" b="1" dirty="0"/>
              <a:t> </a:t>
            </a:r>
            <a:r>
              <a:rPr lang="ru-RU" sz="3200" b="1" dirty="0" err="1"/>
              <a:t>стилі</a:t>
            </a:r>
            <a:r>
              <a:rPr lang="ru-RU" sz="3200" b="1" dirty="0"/>
              <a:t> </a:t>
            </a:r>
            <a:r>
              <a:rPr lang="ru-RU" sz="3200" b="1" dirty="0" err="1"/>
              <a:t>тяжіли</a:t>
            </a:r>
            <a:r>
              <a:rPr lang="ru-RU" sz="3200" b="1" dirty="0"/>
              <a:t> до </a:t>
            </a:r>
            <a:r>
              <a:rPr lang="ru-RU" sz="3200" b="1" dirty="0" err="1"/>
              <a:t>вищих</a:t>
            </a:r>
            <a:r>
              <a:rPr lang="ru-RU" sz="3200" b="1" dirty="0"/>
              <a:t> </a:t>
            </a:r>
            <a:r>
              <a:rPr lang="ru-RU" sz="3200" b="1" dirty="0" err="1"/>
              <a:t>ідеалів</a:t>
            </a:r>
            <a:r>
              <a:rPr lang="ru-RU" sz="3200" b="1" dirty="0"/>
              <a:t> </a:t>
            </a:r>
            <a:r>
              <a:rPr lang="ru-RU" sz="3200" b="1" dirty="0" err="1"/>
              <a:t>краси</a:t>
            </a:r>
            <a:r>
              <a:rPr lang="ru-RU" sz="3200" b="1" dirty="0"/>
              <a:t>, але </a:t>
            </a:r>
            <a:r>
              <a:rPr lang="ru-RU" sz="3200" b="1" dirty="0" err="1"/>
              <a:t>кожен</a:t>
            </a:r>
            <a:r>
              <a:rPr lang="ru-RU" sz="3200" b="1" dirty="0"/>
              <a:t> </a:t>
            </a:r>
            <a:r>
              <a:rPr lang="ru-RU" sz="3200" b="1" dirty="0" err="1"/>
              <a:t>по-своєму</a:t>
            </a:r>
            <a:endParaRPr lang="ru-RU" sz="3200" dirty="0"/>
          </a:p>
          <a:p>
            <a:r>
              <a:rPr lang="ru-RU" sz="3200" dirty="0" err="1"/>
              <a:t>достовірність</a:t>
            </a:r>
            <a:endParaRPr lang="ru-RU" sz="3200" dirty="0"/>
          </a:p>
          <a:p>
            <a:r>
              <a:rPr lang="ru-RU" sz="3200" dirty="0" err="1"/>
              <a:t>уважне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 </a:t>
            </a:r>
            <a:r>
              <a:rPr lang="ru-RU" sz="3200" dirty="0" err="1"/>
              <a:t>навколишнього</a:t>
            </a:r>
            <a:r>
              <a:rPr lang="ru-RU" sz="3200" dirty="0"/>
              <a:t> </a:t>
            </a:r>
            <a:r>
              <a:rPr lang="ru-RU" sz="3200" dirty="0" err="1"/>
              <a:t>світу</a:t>
            </a:r>
            <a:endParaRPr lang="ru-RU" sz="3200" dirty="0"/>
          </a:p>
          <a:p>
            <a:r>
              <a:rPr lang="ru-RU" sz="3200" dirty="0" err="1"/>
              <a:t>ствердження</a:t>
            </a:r>
            <a:r>
              <a:rPr lang="ru-RU" sz="3200" dirty="0"/>
              <a:t> </a:t>
            </a:r>
            <a:r>
              <a:rPr lang="ru-RU" sz="3200" dirty="0" err="1"/>
              <a:t>естетичної</a:t>
            </a:r>
            <a:r>
              <a:rPr lang="ru-RU" sz="3200" dirty="0"/>
              <a:t> </a:t>
            </a:r>
            <a:r>
              <a:rPr lang="ru-RU" sz="3200" dirty="0" err="1"/>
              <a:t>цінності</a:t>
            </a:r>
            <a:r>
              <a:rPr lang="ru-RU" sz="3200" dirty="0"/>
              <a:t> </a:t>
            </a:r>
            <a:r>
              <a:rPr lang="ru-RU" sz="3200" dirty="0" err="1"/>
              <a:t>повсякденного</a:t>
            </a:r>
            <a:r>
              <a:rPr lang="ru-RU" sz="3200" dirty="0"/>
              <a:t> </a:t>
            </a:r>
            <a:r>
              <a:rPr lang="ru-RU" sz="3200" dirty="0" err="1"/>
              <a:t>життя</a:t>
            </a:r>
            <a:endParaRPr lang="ru-RU" sz="3200" dirty="0"/>
          </a:p>
          <a:p>
            <a:r>
              <a:rPr lang="ru-RU" sz="3200" dirty="0"/>
              <a:t>показ </a:t>
            </a:r>
            <a:r>
              <a:rPr lang="ru-RU" sz="3200" dirty="0" err="1"/>
              <a:t>дійсності</a:t>
            </a:r>
            <a:r>
              <a:rPr lang="ru-RU" sz="3200" dirty="0"/>
              <a:t> у часовому </a:t>
            </a:r>
            <a:r>
              <a:rPr lang="ru-RU" sz="3200" dirty="0" err="1"/>
              <a:t>вимірі</a:t>
            </a:r>
            <a:endParaRPr lang="ru-RU" sz="3200" dirty="0"/>
          </a:p>
          <a:p>
            <a:r>
              <a:rPr lang="ru-RU" sz="3200" dirty="0" err="1"/>
              <a:t>історизм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dirty="0" smtClean="0"/>
              <a:t>Жанр </a:t>
            </a:r>
            <a:r>
              <a:rPr lang="ru-RU" sz="3200" dirty="0" err="1"/>
              <a:t>т</a:t>
            </a:r>
            <a:r>
              <a:rPr lang="ru-RU" sz="3200" b="1" dirty="0" err="1"/>
              <a:t>ематичної</a:t>
            </a:r>
            <a:r>
              <a:rPr lang="ru-RU" sz="3200" b="1" dirty="0"/>
              <a:t> </a:t>
            </a:r>
            <a:r>
              <a:rPr lang="ru-RU" sz="3200" b="1" dirty="0" err="1"/>
              <a:t>картини</a:t>
            </a:r>
            <a:r>
              <a:rPr lang="ru-RU" sz="3200" dirty="0"/>
              <a:t> </a:t>
            </a:r>
            <a:r>
              <a:rPr lang="ru-RU" sz="3200" dirty="0" err="1"/>
              <a:t>стає</a:t>
            </a:r>
            <a:r>
              <a:rPr lang="ru-RU" sz="3200" dirty="0"/>
              <a:t> </a:t>
            </a:r>
            <a:r>
              <a:rPr lang="ru-RU" sz="3200" dirty="0" err="1"/>
              <a:t>основним</a:t>
            </a:r>
            <a:r>
              <a:rPr lang="ru-RU" sz="3200" dirty="0"/>
              <a:t> у </a:t>
            </a:r>
            <a:r>
              <a:rPr lang="ru-RU" sz="3200" dirty="0" err="1"/>
              <a:t>художників-реалістів</a:t>
            </a:r>
            <a:r>
              <a:rPr lang="ru-RU" sz="3200" dirty="0"/>
              <a:t>, </a:t>
            </a:r>
            <a:r>
              <a:rPr lang="ru-RU" sz="3200" dirty="0" err="1"/>
              <a:t>розвиваються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п</a:t>
            </a:r>
            <a:r>
              <a:rPr lang="ru-RU" sz="3200" b="1" dirty="0"/>
              <a:t>ейзаж і портрет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5310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/>
              <a:t>Франсіско</a:t>
            </a:r>
            <a:r>
              <a:rPr lang="ru-RU" b="1" i="1" dirty="0"/>
              <a:t>-Хосе де Гойя</a:t>
            </a:r>
            <a:endParaRPr lang="ru-RU" dirty="0"/>
          </a:p>
        </p:txBody>
      </p:sp>
      <p:sp>
        <p:nvSpPr>
          <p:cNvPr id="4" name="AutoShape 2" descr="322887.jp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ru-RU" dirty="0" err="1"/>
              <a:t>Наймасштабнішою</a:t>
            </a:r>
            <a:r>
              <a:rPr lang="ru-RU" dirty="0"/>
              <a:t> </a:t>
            </a:r>
            <a:r>
              <a:rPr lang="ru-RU" dirty="0" err="1"/>
              <a:t>фігурою</a:t>
            </a:r>
            <a:r>
              <a:rPr lang="ru-RU" dirty="0"/>
              <a:t> у </a:t>
            </a:r>
            <a:r>
              <a:rPr lang="ru-RU" dirty="0" err="1"/>
              <a:t>живописі</a:t>
            </a:r>
            <a:r>
              <a:rPr lang="ru-RU" dirty="0"/>
              <a:t> на </a:t>
            </a:r>
            <a:r>
              <a:rPr lang="ru-RU" dirty="0" err="1"/>
              <a:t>рубежі</a:t>
            </a:r>
            <a:r>
              <a:rPr lang="ru-RU" dirty="0"/>
              <a:t> </a:t>
            </a:r>
            <a:r>
              <a:rPr lang="de-DE" dirty="0"/>
              <a:t>XVIII–XIX </a:t>
            </a:r>
            <a:r>
              <a:rPr lang="ru-RU" dirty="0"/>
              <a:t>ст.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іспанський</a:t>
            </a:r>
            <a:r>
              <a:rPr lang="ru-RU" dirty="0"/>
              <a:t> художник і гравер Ф. Гойя, </a:t>
            </a:r>
            <a:r>
              <a:rPr lang="ru-RU" dirty="0" err="1"/>
              <a:t>який</a:t>
            </a:r>
            <a:r>
              <a:rPr lang="ru-RU" dirty="0"/>
              <a:t> повернув </a:t>
            </a:r>
            <a:r>
              <a:rPr lang="ru-RU" dirty="0" err="1"/>
              <a:t>живопису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минулу</a:t>
            </a:r>
            <a:r>
              <a:rPr lang="ru-RU" dirty="0"/>
              <a:t> </a:t>
            </a:r>
            <a:r>
              <a:rPr lang="ru-RU" dirty="0" err="1"/>
              <a:t>велич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8" y="2970544"/>
            <a:ext cx="10058400" cy="348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9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5008246"/>
            <a:ext cx="5562600" cy="1325563"/>
          </a:xfrm>
        </p:spPr>
        <p:txBody>
          <a:bodyPr>
            <a:noAutofit/>
          </a:bodyPr>
          <a:lstStyle/>
          <a:p>
            <a:r>
              <a:rPr lang="uk-UA" sz="2400" dirty="0" smtClean="0"/>
              <a:t>Головною темою робіт реалістичного періоду митця стає пересічна людина, зайнята власними повсякденними справами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00" y="484505"/>
            <a:ext cx="321052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47" y="0"/>
            <a:ext cx="4393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0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Капрічос</a:t>
            </a:r>
            <a:r>
              <a:rPr lang="ru-RU" b="1" dirty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У </a:t>
            </a:r>
            <a:r>
              <a:rPr lang="ru-RU" sz="3600" dirty="0" err="1"/>
              <a:t>серії</a:t>
            </a:r>
            <a:r>
              <a:rPr lang="ru-RU" sz="3600" dirty="0"/>
              <a:t> </a:t>
            </a:r>
            <a:r>
              <a:rPr lang="ru-RU" sz="3600" dirty="0" err="1"/>
              <a:t>гостро</a:t>
            </a:r>
            <a:r>
              <a:rPr lang="ru-RU" sz="3600" dirty="0"/>
              <a:t> </a:t>
            </a:r>
            <a:r>
              <a:rPr lang="ru-RU" sz="3600" dirty="0" err="1"/>
              <a:t>сатиричних</a:t>
            </a:r>
            <a:r>
              <a:rPr lang="ru-RU" sz="3600" dirty="0"/>
              <a:t> гравюр «</a:t>
            </a:r>
            <a:r>
              <a:rPr lang="ru-RU" sz="3600" dirty="0" err="1"/>
              <a:t>Капрічос</a:t>
            </a:r>
            <a:r>
              <a:rPr lang="ru-RU" sz="3600" dirty="0"/>
              <a:t>» </a:t>
            </a:r>
            <a:r>
              <a:rPr lang="ru-RU" sz="3600" dirty="0" err="1"/>
              <a:t>митець</a:t>
            </a:r>
            <a:r>
              <a:rPr lang="ru-RU" sz="3600" dirty="0"/>
              <a:t> </a:t>
            </a:r>
            <a:r>
              <a:rPr lang="ru-RU" sz="3600" dirty="0" err="1"/>
              <a:t>відкрив</a:t>
            </a:r>
            <a:r>
              <a:rPr lang="ru-RU" sz="3600" dirty="0"/>
              <a:t> </a:t>
            </a:r>
            <a:r>
              <a:rPr lang="ru-RU" sz="3600" dirty="0" err="1"/>
              <a:t>нове</a:t>
            </a:r>
            <a:r>
              <a:rPr lang="ru-RU" sz="3600" dirty="0"/>
              <a:t> </a:t>
            </a:r>
            <a:r>
              <a:rPr lang="ru-RU" sz="3600" dirty="0" err="1"/>
              <a:t>бачення</a:t>
            </a:r>
            <a:r>
              <a:rPr lang="ru-RU" sz="3600" dirty="0"/>
              <a:t> </a:t>
            </a:r>
            <a:r>
              <a:rPr lang="ru-RU" sz="3600" dirty="0" err="1"/>
              <a:t>світу</a:t>
            </a:r>
            <a:r>
              <a:rPr lang="ru-RU" sz="3600" dirty="0"/>
              <a:t> з </a:t>
            </a:r>
            <a:r>
              <a:rPr lang="ru-RU" sz="3600" dirty="0" err="1"/>
              <a:t>його</a:t>
            </a:r>
            <a:r>
              <a:rPr lang="ru-RU" sz="3600" dirty="0"/>
              <a:t> пороками й </a:t>
            </a:r>
            <a:r>
              <a:rPr lang="ru-RU" sz="3600" dirty="0" err="1"/>
              <a:t>страхіттями</a:t>
            </a:r>
            <a:r>
              <a:rPr lang="ru-RU" sz="3600" dirty="0"/>
              <a:t>.</a:t>
            </a:r>
            <a:br>
              <a:rPr lang="ru-RU" sz="3600" dirty="0"/>
            </a:br>
            <a:r>
              <a:rPr lang="ru-RU" sz="3600" dirty="0" err="1"/>
              <a:t>Отже</a:t>
            </a:r>
            <a:r>
              <a:rPr lang="ru-RU" sz="3600" dirty="0"/>
              <a:t>, </a:t>
            </a:r>
            <a:r>
              <a:rPr lang="ru-RU" sz="3600" dirty="0" err="1"/>
              <a:t>митця</a:t>
            </a:r>
            <a:r>
              <a:rPr lang="ru-RU" sz="3600" dirty="0"/>
              <a:t> </a:t>
            </a:r>
            <a:r>
              <a:rPr lang="ru-RU" sz="3600" dirty="0" err="1"/>
              <a:t>вважають</a:t>
            </a:r>
            <a:r>
              <a:rPr lang="ru-RU" sz="3600" dirty="0"/>
              <a:t> </a:t>
            </a:r>
            <a:r>
              <a:rPr lang="ru-RU" sz="3600" dirty="0" err="1"/>
              <a:t>предтечею</a:t>
            </a:r>
            <a:r>
              <a:rPr lang="ru-RU" sz="3600" dirty="0"/>
              <a:t> </a:t>
            </a:r>
            <a:r>
              <a:rPr lang="ru-RU" sz="3600" dirty="0" err="1"/>
              <a:t>реалістичного</a:t>
            </a:r>
            <a:r>
              <a:rPr lang="ru-RU" sz="3600" dirty="0"/>
              <a:t> </a:t>
            </a:r>
            <a:r>
              <a:rPr lang="ru-RU" sz="3600" dirty="0" err="1" smtClean="0"/>
              <a:t>мистецтва</a:t>
            </a:r>
            <a:r>
              <a:rPr lang="ru-RU" sz="36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" y="2209005"/>
            <a:ext cx="292825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40" y="1790224"/>
            <a:ext cx="2818707" cy="4770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98" y="1790224"/>
            <a:ext cx="3078176" cy="47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6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Перший теоретик </a:t>
            </a:r>
            <a:r>
              <a:rPr lang="ru-RU" b="1" dirty="0" err="1"/>
              <a:t>реалізму</a:t>
            </a:r>
            <a:r>
              <a:rPr lang="ru-RU" b="1" dirty="0"/>
              <a:t> – художник Густав Курбе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896611"/>
            <a:ext cx="3703165" cy="3031966"/>
          </a:xfrm>
        </p:spPr>
      </p:pic>
      <p:sp>
        <p:nvSpPr>
          <p:cNvPr id="5" name="Прямоугольник 4"/>
          <p:cNvSpPr/>
          <p:nvPr/>
        </p:nvSpPr>
        <p:spPr>
          <a:xfrm>
            <a:off x="960120" y="51345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effectLst/>
                <a:latin typeface="ArialNova-BoldItalic"/>
              </a:rPr>
              <a:t>«Я...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ArialNova-BoldItalic"/>
              </a:rPr>
              <a:t>цілковитий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ArialNova-BoldItalic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ArialNova-BoldItalic"/>
              </a:rPr>
              <a:t>реаліст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ArialNova-BoldItalic"/>
              </a:rPr>
              <a:t>,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ArialNova-BoldItalic"/>
              </a:rPr>
              <a:t>тобто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ArialNova-BoldItalic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ArialNova-BoldItalic"/>
              </a:rPr>
              <a:t>щирий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ArialNova-BoldItalic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ArialNova-BoldItalic"/>
              </a:rPr>
              <a:t>прихильник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ArialNova-BoldItalic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ArialNova-BoldItalic"/>
              </a:rPr>
              <a:t>дійсної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ArialNova-BoldItalic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ArialNova-BoldItalic"/>
              </a:rPr>
              <a:t>правди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ArialNova-BoldItalic"/>
              </a:rPr>
              <a:t>", — писав </a:t>
            </a:r>
            <a:r>
              <a:rPr lang="ru-RU" b="1" i="1" dirty="0" err="1" smtClean="0">
                <a:solidFill>
                  <a:srgbClr val="000000"/>
                </a:solidFill>
                <a:effectLst/>
                <a:latin typeface="ArialNova-BoldItalic"/>
              </a:rPr>
              <a:t>він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08320" y="243125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7838FF"/>
                </a:solidFill>
                <a:effectLst/>
                <a:latin typeface="ArialNova-Bold"/>
              </a:rPr>
              <a:t>Перший з </a:t>
            </a:r>
            <a:r>
              <a:rPr lang="ru-RU" sz="2400" b="1" i="0" dirty="0" err="1" smtClean="0">
                <a:solidFill>
                  <a:srgbClr val="7838FF"/>
                </a:solidFill>
                <a:effectLst/>
                <a:latin typeface="ArialNova-Bold"/>
              </a:rPr>
              <a:t>художників</a:t>
            </a:r>
            <a:r>
              <a:rPr lang="ru-RU" sz="2400" b="1" i="0" dirty="0" smtClean="0">
                <a:solidFill>
                  <a:srgbClr val="7838FF"/>
                </a:solidFill>
                <a:effectLst/>
                <a:latin typeface="ArialNova-Bold"/>
              </a:rPr>
              <a:t>, </a:t>
            </a:r>
            <a:r>
              <a:rPr lang="ru-RU" sz="2400" b="1" i="0" dirty="0" err="1" smtClean="0">
                <a:solidFill>
                  <a:srgbClr val="7838FF"/>
                </a:solidFill>
                <a:effectLst/>
                <a:latin typeface="ArialNova-Bold"/>
              </a:rPr>
              <a:t>який</a:t>
            </a:r>
            <a:r>
              <a:rPr lang="ru-RU" sz="2400" b="1" i="0" dirty="0" smtClean="0">
                <a:solidFill>
                  <a:srgbClr val="7838FF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7838FF"/>
                </a:solidFill>
                <a:effectLst/>
                <a:latin typeface="ArialNova-Bold"/>
              </a:rPr>
              <a:t>звернувся</a:t>
            </a:r>
            <a:r>
              <a:rPr lang="ru-RU" sz="2400" b="1" i="0" dirty="0" smtClean="0">
                <a:solidFill>
                  <a:srgbClr val="7838FF"/>
                </a:solidFill>
                <a:effectLst/>
                <a:latin typeface="ArialNova-Bold"/>
              </a:rPr>
              <a:t> до </a:t>
            </a:r>
            <a:r>
              <a:rPr lang="ru-RU" sz="2400" b="1" i="0" dirty="0" err="1" smtClean="0">
                <a:solidFill>
                  <a:srgbClr val="7838FF"/>
                </a:solidFill>
                <a:effectLst/>
                <a:latin typeface="ArialNova-Bold"/>
              </a:rPr>
              <a:t>зображення</a:t>
            </a:r>
            <a:r>
              <a:rPr lang="ru-RU" sz="2400" b="1" i="0" dirty="0" smtClean="0">
                <a:solidFill>
                  <a:srgbClr val="7838FF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7838FF"/>
                </a:solidFill>
                <a:effectLst/>
                <a:latin typeface="ArialNova-Bold"/>
              </a:rPr>
              <a:t>життя</a:t>
            </a:r>
            <a:r>
              <a:rPr lang="ru-RU" sz="2400" b="1" i="0" dirty="0" smtClean="0">
                <a:solidFill>
                  <a:srgbClr val="7838FF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7838FF"/>
                </a:solidFill>
                <a:effectLst/>
                <a:latin typeface="ArialNova-Bold"/>
              </a:rPr>
              <a:t>знедолених</a:t>
            </a:r>
            <a:r>
              <a:rPr lang="ru-RU" sz="2400" b="1" i="0" dirty="0" smtClean="0">
                <a:solidFill>
                  <a:srgbClr val="7838FF"/>
                </a:solidFill>
                <a:effectLst/>
                <a:latin typeface="ArialNova-Bold"/>
              </a:rPr>
              <a:t> людей, </a:t>
            </a:r>
            <a:r>
              <a:rPr lang="ru-RU" sz="2400" b="1" i="0" dirty="0" err="1" smtClean="0">
                <a:solidFill>
                  <a:srgbClr val="7838FF"/>
                </a:solidFill>
                <a:effectLst/>
                <a:latin typeface="ArialNova-Bold"/>
              </a:rPr>
              <a:t>важкої</a:t>
            </a:r>
            <a:r>
              <a:rPr lang="ru-RU" sz="2400" b="1" i="0" dirty="0" smtClean="0">
                <a:solidFill>
                  <a:srgbClr val="7838FF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7838FF"/>
                </a:solidFill>
                <a:effectLst/>
                <a:latin typeface="ArialNova-Bold"/>
              </a:rPr>
              <a:t>праці</a:t>
            </a:r>
            <a:r>
              <a:rPr lang="ru-RU" sz="2400" b="1" i="0" dirty="0" smtClean="0">
                <a:solidFill>
                  <a:srgbClr val="7838FF"/>
                </a:solidFill>
                <a:effectLst/>
                <a:latin typeface="ArialNova-Bold"/>
              </a:rPr>
              <a:t> селян. Г. Курбе </a:t>
            </a:r>
            <a:r>
              <a:rPr lang="ru-RU" sz="2400" b="1" i="0" dirty="0" err="1" smtClean="0">
                <a:solidFill>
                  <a:srgbClr val="7838FF"/>
                </a:solidFill>
                <a:effectLst/>
                <a:latin typeface="ArialNova-Bold"/>
              </a:rPr>
              <a:t>вважають</a:t>
            </a:r>
            <a:r>
              <a:rPr lang="ru-RU" sz="2400" b="1" i="0" dirty="0" smtClean="0">
                <a:solidFill>
                  <a:srgbClr val="7838FF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7838FF"/>
                </a:solidFill>
                <a:effectLst/>
                <a:latin typeface="ArialNova-Bold"/>
              </a:rPr>
              <a:t>засновником</a:t>
            </a:r>
            <a:r>
              <a:rPr lang="ru-RU" sz="2400" b="1" i="0" dirty="0" smtClean="0">
                <a:solidFill>
                  <a:srgbClr val="7838FF"/>
                </a:solidFill>
                <a:effectLst/>
                <a:latin typeface="ArialNova-Bold"/>
              </a:rPr>
              <a:t> </a:t>
            </a:r>
            <a:r>
              <a:rPr lang="ru-RU" sz="2400" b="1" i="1" dirty="0" smtClean="0">
                <a:solidFill>
                  <a:srgbClr val="7838FF"/>
                </a:solidFill>
                <a:effectLst/>
                <a:latin typeface="ArialNova-BoldItalic"/>
              </a:rPr>
              <a:t>критичного </a:t>
            </a:r>
            <a:r>
              <a:rPr lang="ru-RU" sz="2400" b="1" i="1" dirty="0" err="1" smtClean="0">
                <a:solidFill>
                  <a:srgbClr val="7838FF"/>
                </a:solidFill>
                <a:effectLst/>
                <a:latin typeface="ArialNova-BoldItalic"/>
              </a:rPr>
              <a:t>реалізму</a:t>
            </a:r>
            <a:r>
              <a:rPr lang="ru-RU" sz="2400" b="1" i="1" dirty="0" smtClean="0">
                <a:solidFill>
                  <a:srgbClr val="7838FF"/>
                </a:solidFill>
                <a:effectLst/>
                <a:latin typeface="ArialNova-BoldItalic"/>
              </a:rPr>
              <a:t> </a:t>
            </a:r>
            <a:r>
              <a:rPr lang="ru-RU" sz="2400" b="1" i="0" dirty="0" smtClean="0">
                <a:solidFill>
                  <a:srgbClr val="7838FF"/>
                </a:solidFill>
                <a:effectLst/>
                <a:latin typeface="ArialNova-Bold"/>
              </a:rPr>
              <a:t>в </a:t>
            </a:r>
            <a:r>
              <a:rPr lang="ru-RU" sz="2400" b="1" i="0" dirty="0" err="1" smtClean="0">
                <a:solidFill>
                  <a:srgbClr val="7838FF"/>
                </a:solidFill>
                <a:effectLst/>
                <a:latin typeface="ArialNova-Bold"/>
              </a:rPr>
              <a:t>західноєвропейському</a:t>
            </a:r>
            <a:r>
              <a:rPr lang="ru-RU" sz="2400" b="1" i="0" dirty="0" smtClean="0">
                <a:solidFill>
                  <a:srgbClr val="7838FF"/>
                </a:solidFill>
                <a:effectLst/>
                <a:latin typeface="ArialNova-Bold"/>
              </a:rPr>
              <a:t> </a:t>
            </a:r>
            <a:r>
              <a:rPr lang="ru-RU" sz="2400" b="1" i="0" dirty="0" err="1" smtClean="0">
                <a:solidFill>
                  <a:srgbClr val="7838FF"/>
                </a:solidFill>
                <a:effectLst/>
                <a:latin typeface="ArialNova-Bold"/>
              </a:rPr>
              <a:t>мистецтві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889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6" y="913756"/>
            <a:ext cx="5500030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462387"/>
            <a:ext cx="5335584" cy="32540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04891" y="4803429"/>
            <a:ext cx="4718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rgbClr val="7838FF"/>
                </a:solidFill>
                <a:latin typeface="Posterama-SemiBold"/>
              </a:rPr>
              <a:t>Розбивачі</a:t>
            </a:r>
            <a:r>
              <a:rPr lang="uk-UA" sz="2400" b="1" dirty="0" smtClean="0">
                <a:solidFill>
                  <a:srgbClr val="7838FF"/>
                </a:solidFill>
                <a:latin typeface="Posterama-SemiBold"/>
              </a:rPr>
              <a:t> шосейного каміння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277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4998</TotalTime>
  <Words>342</Words>
  <Application>Microsoft Office PowerPoint</Application>
  <PresentationFormat>Широкоэкранный</PresentationFormat>
  <Paragraphs>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ArialNova-Bold</vt:lpstr>
      <vt:lpstr>ArialNova-BoldItalic</vt:lpstr>
      <vt:lpstr>Calibri</vt:lpstr>
      <vt:lpstr>Calibri Light</vt:lpstr>
      <vt:lpstr>Posterama-SemiBold</vt:lpstr>
      <vt:lpstr>Тема Office</vt:lpstr>
      <vt:lpstr>Презентация PowerPoint</vt:lpstr>
      <vt:lpstr> </vt:lpstr>
      <vt:lpstr>Презентация PowerPoint</vt:lpstr>
      <vt:lpstr>Презентация PowerPoint</vt:lpstr>
      <vt:lpstr>Франсіско-Хосе де Гойя</vt:lpstr>
      <vt:lpstr>Головною темою робіт реалістичного періоду митця стає пересічна людина, зайнята власними повсякденними справами</vt:lpstr>
      <vt:lpstr>«Капрічос» У серії гостро сатиричних гравюр «Капрічос» митець відкрив нове бачення світу з його пороками й страхіттями. Отже, митця вважають предтечею реалістичного мистецтва. </vt:lpstr>
      <vt:lpstr>Перший теоретик реалізму – художник Густав Курбе</vt:lpstr>
      <vt:lpstr>Презентация PowerPoint</vt:lpstr>
      <vt:lpstr>Франсуа Мілле</vt:lpstr>
      <vt:lpstr>Презентация PowerPoint</vt:lpstr>
      <vt:lpstr>Презентация PowerPoint</vt:lpstr>
      <vt:lpstr>Оноре Дом’є</vt:lpstr>
      <vt:lpstr>Презентация PowerPoint</vt:lpstr>
      <vt:lpstr> У другій половині XIX ст. центр реалістичного напряму в образотворчому мистецтві перемістився із Франції до Росії. Величезний внесок у нього зробили «передвижники» — учасники демократичного об'єднання «Товариства пересувних художніх виставок», створеного в 1870 р., яке згуртувало навколо себе передових російських і українських митців.</vt:lpstr>
      <vt:lpstr>Презентация PowerPoint</vt:lpstr>
      <vt:lpstr>Завдання: Намалювати сатиричну картину (карикатуру або шарж) на сучасну тему, підручник с.175.  Придумай і намалюй сатиричну картину, карикатуру чи шарж на тему з життя сучасного підлітка (кольорові олівці, фломастер).   https://www.youtube.com/watch?v=tNYa34bDw54&amp;t=100s ВІДЕО ЮРІЯ ЖУРАВЛЯ https://www.youtube.com/watch?v=7-7ofv_JMA4  https://www.youtube.com/watch?v=s4uArmkiRKs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Реалістичний стиль в образотворчому мистецтві</dc:title>
  <dc:creator>Учетная запись Майкрософт</dc:creator>
  <cp:lastModifiedBy>Учетная запись Майкрософт</cp:lastModifiedBy>
  <cp:revision>27</cp:revision>
  <dcterms:created xsi:type="dcterms:W3CDTF">2021-03-21T16:30:13Z</dcterms:created>
  <dcterms:modified xsi:type="dcterms:W3CDTF">2022-05-13T13:55:23Z</dcterms:modified>
</cp:coreProperties>
</file>