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2" r:id="rId3"/>
    <p:sldId id="258" r:id="rId4"/>
    <p:sldId id="259" r:id="rId5"/>
    <p:sldId id="261" r:id="rId6"/>
    <p:sldId id="262" r:id="rId7"/>
    <p:sldId id="273" r:id="rId8"/>
    <p:sldId id="263" r:id="rId9"/>
    <p:sldId id="264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3240" autoAdjust="0"/>
  </p:normalViewPr>
  <p:slideViewPr>
    <p:cSldViewPr>
      <p:cViewPr varScale="1">
        <p:scale>
          <a:sx n="62" d="100"/>
          <a:sy n="62" d="100"/>
        </p:scale>
        <p:origin x="53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0846"/>
            <a:ext cx="7776864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20272" y="5797995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Учня 8 класу</a:t>
            </a:r>
          </a:p>
          <a:p>
            <a:pPr algn="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Бучацького ліцею </a:t>
            </a:r>
          </a:p>
          <a:p>
            <a:pPr algn="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Христана Юрія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3" descr="буд музей+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661" y="319283"/>
            <a:ext cx="6873875" cy="2149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71668" y="1500174"/>
            <a:ext cx="271442" cy="1005266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19265" y="2511370"/>
            <a:ext cx="3164903" cy="1973518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  <a:latin typeface="Constantia" pitchFamily="18" charset="0"/>
              </a:rPr>
              <a:t> </a:t>
            </a:r>
            <a:r>
              <a:rPr lang="uk-UA" sz="3200" b="1" dirty="0" smtClean="0">
                <a:solidFill>
                  <a:schemeClr val="tx1"/>
                </a:solidFill>
                <a:latin typeface="Monotype Corsiva" pitchFamily="66" charset="0"/>
              </a:rPr>
              <a:t>Будинок-музей</a:t>
            </a:r>
          </a:p>
          <a:p>
            <a:r>
              <a:rPr lang="uk-UA" sz="3200" b="1" dirty="0" smtClean="0">
                <a:solidFill>
                  <a:schemeClr val="tx1"/>
                </a:solidFill>
                <a:latin typeface="Monotype Corsiva" pitchFamily="66" charset="0"/>
              </a:rPr>
              <a:t>Миколи Лисенка </a:t>
            </a:r>
          </a:p>
          <a:p>
            <a:r>
              <a:rPr lang="uk-UA" sz="3200" b="1" dirty="0" smtClean="0">
                <a:solidFill>
                  <a:schemeClr val="tx1"/>
                </a:solidFill>
                <a:latin typeface="Monotype Corsiva" pitchFamily="66" charset="0"/>
              </a:rPr>
              <a:t>м. Київ</a:t>
            </a:r>
            <a:endParaRPr lang="ru-RU" sz="32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5" name="Рисунок 10" descr="nikolay-lysenko-museum-1_8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2442272"/>
            <a:ext cx="2811761" cy="18745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8" descr="lysenko-museum-3f_4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152" y="2492896"/>
            <a:ext cx="2987988" cy="1991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9" descr="lysenko-museum-4f_25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5616" y="4277283"/>
            <a:ext cx="3218111" cy="21454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lysenko-museum-2f_25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016" y="4272754"/>
            <a:ext cx="3191816" cy="21272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165" y="4941168"/>
            <a:ext cx="3071834" cy="1440160"/>
          </a:xfrm>
        </p:spPr>
        <p:txBody>
          <a:bodyPr>
            <a:normAutofit/>
          </a:bodyPr>
          <a:lstStyle/>
          <a:p>
            <a:r>
              <a:rPr lang="uk-UA" sz="2200" dirty="0" smtClean="0">
                <a:solidFill>
                  <a:schemeClr val="tx1"/>
                </a:solidFill>
                <a:latin typeface="Monotype Corsiva" pitchFamily="66" charset="0"/>
              </a:rPr>
              <a:t>Надгробний пам’ятник </a:t>
            </a:r>
            <a:br>
              <a:rPr lang="uk-UA" sz="22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uk-UA" sz="2200" dirty="0" smtClean="0">
                <a:solidFill>
                  <a:schemeClr val="tx1"/>
                </a:solidFill>
                <a:latin typeface="Monotype Corsiva" pitchFamily="66" charset="0"/>
              </a:rPr>
              <a:t>М. В. Лисенку </a:t>
            </a:r>
            <a:br>
              <a:rPr lang="uk-UA" sz="22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uk-UA" sz="2200" dirty="0" smtClean="0">
                <a:solidFill>
                  <a:schemeClr val="tx1"/>
                </a:solidFill>
                <a:latin typeface="Monotype Corsiva" pitchFamily="66" charset="0"/>
              </a:rPr>
              <a:t>на Байковому кладовищі </a:t>
            </a:r>
            <a:br>
              <a:rPr lang="uk-UA" sz="22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uk-UA" sz="2200" dirty="0" smtClean="0">
                <a:solidFill>
                  <a:schemeClr val="tx1"/>
                </a:solidFill>
                <a:latin typeface="Monotype Corsiva" pitchFamily="66" charset="0"/>
              </a:rPr>
              <a:t>у м. Києві.</a:t>
            </a:r>
            <a:endParaRPr lang="uk-UA" sz="22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03848" y="620688"/>
            <a:ext cx="5760640" cy="5256584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</a:rPr>
              <a:t>Помер 6 листопада 1912 року, в Ки</a:t>
            </a:r>
            <a:r>
              <a:rPr lang="uk-UA" sz="4800" dirty="0" err="1" smtClean="0">
                <a:solidFill>
                  <a:schemeClr val="tx1"/>
                </a:solidFill>
                <a:latin typeface="Monotype Corsiva" pitchFamily="66" charset="0"/>
              </a:rPr>
              <a:t>єві</a:t>
            </a:r>
            <a:r>
              <a:rPr lang="uk-UA" sz="4800" dirty="0" smtClean="0">
                <a:solidFill>
                  <a:schemeClr val="tx1"/>
                </a:solidFill>
                <a:latin typeface="Monotype Corsiva" pitchFamily="66" charset="0"/>
              </a:rPr>
              <a:t>.</a:t>
            </a:r>
          </a:p>
          <a:p>
            <a:pPr algn="ctr"/>
            <a:r>
              <a:rPr lang="uk-UA" sz="4800" dirty="0" smtClean="0">
                <a:solidFill>
                  <a:schemeClr val="tx1"/>
                </a:solidFill>
                <a:latin typeface="Monotype Corsiva" pitchFamily="66" charset="0"/>
              </a:rPr>
              <a:t>Похований на Байковому кладовищі.</a:t>
            </a:r>
            <a:endParaRPr lang="ru-RU" sz="4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uk-UA" sz="4800" dirty="0" smtClean="0">
                <a:solidFill>
                  <a:schemeClr val="tx1"/>
                </a:solidFill>
                <a:latin typeface="Monotype Corsiva" pitchFamily="66" charset="0"/>
              </a:rPr>
              <a:t>В історії України постать </a:t>
            </a:r>
          </a:p>
          <a:p>
            <a:pPr algn="ctr"/>
            <a:r>
              <a:rPr lang="uk-UA" sz="4800" dirty="0" smtClean="0">
                <a:solidFill>
                  <a:schemeClr val="tx1"/>
                </a:solidFill>
                <a:latin typeface="Monotype Corsiva" pitchFamily="66" charset="0"/>
              </a:rPr>
              <a:t>Миколи Лисенка</a:t>
            </a:r>
          </a:p>
          <a:p>
            <a:pPr algn="ctr"/>
            <a:r>
              <a:rPr lang="uk-UA" sz="4800" dirty="0" smtClean="0">
                <a:solidFill>
                  <a:schemeClr val="tx1"/>
                </a:solidFill>
                <a:latin typeface="Monotype Corsiva" pitchFamily="66" charset="0"/>
              </a:rPr>
              <a:t>залишається унікальним прикладом</a:t>
            </a:r>
          </a:p>
          <a:p>
            <a:pPr algn="ctr"/>
            <a:r>
              <a:rPr lang="uk-UA" sz="4800" dirty="0" smtClean="0">
                <a:solidFill>
                  <a:schemeClr val="tx1"/>
                </a:solidFill>
                <a:latin typeface="Monotype Corsiva" pitchFamily="66" charset="0"/>
              </a:rPr>
              <a:t>поєднання в одній особі видатного музиканта, культурного і громадського діяча,</a:t>
            </a:r>
          </a:p>
          <a:p>
            <a:pPr algn="ctr"/>
            <a:r>
              <a:rPr lang="uk-UA" sz="4800" dirty="0" smtClean="0">
                <a:solidFill>
                  <a:schemeClr val="tx1"/>
                </a:solidFill>
                <a:latin typeface="Monotype Corsiva" pitchFamily="66" charset="0"/>
              </a:rPr>
              <a:t>незалежної, інтелігентної</a:t>
            </a:r>
          </a:p>
          <a:p>
            <a:pPr algn="ctr"/>
            <a:r>
              <a:rPr lang="uk-UA" sz="4800" dirty="0" smtClean="0">
                <a:solidFill>
                  <a:schemeClr val="tx1"/>
                </a:solidFill>
                <a:latin typeface="Monotype Corsiva" pitchFamily="66" charset="0"/>
              </a:rPr>
              <a:t> і чесної людини!</a:t>
            </a:r>
            <a:endParaRPr lang="ru-RU" sz="4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uk-UA" dirty="0" smtClean="0">
              <a:latin typeface="Constantia" pitchFamily="18" charset="0"/>
            </a:endParaRPr>
          </a:p>
        </p:txBody>
      </p:sp>
      <p:pic>
        <p:nvPicPr>
          <p:cNvPr id="4" name="Рисунок 3" descr="220px-Lysenko_grav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620688"/>
            <a:ext cx="20050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4657784" cy="3433236"/>
          </a:xfrm>
        </p:spPr>
        <p:txBody>
          <a:bodyPr/>
          <a:lstStyle/>
          <a:p>
            <a:r>
              <a:rPr lang="uk-UA" sz="3000" dirty="0" smtClean="0">
                <a:solidFill>
                  <a:schemeClr val="tx1"/>
                </a:solidFill>
                <a:latin typeface="Monotype Corsiva" pitchFamily="66" charset="0"/>
              </a:rPr>
              <a:t>Його ім'я присвоєне театрам</a:t>
            </a:r>
            <a:br>
              <a:rPr lang="uk-UA" sz="30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uk-UA" sz="3000" dirty="0" smtClean="0">
                <a:solidFill>
                  <a:schemeClr val="tx1"/>
                </a:solidFill>
                <a:latin typeface="Monotype Corsiva" pitchFamily="66" charset="0"/>
              </a:rPr>
              <a:t>і навчальним закладам, йому</a:t>
            </a:r>
            <a:br>
              <a:rPr lang="uk-UA" sz="30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uk-UA" sz="3000" dirty="0" smtClean="0">
                <a:solidFill>
                  <a:schemeClr val="tx1"/>
                </a:solidFill>
                <a:latin typeface="Monotype Corsiva" pitchFamily="66" charset="0"/>
              </a:rPr>
              <a:t>встановлені пам'ятники,</a:t>
            </a:r>
            <a:br>
              <a:rPr lang="uk-UA" sz="30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uk-UA" sz="3000" dirty="0" smtClean="0">
                <a:solidFill>
                  <a:schemeClr val="tx1"/>
                </a:solidFill>
                <a:latin typeface="Monotype Corsiva" pitchFamily="66" charset="0"/>
              </a:rPr>
              <a:t>щорічно вручаються премії </a:t>
            </a:r>
            <a:br>
              <a:rPr lang="uk-UA" sz="30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uk-UA" sz="3000" dirty="0" smtClean="0">
                <a:solidFill>
                  <a:schemeClr val="tx1"/>
                </a:solidFill>
                <a:latin typeface="Monotype Corsiva" pitchFamily="66" charset="0"/>
              </a:rPr>
              <a:t>імені Лисенка.</a:t>
            </a:r>
            <a:br>
              <a:rPr lang="uk-UA" sz="30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uk-UA" sz="3000" dirty="0" smtClean="0">
                <a:solidFill>
                  <a:schemeClr val="tx1"/>
                </a:solidFill>
                <a:latin typeface="Monotype Corsiva" pitchFamily="66" charset="0"/>
              </a:rPr>
              <a:t>На його честь відбуваються</a:t>
            </a:r>
            <a:br>
              <a:rPr lang="uk-UA" sz="30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uk-UA" sz="3000" dirty="0" smtClean="0">
                <a:solidFill>
                  <a:schemeClr val="tx1"/>
                </a:solidFill>
                <a:latin typeface="Monotype Corsiva" pitchFamily="66" charset="0"/>
              </a:rPr>
              <a:t> фестивалі і конкурси</a:t>
            </a:r>
            <a:r>
              <a:rPr lang="uk-UA" sz="3200" dirty="0" smtClean="0">
                <a:solidFill>
                  <a:schemeClr val="tx1"/>
                </a:solidFill>
                <a:latin typeface="Monotype Corsiva" pitchFamily="66" charset="0"/>
              </a:rPr>
              <a:t>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-1571668" y="5000636"/>
            <a:ext cx="571504" cy="10001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6" name="Picture 4" descr="http://resource.history.org.ua/cgi-bin/eiu/history.exe?C21COM=2&amp;I21DBN=DOP&amp;P21DBN=DOP&amp;Image_file_name=IMG/Lysenko_M_V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48680"/>
            <a:ext cx="3456384" cy="5630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Лисенко_Микол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8680"/>
            <a:ext cx="4211960" cy="5615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7288" y="1571612"/>
            <a:ext cx="183996" cy="8263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31840" y="548680"/>
            <a:ext cx="5868144" cy="4869160"/>
          </a:xfrm>
        </p:spPr>
        <p:txBody>
          <a:bodyPr>
            <a:normAutofit lnSpcReduction="10000"/>
          </a:bodyPr>
          <a:lstStyle/>
          <a:p>
            <a:r>
              <a:rPr lang="uk-UA" sz="5400" b="1" dirty="0" smtClean="0">
                <a:solidFill>
                  <a:schemeClr val="tx1"/>
                </a:solidFill>
                <a:latin typeface="Monotype Corsiva" pitchFamily="66" charset="0"/>
              </a:rPr>
              <a:t>Микола Віталійович Лисенко </a:t>
            </a:r>
          </a:p>
          <a:p>
            <a:r>
              <a:rPr lang="uk-UA" sz="4400" b="1" dirty="0" smtClean="0">
                <a:solidFill>
                  <a:schemeClr val="tx1"/>
                </a:solidFill>
                <a:latin typeface="Monotype Corsiva" pitchFamily="66" charset="0"/>
              </a:rPr>
              <a:t>      – </a:t>
            </a:r>
            <a:r>
              <a:rPr lang="uk-UA" sz="4400" dirty="0" smtClean="0">
                <a:solidFill>
                  <a:schemeClr val="tx1"/>
                </a:solidFill>
                <a:latin typeface="Monotype Corsiva" pitchFamily="66" charset="0"/>
              </a:rPr>
              <a:t>український </a:t>
            </a:r>
          </a:p>
          <a:p>
            <a:r>
              <a:rPr lang="uk-UA" sz="4400" dirty="0" smtClean="0">
                <a:solidFill>
                  <a:schemeClr val="tx1"/>
                </a:solidFill>
                <a:latin typeface="Monotype Corsiva" pitchFamily="66" charset="0"/>
              </a:rPr>
              <a:t>         композитор, піаніст,</a:t>
            </a:r>
          </a:p>
          <a:p>
            <a:r>
              <a:rPr lang="uk-UA" sz="4400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uk-UA" sz="4400" dirty="0" smtClean="0">
                <a:solidFill>
                  <a:schemeClr val="tx1"/>
                </a:solidFill>
                <a:latin typeface="Monotype Corsiva" pitchFamily="66" charset="0"/>
              </a:rPr>
              <a:t>       диригент, педагог,</a:t>
            </a:r>
          </a:p>
          <a:p>
            <a:r>
              <a:rPr lang="uk-UA" sz="4400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uk-UA" sz="4400" dirty="0" smtClean="0">
                <a:solidFill>
                  <a:schemeClr val="tx1"/>
                </a:solidFill>
                <a:latin typeface="Monotype Corsiva" pitchFamily="66" charset="0"/>
              </a:rPr>
              <a:t>      громадський діяч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0032" y="980728"/>
            <a:ext cx="4283968" cy="4464496"/>
          </a:xfrm>
        </p:spPr>
        <p:txBody>
          <a:bodyPr>
            <a:normAutofit fontScale="90000"/>
          </a:bodyPr>
          <a:lstStyle/>
          <a:p>
            <a:r>
              <a:rPr lang="uk-UA" sz="3800" dirty="0" smtClean="0">
                <a:solidFill>
                  <a:schemeClr val="tx1"/>
                </a:solidFill>
                <a:latin typeface="Monotype Corsiva" pitchFamily="66" charset="0"/>
              </a:rPr>
              <a:t>Народився </a:t>
            </a:r>
            <a:br>
              <a:rPr lang="uk-UA" sz="38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uk-UA" sz="3800" dirty="0" smtClean="0">
                <a:solidFill>
                  <a:schemeClr val="tx1"/>
                </a:solidFill>
                <a:latin typeface="Monotype Corsiva" pitchFamily="66" charset="0"/>
              </a:rPr>
              <a:t> Микола Віталійович Лисенко</a:t>
            </a:r>
            <a:br>
              <a:rPr lang="uk-UA" sz="38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uk-UA" sz="3800" dirty="0" smtClean="0">
                <a:solidFill>
                  <a:schemeClr val="tx1"/>
                </a:solidFill>
                <a:latin typeface="Monotype Corsiva" pitchFamily="66" charset="0"/>
              </a:rPr>
              <a:t> 22 березня 1842 року</a:t>
            </a:r>
            <a:br>
              <a:rPr lang="uk-UA" sz="38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uk-UA" sz="3800" dirty="0" smtClean="0">
                <a:solidFill>
                  <a:schemeClr val="tx1"/>
                </a:solidFill>
                <a:latin typeface="Monotype Corsiva" pitchFamily="66" charset="0"/>
              </a:rPr>
              <a:t> в селі Гриньки </a:t>
            </a:r>
            <a:br>
              <a:rPr lang="uk-UA" sz="38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uk-UA" sz="3800" dirty="0" smtClean="0">
                <a:solidFill>
                  <a:schemeClr val="tx1"/>
                </a:solidFill>
                <a:latin typeface="Monotype Corsiva" pitchFamily="66" charset="0"/>
              </a:rPr>
              <a:t>Кременчуцького повіту</a:t>
            </a:r>
            <a:br>
              <a:rPr lang="uk-UA" sz="38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uk-UA" sz="3800" dirty="0" smtClean="0">
                <a:solidFill>
                  <a:schemeClr val="tx1"/>
                </a:solidFill>
                <a:latin typeface="Monotype Corsiva" pitchFamily="66" charset="0"/>
              </a:rPr>
              <a:t> Полтавської області. </a:t>
            </a:r>
            <a:r>
              <a:rPr lang="uk-UA" sz="3600" dirty="0" smtClean="0">
                <a:solidFill>
                  <a:schemeClr val="tx1"/>
                </a:solidFill>
                <a:latin typeface="Palatino Linotype" pitchFamily="18" charset="0"/>
              </a:rPr>
              <a:t/>
            </a:r>
            <a:br>
              <a:rPr lang="uk-UA" sz="3600" dirty="0" smtClean="0">
                <a:solidFill>
                  <a:schemeClr val="tx1"/>
                </a:solidFill>
                <a:latin typeface="Palatino Linotype" pitchFamily="18" charset="0"/>
              </a:rPr>
            </a:br>
            <a:endParaRPr lang="uk-UA" sz="36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lisenko_rodina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3528" y="476672"/>
            <a:ext cx="4680520" cy="5413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358114" cy="908720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Monotype Corsiva" pitchFamily="66" charset="0"/>
              </a:rPr>
              <a:t>Батьки Миколи Лисенка</a:t>
            </a:r>
            <a:r>
              <a:rPr lang="uk-UA" dirty="0" smtClean="0">
                <a:latin typeface="Monotype Corsiva" pitchFamily="66" charset="0"/>
              </a:rPr>
              <a:t>             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5700" y="3854829"/>
            <a:ext cx="3888432" cy="2479898"/>
          </a:xfrm>
        </p:spPr>
        <p:txBody>
          <a:bodyPr>
            <a:normAutofit fontScale="32500" lnSpcReduction="20000"/>
          </a:bodyPr>
          <a:lstStyle/>
          <a:p>
            <a:r>
              <a:rPr lang="ru-RU" sz="7400" b="1" dirty="0" smtClean="0">
                <a:solidFill>
                  <a:schemeClr val="tx1"/>
                </a:solidFill>
                <a:latin typeface="Monotype Corsiva" pitchFamily="66" charset="0"/>
              </a:rPr>
              <a:t>Лисенко </a:t>
            </a:r>
            <a:r>
              <a:rPr lang="uk-UA" sz="7400" b="1" dirty="0" smtClean="0">
                <a:solidFill>
                  <a:schemeClr val="tx1"/>
                </a:solidFill>
                <a:latin typeface="Monotype Corsiva" pitchFamily="66" charset="0"/>
              </a:rPr>
              <a:t>Віталій</a:t>
            </a:r>
            <a:r>
              <a:rPr lang="ru-RU" sz="7400" b="1" dirty="0" smtClean="0">
                <a:solidFill>
                  <a:schemeClr val="tx1"/>
                </a:solidFill>
                <a:latin typeface="Monotype Corsiva" pitchFamily="66" charset="0"/>
              </a:rPr>
              <a:t> Романович</a:t>
            </a:r>
            <a:r>
              <a:rPr lang="uk-UA" sz="7400" b="1" dirty="0" smtClean="0">
                <a:solidFill>
                  <a:schemeClr val="tx1"/>
                </a:solidFill>
                <a:latin typeface="Monotype Corsiva" pitchFamily="66" charset="0"/>
              </a:rPr>
              <a:t>  </a:t>
            </a:r>
            <a:r>
              <a:rPr lang="uk-UA" sz="7400" dirty="0" smtClean="0">
                <a:solidFill>
                  <a:schemeClr val="tx1"/>
                </a:solidFill>
                <a:latin typeface="Monotype Corsiva" pitchFamily="66" charset="0"/>
              </a:rPr>
              <a:t>                             </a:t>
            </a:r>
          </a:p>
          <a:p>
            <a:pPr algn="just"/>
            <a:r>
              <a:rPr lang="uk-UA" sz="6700" dirty="0" smtClean="0">
                <a:solidFill>
                  <a:schemeClr val="tx1"/>
                </a:solidFill>
                <a:latin typeface="Monotype Corsiva" pitchFamily="66" charset="0"/>
              </a:rPr>
              <a:t>Віталій </a:t>
            </a:r>
            <a:r>
              <a:rPr lang="uk-UA" sz="6700" dirty="0">
                <a:solidFill>
                  <a:schemeClr val="tx1"/>
                </a:solidFill>
                <a:latin typeface="Monotype Corsiva" pitchFamily="66" charset="0"/>
              </a:rPr>
              <a:t>Романович, </a:t>
            </a:r>
            <a:r>
              <a:rPr lang="uk-UA" sz="6700" dirty="0" smtClean="0">
                <a:solidFill>
                  <a:schemeClr val="tx1"/>
                </a:solidFill>
                <a:latin typeface="Monotype Corsiva" pitchFamily="66" charset="0"/>
              </a:rPr>
              <a:t>батько </a:t>
            </a:r>
            <a:r>
              <a:rPr lang="uk-UA" sz="6700" dirty="0">
                <a:solidFill>
                  <a:schemeClr val="tx1"/>
                </a:solidFill>
                <a:latin typeface="Monotype Corsiva" pitchFamily="66" charset="0"/>
              </a:rPr>
              <a:t>композитора, був полковником Орденського кірасирського полку. Він був високо освіченою людиною і був пов'язаний з декабристським рухом 1825 року.</a:t>
            </a:r>
          </a:p>
          <a:p>
            <a:endParaRPr lang="uk-UA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3" descr="Без имени-1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64088" y="1013477"/>
            <a:ext cx="2088232" cy="29142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4" descr="Без имени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1968" y="1031813"/>
            <a:ext cx="2055896" cy="2869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499992" y="3789040"/>
            <a:ext cx="460851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Monotype Corsiva" pitchFamily="66" charset="0"/>
              </a:rPr>
              <a:t>Лисенко Ольга </a:t>
            </a:r>
            <a:r>
              <a:rPr lang="uk-UA" sz="2400" b="1" dirty="0" err="1">
                <a:latin typeface="Monotype Corsiva" pitchFamily="66" charset="0"/>
              </a:rPr>
              <a:t>Єреміївна</a:t>
            </a:r>
            <a:endParaRPr lang="uk-UA" sz="2400" b="1" dirty="0">
              <a:latin typeface="Monotype Corsiva" pitchFamily="66" charset="0"/>
            </a:endParaRPr>
          </a:p>
          <a:p>
            <a:r>
              <a:rPr lang="uk-UA" sz="2200" dirty="0" smtClean="0">
                <a:latin typeface="Monotype Corsiva" pitchFamily="66" charset="0"/>
              </a:rPr>
              <a:t>Ольга </a:t>
            </a:r>
            <a:r>
              <a:rPr lang="uk-UA" sz="2200" dirty="0" err="1">
                <a:latin typeface="Monotype Corsiva" pitchFamily="66" charset="0"/>
              </a:rPr>
              <a:t>Єреміївна</a:t>
            </a:r>
            <a:r>
              <a:rPr lang="uk-UA" sz="2200" dirty="0">
                <a:latin typeface="Monotype Corsiva" pitchFamily="66" charset="0"/>
              </a:rPr>
              <a:t>, походила з полтавського поміщицького роду Луценків. Освіту здобула у Петербурзькому Смольному інституті шляхетних дівчат, розмовляла майже виключно французькою і примушувала до цього всіх членів родини.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Лисенко Микола Віталійо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23" y="980728"/>
            <a:ext cx="3143632" cy="46805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35896" y="258611"/>
            <a:ext cx="518457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Monotype Corsiva" pitchFamily="66" charset="0"/>
              </a:rPr>
              <a:t>В 1855 році почав навчання у Харківській гімназії . Талановитий підліток швидко став популярним у місті піаністом,якого запрошували на вечори і бали,де він виконував п</a:t>
            </a:r>
            <a:r>
              <a:rPr lang="en-US" sz="2200" dirty="0">
                <a:latin typeface="Monotype Corsiva" pitchFamily="66" charset="0"/>
              </a:rPr>
              <a:t>’</a:t>
            </a:r>
            <a:r>
              <a:rPr lang="uk-UA" sz="2200" dirty="0" err="1">
                <a:latin typeface="Monotype Corsiva" pitchFamily="66" charset="0"/>
              </a:rPr>
              <a:t>єси</a:t>
            </a:r>
            <a:r>
              <a:rPr lang="uk-UA" sz="2200" dirty="0">
                <a:latin typeface="Monotype Corsiva" pitchFamily="66" charset="0"/>
              </a:rPr>
              <a:t> Моцарта,Бетховена,Шопена,блискуче імпровізував на теми українських народних пісень.</a:t>
            </a:r>
          </a:p>
          <a:p>
            <a:r>
              <a:rPr lang="uk-UA" sz="2200" dirty="0">
                <a:latin typeface="Monotype Corsiva" pitchFamily="66" charset="0"/>
              </a:rPr>
              <a:t>Закінчивши гімназію,Лисенко вступив на природничий факультет Харківського університету. </a:t>
            </a:r>
            <a:r>
              <a:rPr lang="ru-RU" sz="2200" dirty="0">
                <a:latin typeface="Monotype Corsiva" pitchFamily="66" charset="0"/>
              </a:rPr>
              <a:t>Але 1860 р. через </a:t>
            </a:r>
            <a:r>
              <a:rPr lang="uk-UA" sz="2200" dirty="0">
                <a:latin typeface="Monotype Corsiva" pitchFamily="66" charset="0"/>
              </a:rPr>
              <a:t>матеріальні труднощі родина Лисенків переїхала до Києва, і Микола разом із троюрідним братом Михайлом Старицьким перевівся до Київського університету. Його він закінчив з відзнакою, а 1865 р. навіть захистив дисертацію на тему «Розмноження нитчастих</a:t>
            </a:r>
            <a:r>
              <a:rPr lang="ru-RU" sz="2200" dirty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uk-UA" sz="2200" dirty="0">
                <a:latin typeface="Monotype Corsiva" pitchFamily="66" charset="0"/>
              </a:rPr>
              <a:t>водоростей</a:t>
            </a:r>
            <a:r>
              <a:rPr lang="ru-RU" sz="2200" dirty="0">
                <a:latin typeface="Monotype Corsiva" pitchFamily="66" charset="0"/>
              </a:rPr>
              <a:t>».</a:t>
            </a:r>
          </a:p>
          <a:p>
            <a:endParaRPr lang="uk-UA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2134_image_lar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052736"/>
            <a:ext cx="3815979" cy="4725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94766" y="345486"/>
            <a:ext cx="446449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Monotype Corsiva" pitchFamily="66" charset="0"/>
              </a:rPr>
              <a:t>Серед українського студентства університету панувала атмосфера патріотизму, і це сприяло формуванню Лисенка як громадського діяча. Він належав до «Київської Громади», працював у кількох гуртках, пов'язаних з етнографічною діяльністю, викладанням у недільних школах, заснував і провадив студентський хор, організовував концерти</a:t>
            </a:r>
            <a:r>
              <a:rPr lang="ru-RU" sz="2200" dirty="0">
                <a:latin typeface="Monotype Corsiva" pitchFamily="66" charset="0"/>
              </a:rPr>
              <a:t>.</a:t>
            </a:r>
          </a:p>
          <a:p>
            <a:r>
              <a:rPr lang="uk-UA" sz="2200" dirty="0">
                <a:latin typeface="Monotype Corsiva" pitchFamily="66" charset="0"/>
              </a:rPr>
              <a:t> Музика не тільки вабила М.Лисенка, а й поступово заповнювала все його життя. </a:t>
            </a:r>
          </a:p>
          <a:p>
            <a:r>
              <a:rPr lang="uk-UA" sz="2200" dirty="0" smtClean="0">
                <a:latin typeface="Monotype Corsiva" pitchFamily="66" charset="0"/>
              </a:rPr>
              <a:t>У 1904 році М.Лисенко відкриває першу в Україні національну музично-драматичну школу (з 1913 року — ім. М.В.Лисенка), яка працювала у програмному режимі вищих мистецьких навчальних закладів.</a:t>
            </a:r>
            <a:endParaRPr lang="uk-UA" sz="22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76672"/>
            <a:ext cx="7680853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73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7" name="Picture 17" descr="Diasporiana Електронна бібліотека | Лисенко М. Наталка-Полтавка – перша  українська оперета у 3-х діях І. Котляревськ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68960"/>
            <a:ext cx="1594420" cy="2303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" t="659" r="6873" b="4615"/>
          <a:stretch/>
        </p:blipFill>
        <p:spPr bwMode="auto">
          <a:xfrm>
            <a:off x="4941177" y="160338"/>
            <a:ext cx="1608992" cy="2336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2" descr="Соломія Крушельницька - Клавір опери М.Лисенка &quot;Різдвяна ніч&quot; з особистого  архіву С.Крушельницької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122629" y="151101"/>
            <a:ext cx="5032113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Monotype Corsiva" pitchFamily="66" charset="0"/>
              </a:rPr>
              <a:t>На українському народному ґрунті М.Лисенко творить високохудожні композиції на шевченківську тематику, народні опери «Різдвяна ніч» і «Утоплена», оперу-сатиру «Енеїда», монументальну народну музичну драму «Тарас Бульба».</a:t>
            </a:r>
          </a:p>
          <a:p>
            <a:pPr algn="ctr"/>
            <a:r>
              <a:rPr lang="uk-UA" sz="2000" b="1" dirty="0" smtClean="0">
                <a:latin typeface="Monotype Corsiva" pitchFamily="66" charset="0"/>
              </a:rPr>
              <a:t>Творча </a:t>
            </a:r>
            <a:r>
              <a:rPr lang="uk-UA" sz="2000" b="1" dirty="0">
                <a:latin typeface="Monotype Corsiva" pitchFamily="66" charset="0"/>
              </a:rPr>
              <a:t>спадщина</a:t>
            </a:r>
            <a:br>
              <a:rPr lang="uk-UA" sz="2000" b="1" dirty="0">
                <a:latin typeface="Monotype Corsiva" pitchFamily="66" charset="0"/>
              </a:rPr>
            </a:br>
            <a:r>
              <a:rPr lang="uk-UA" sz="2000" b="1" dirty="0">
                <a:latin typeface="Monotype Corsiva" pitchFamily="66" charset="0"/>
              </a:rPr>
              <a:t>Опери</a:t>
            </a:r>
            <a:r>
              <a:rPr lang="uk-UA" sz="2000" b="1" dirty="0" smtClean="0">
                <a:latin typeface="Monotype Corsiva" pitchFamily="66" charset="0"/>
              </a:rPr>
              <a:t>:</a:t>
            </a:r>
          </a:p>
          <a:p>
            <a:r>
              <a:rPr lang="uk-UA" sz="1600" dirty="0" smtClean="0">
                <a:latin typeface="Monotype Corsiva" pitchFamily="66" charset="0"/>
              </a:rPr>
              <a:t>"</a:t>
            </a:r>
            <a:r>
              <a:rPr lang="uk-UA" dirty="0">
                <a:latin typeface="Monotype Corsiva" pitchFamily="66" charset="0"/>
              </a:rPr>
              <a:t>Різдвяна ніч" (1873 р.),</a:t>
            </a:r>
            <a:br>
              <a:rPr lang="uk-UA" dirty="0">
                <a:latin typeface="Monotype Corsiva" pitchFamily="66" charset="0"/>
              </a:rPr>
            </a:br>
            <a:r>
              <a:rPr lang="uk-UA" dirty="0">
                <a:latin typeface="Monotype Corsiva" pitchFamily="66" charset="0"/>
              </a:rPr>
              <a:t>"Утоплена" (1883 р.),</a:t>
            </a:r>
            <a:br>
              <a:rPr lang="uk-UA" dirty="0">
                <a:latin typeface="Monotype Corsiva" pitchFamily="66" charset="0"/>
              </a:rPr>
            </a:br>
            <a:r>
              <a:rPr lang="uk-UA" dirty="0">
                <a:latin typeface="Monotype Corsiva" pitchFamily="66" charset="0"/>
              </a:rPr>
              <a:t>"Тарас Бульба" (1890 р.),</a:t>
            </a:r>
            <a:br>
              <a:rPr lang="uk-UA" dirty="0">
                <a:latin typeface="Monotype Corsiva" pitchFamily="66" charset="0"/>
              </a:rPr>
            </a:br>
            <a:r>
              <a:rPr lang="uk-UA" dirty="0">
                <a:latin typeface="Monotype Corsiva" pitchFamily="66" charset="0"/>
              </a:rPr>
              <a:t>"Наталка Полтавка" (1889 р.),</a:t>
            </a:r>
            <a:br>
              <a:rPr lang="uk-UA" dirty="0">
                <a:latin typeface="Monotype Corsiva" pitchFamily="66" charset="0"/>
              </a:rPr>
            </a:br>
            <a:r>
              <a:rPr lang="uk-UA" dirty="0">
                <a:latin typeface="Monotype Corsiva" pitchFamily="66" charset="0"/>
              </a:rPr>
              <a:t>"Енеїда" (1910 р.),</a:t>
            </a:r>
            <a:br>
              <a:rPr lang="uk-UA" dirty="0">
                <a:latin typeface="Monotype Corsiva" pitchFamily="66" charset="0"/>
              </a:rPr>
            </a:br>
            <a:r>
              <a:rPr lang="uk-UA" dirty="0">
                <a:latin typeface="Monotype Corsiva" pitchFamily="66" charset="0"/>
              </a:rPr>
              <a:t>"Ноктюрн" (1912 р</a:t>
            </a:r>
            <a:r>
              <a:rPr lang="uk-UA" dirty="0" smtClean="0">
                <a:latin typeface="Monotype Corsiva" pitchFamily="66" charset="0"/>
              </a:rPr>
              <a:t>.),</a:t>
            </a:r>
          </a:p>
          <a:p>
            <a:pPr algn="ctr"/>
            <a:r>
              <a:rPr lang="uk-UA" sz="2000" b="1" dirty="0" smtClean="0">
                <a:latin typeface="Monotype Corsiva" pitchFamily="66" charset="0"/>
              </a:rPr>
              <a:t>Дитячі </a:t>
            </a:r>
            <a:r>
              <a:rPr lang="uk-UA" sz="2000" b="1" dirty="0">
                <a:latin typeface="Monotype Corsiva" pitchFamily="66" charset="0"/>
              </a:rPr>
              <a:t>опери </a:t>
            </a:r>
            <a:endParaRPr lang="uk-UA" sz="2000" b="1" dirty="0" smtClean="0">
              <a:latin typeface="Monotype Corsiva" pitchFamily="66" charset="0"/>
            </a:endParaRPr>
          </a:p>
          <a:p>
            <a:r>
              <a:rPr lang="uk-UA" dirty="0" smtClean="0">
                <a:latin typeface="Monotype Corsiva" pitchFamily="66" charset="0"/>
              </a:rPr>
              <a:t>"</a:t>
            </a:r>
            <a:r>
              <a:rPr lang="uk-UA" dirty="0">
                <a:latin typeface="Monotype Corsiva" pitchFamily="66" charset="0"/>
              </a:rPr>
              <a:t>Коза-Дереза" (1888 р.),</a:t>
            </a:r>
            <a:br>
              <a:rPr lang="uk-UA" dirty="0">
                <a:latin typeface="Monotype Corsiva" pitchFamily="66" charset="0"/>
              </a:rPr>
            </a:br>
            <a:r>
              <a:rPr lang="uk-UA" dirty="0">
                <a:latin typeface="Monotype Corsiva" pitchFamily="66" charset="0"/>
              </a:rPr>
              <a:t>"Пан Коцький" (1891 р.),</a:t>
            </a:r>
            <a:br>
              <a:rPr lang="uk-UA" dirty="0">
                <a:latin typeface="Monotype Corsiva" pitchFamily="66" charset="0"/>
              </a:rPr>
            </a:br>
            <a:r>
              <a:rPr lang="uk-UA" dirty="0">
                <a:latin typeface="Monotype Corsiva" pitchFamily="66" charset="0"/>
              </a:rPr>
              <a:t>"Зима й Весна" (1892 р</a:t>
            </a:r>
            <a:r>
              <a:rPr lang="uk-UA" dirty="0" smtClean="0">
                <a:latin typeface="Monotype Corsiva" pitchFamily="66" charset="0"/>
              </a:rPr>
              <a:t>.).</a:t>
            </a:r>
          </a:p>
          <a:p>
            <a:r>
              <a:rPr lang="uk-UA" sz="500" dirty="0">
                <a:latin typeface="Monotype Corsiva" pitchFamily="66" charset="0"/>
              </a:rPr>
              <a:t/>
            </a:r>
            <a:br>
              <a:rPr lang="uk-UA" sz="500" dirty="0">
                <a:latin typeface="Monotype Corsiva" pitchFamily="66" charset="0"/>
              </a:rPr>
            </a:br>
            <a:r>
              <a:rPr lang="uk-UA" dirty="0" smtClean="0">
                <a:latin typeface="Monotype Corsiva" pitchFamily="66" charset="0"/>
              </a:rPr>
              <a:t>Микола </a:t>
            </a:r>
            <a:r>
              <a:rPr lang="uk-UA" dirty="0">
                <a:latin typeface="Monotype Corsiva" pitchFamily="66" charset="0"/>
              </a:rPr>
              <a:t>Віталійович Лисенко був одним з найкращих інтерпретаторів "Кобзаря" Т.Шевченка, на тексти якого написав понад 80 вокальних творів різних жанрів.</a:t>
            </a:r>
            <a:br>
              <a:rPr lang="uk-UA" dirty="0">
                <a:latin typeface="Monotype Corsiva" pitchFamily="66" charset="0"/>
              </a:rPr>
            </a:br>
            <a:r>
              <a:rPr lang="uk-UA" dirty="0">
                <a:latin typeface="Monotype Corsiva" pitchFamily="66" charset="0"/>
              </a:rPr>
              <a:t>Безцінною спадщиною великого композитора стали обробки фольклорно-пісенних зразків усної народної творчості</a:t>
            </a:r>
            <a:r>
              <a:rPr lang="uk-UA" dirty="0" smtClean="0">
                <a:latin typeface="Monotype Corsiva" pitchFamily="66" charset="0"/>
              </a:rPr>
              <a:t>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125" name="Picture 5" descr="Операфест Тульчин - Operafest-Tulchyn: «КОЗА-ДЕРЕЗА», дитяча вистава за  мотивами опери М. Лисен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858" y="4814183"/>
            <a:ext cx="2268252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7" descr="Електронна бібліотека &quot;Культура України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3"/>
          <a:stretch/>
        </p:blipFill>
        <p:spPr bwMode="auto">
          <a:xfrm>
            <a:off x="5710968" y="2115214"/>
            <a:ext cx="1678403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10" descr="М.Лисенко. Музика до &quot;Кобзаря&quot; Т.Шевченка (Київ 1963)-Видання - Нотна  бібліотека капели &quot;Дударик&quot;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04864"/>
            <a:ext cx="1877362" cy="2405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 descr="Опера М.В.Лисенка &quot;Тарас Бульба&quot; | Тест з музичного мистецтва – «На Урок»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2827"/>
            <a:ext cx="1656184" cy="2367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5" descr="Н. В. Лысенко – Наталка-Полтавка (Опера) (1960, Vinyl) - Discog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AutoShape 19" descr="Дитячі опери М. В. Лисенка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" name="AutoShape 21" descr="Дитячі опери М. В. Лисенка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1428792" y="1285860"/>
            <a:ext cx="1428792" cy="13933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43306" y="0"/>
            <a:ext cx="5500694" cy="6858000"/>
          </a:xfrm>
        </p:spPr>
        <p:txBody>
          <a:bodyPr>
            <a:normAutofit fontScale="92500"/>
          </a:bodyPr>
          <a:lstStyle/>
          <a:p>
            <a:r>
              <a:rPr lang="uk-UA" sz="4800" dirty="0" smtClean="0">
                <a:solidFill>
                  <a:schemeClr val="tx1"/>
                </a:solidFill>
                <a:latin typeface="Monotype Corsiva" pitchFamily="66" charset="0"/>
              </a:rPr>
              <a:t>У 1904 році М.Лисенко відкриває першу в Україні національну музично-драматичну школу (з 1913 року — ім. М.В.Лисенка), яка працювала у програмному режимі вищих мистецьких навчальних закладів.</a:t>
            </a:r>
            <a:endParaRPr lang="ru-RU" sz="4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" name="Содержимое 3" descr="Lysenko_204-5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687763" cy="51435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343</TotalTime>
  <Words>281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Candara</vt:lpstr>
      <vt:lpstr>Constantia</vt:lpstr>
      <vt:lpstr>Monotype Corsiva</vt:lpstr>
      <vt:lpstr>Palatino Linotype</vt:lpstr>
      <vt:lpstr>Symbol</vt:lpstr>
      <vt:lpstr>Times New Roman</vt:lpstr>
      <vt:lpstr>Волна</vt:lpstr>
      <vt:lpstr>Презентация PowerPoint</vt:lpstr>
      <vt:lpstr>Презентация PowerPoint</vt:lpstr>
      <vt:lpstr>Народився   Микола Віталійович Лисенко  22 березня 1842 року  в селі Гриньки  Кременчуцького повіту  Полтавської області.  </vt:lpstr>
      <vt:lpstr>Батьки Миколи Лисенка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Надгробний пам’ятник  М. В. Лисенку  на Байковому кладовищі  у м. Києві.</vt:lpstr>
      <vt:lpstr>Його ім'я присвоєне театрам і навчальним закладам, йому встановлені пам'ятники, щорічно вручаються премії  імені Лисенка. На його честь відбуваються  фестивалі і конкурси.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з музичного мистецва</dc:title>
  <dc:creator>Admin</dc:creator>
  <cp:lastModifiedBy>Учетная запись Майкрософт</cp:lastModifiedBy>
  <cp:revision>35</cp:revision>
  <dcterms:created xsi:type="dcterms:W3CDTF">2014-01-14T18:05:06Z</dcterms:created>
  <dcterms:modified xsi:type="dcterms:W3CDTF">2022-05-22T18:29:58Z</dcterms:modified>
</cp:coreProperties>
</file>