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6858000" type="screen4x3"/>
  <p:notesSz cx="6858000" cy="9144000"/>
  <p:embeddedFontLst>
    <p:embeddedFont>
      <p:font typeface="Constantia" panose="02030602050306030303" pitchFamily="18"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Jnq+vHyXeHDKlTySRSQpxw8qW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27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34575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2"/>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19" name="Google Shape;19;p1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83"/>
        <p:cNvGrpSpPr/>
        <p:nvPr/>
      </p:nvGrpSpPr>
      <p:grpSpPr>
        <a:xfrm>
          <a:off x="0" y="0"/>
          <a:ext cx="0" cy="0"/>
          <a:chOff x="0" y="0"/>
          <a:chExt cx="0" cy="0"/>
        </a:xfrm>
      </p:grpSpPr>
      <p:sp>
        <p:nvSpPr>
          <p:cNvPr id="84" name="Google Shape;84;p20"/>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5" name="Google Shape;85;p20"/>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6" name="Google Shape;86;p20"/>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0"/>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2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0"/>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
        <p:nvSpPr>
          <p:cNvPr id="91" name="Google Shape;91;p20"/>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sp>
      <p:sp>
        <p:nvSpPr>
          <p:cNvPr id="92" name="Google Shape;92;p20"/>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3" name="Google Shape;93;p20"/>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1"/>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7" name="Google Shape;97;p2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rot="5400000">
            <a:off x="5052219" y="2491582"/>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2"/>
          <p:cNvSpPr txBox="1">
            <a:spLocks noGrp="1"/>
          </p:cNvSpPr>
          <p:nvPr>
            <p:ph type="body" idx="1"/>
          </p:nvPr>
        </p:nvSpPr>
        <p:spPr>
          <a:xfrm rot="5400000">
            <a:off x="861219" y="510382"/>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3" name="Google Shape;103;p2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1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1"/>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2" name="Google Shape;42;p1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8" name="Google Shape;48;p1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5"/>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15"/>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5" name="Google Shape;55;p1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16"/>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16"/>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16"/>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1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72"/>
        <p:cNvGrpSpPr/>
        <p:nvPr/>
      </p:nvGrpSpPr>
      <p:grpSpPr>
        <a:xfrm>
          <a:off x="0" y="0"/>
          <a:ext cx="0" cy="0"/>
          <a:chOff x="0" y="0"/>
          <a:chExt cx="0" cy="0"/>
        </a:xfrm>
      </p:grpSpPr>
      <p:sp>
        <p:nvSpPr>
          <p:cNvPr id="73" name="Google Shape;73;p1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9"/>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9" name="Google Shape;79;p19"/>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1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5"/>
        <p:cNvGrpSpPr/>
        <p:nvPr/>
      </p:nvGrpSpPr>
      <p:grpSpPr>
        <a:xfrm>
          <a:off x="0" y="0"/>
          <a:ext cx="0" cy="0"/>
          <a:chOff x="0" y="0"/>
          <a:chExt cx="0" cy="0"/>
        </a:xfrm>
      </p:grpSpPr>
      <p:sp>
        <p:nvSpPr>
          <p:cNvPr id="6" name="Google Shape;6;p10"/>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7" name="Google Shape;7;p10"/>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8" name="Google Shape;8;p1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0"/>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0" name="Google Shape;10;p1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1" name="Google Shape;11;p1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2" name="Google Shape;12;p1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de-DE"/>
              <a:t>‹#›</a:t>
            </a:fld>
            <a:endParaRPr/>
          </a:p>
        </p:txBody>
      </p:sp>
      <p:grpSp>
        <p:nvGrpSpPr>
          <p:cNvPr id="13" name="Google Shape;13;p10"/>
          <p:cNvGrpSpPr/>
          <p:nvPr/>
        </p:nvGrpSpPr>
        <p:grpSpPr>
          <a:xfrm>
            <a:off x="-29294" y="-16113"/>
            <a:ext cx="9198255" cy="1086266"/>
            <a:chOff x="-29322" y="-1971"/>
            <a:chExt cx="9198255" cy="1086266"/>
          </a:xfrm>
        </p:grpSpPr>
        <p:sp>
          <p:nvSpPr>
            <p:cNvPr id="14" name="Google Shape;14;p10"/>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5" name="Google Shape;15;p10"/>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2"/>
        <p:cNvGrpSpPr/>
        <p:nvPr/>
      </p:nvGrpSpPr>
      <p:grpSpPr>
        <a:xfrm>
          <a:off x="0" y="0"/>
          <a:ext cx="0" cy="0"/>
          <a:chOff x="0" y="0"/>
          <a:chExt cx="0" cy="0"/>
        </a:xfrm>
      </p:grpSpPr>
      <p:sp>
        <p:nvSpPr>
          <p:cNvPr id="23" name="Google Shape;23;p9"/>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4" name="Google Shape;24;p9"/>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5" name="Google Shape;25;p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9"/>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7" name="Google Shape;27;p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8" name="Google Shape;28;p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9" name="Google Shape;29;p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de-DE"/>
              <a:t>‹#›</a:t>
            </a:fld>
            <a:endParaRPr/>
          </a:p>
        </p:txBody>
      </p:sp>
      <p:grpSp>
        <p:nvGrpSpPr>
          <p:cNvPr id="30" name="Google Shape;30;p9"/>
          <p:cNvGrpSpPr/>
          <p:nvPr/>
        </p:nvGrpSpPr>
        <p:grpSpPr>
          <a:xfrm>
            <a:off x="-29294" y="-16113"/>
            <a:ext cx="9198255" cy="1086266"/>
            <a:chOff x="-29322" y="-1971"/>
            <a:chExt cx="9198255" cy="1086266"/>
          </a:xfrm>
        </p:grpSpPr>
        <p:sp>
          <p:nvSpPr>
            <p:cNvPr id="31" name="Google Shape;31;p9"/>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2" name="Google Shape;32;p9"/>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571472" y="928670"/>
            <a:ext cx="7851648" cy="1828800"/>
          </a:xfrm>
          <a:prstGeom prst="rect">
            <a:avLst/>
          </a:prstGeom>
          <a:noFill/>
          <a:ln>
            <a:noFill/>
          </a:ln>
        </p:spPr>
        <p:txBody>
          <a:bodyPr spcFirstLastPara="1" wrap="square" lIns="0" tIns="0" rIns="18275" bIns="0" anchor="b" anchorCtr="0">
            <a:normAutofit/>
          </a:bodyPr>
          <a:lstStyle/>
          <a:p>
            <a:pPr marL="0" lvl="0" indent="0" algn="ctr" rtl="0">
              <a:spcBef>
                <a:spcPts val="0"/>
              </a:spcBef>
              <a:spcAft>
                <a:spcPts val="0"/>
              </a:spcAft>
              <a:buClr>
                <a:srgbClr val="4CE0EA"/>
              </a:buClr>
              <a:buSzPts val="8000"/>
              <a:buFont typeface="Calibri"/>
              <a:buNone/>
            </a:pPr>
            <a:r>
              <a:rPr lang="de-DE" sz="8000"/>
              <a:t>Lieblingsfeste</a:t>
            </a:r>
            <a:endParaRPr sz="8000"/>
          </a:p>
        </p:txBody>
      </p:sp>
      <p:sp>
        <p:nvSpPr>
          <p:cNvPr id="111" name="Google Shape;111;p1"/>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lnSpcReduction="10000"/>
          </a:bodyPr>
          <a:lstStyle/>
          <a:p>
            <a:pPr marL="0" marR="45720" lvl="0" indent="0" algn="r" rtl="0">
              <a:spcBef>
                <a:spcPts val="0"/>
              </a:spcBef>
              <a:spcAft>
                <a:spcPts val="0"/>
              </a:spcAft>
              <a:buSzPct val="95000"/>
              <a:buNone/>
            </a:pPr>
            <a:endParaRPr/>
          </a:p>
          <a:p>
            <a:pPr marL="0" marR="45720" lvl="0" indent="0" algn="r" rtl="0">
              <a:spcBef>
                <a:spcPts val="481"/>
              </a:spcBef>
              <a:spcAft>
                <a:spcPts val="0"/>
              </a:spcAft>
              <a:buSzPct val="95000"/>
              <a:buNone/>
            </a:pPr>
            <a:r>
              <a:rPr lang="de-DE"/>
              <a:t>Klasse 5</a:t>
            </a:r>
            <a:endParaRPr/>
          </a:p>
          <a:p>
            <a:pPr marL="0" marR="45720" lvl="0" indent="0" algn="r" rtl="0">
              <a:spcBef>
                <a:spcPts val="481"/>
              </a:spcBef>
              <a:spcAft>
                <a:spcPts val="0"/>
              </a:spcAft>
              <a:buSzPct val="95000"/>
              <a:buNone/>
            </a:pPr>
            <a:r>
              <a:rPr lang="de-DE"/>
              <a:t>Stunde 29</a:t>
            </a:r>
            <a:endParaRPr/>
          </a:p>
          <a:p>
            <a:pPr marL="0" marR="45720" lvl="0" indent="0" algn="r" rtl="0">
              <a:spcBef>
                <a:spcPts val="481"/>
              </a:spcBef>
              <a:spcAft>
                <a:spcPts val="0"/>
              </a:spcAft>
              <a:buSzPct val="95000"/>
              <a:buNone/>
            </a:pPr>
            <a:r>
              <a:rPr lang="de-DE"/>
              <a:t>Tetiana Fainytska</a:t>
            </a:r>
            <a:endParaRPr/>
          </a:p>
        </p:txBody>
      </p:sp>
      <p:pic>
        <p:nvPicPr>
          <p:cNvPr id="112" name="Google Shape;112;p1" descr="4eea1aceff52a1e1a58f17af6a7fc68c.jpeg"/>
          <p:cNvPicPr preferRelativeResize="0"/>
          <p:nvPr/>
        </p:nvPicPr>
        <p:blipFill rotWithShape="1">
          <a:blip r:embed="rId3">
            <a:alphaModFix/>
          </a:blip>
          <a:srcRect/>
          <a:stretch/>
        </p:blipFill>
        <p:spPr>
          <a:xfrm>
            <a:off x="1200150" y="3214685"/>
            <a:ext cx="3694689" cy="2452689"/>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de-DE"/>
              <a:t> </a:t>
            </a:r>
            <a:r>
              <a:rPr lang="de-DE" b="1"/>
              <a:t>Die neuen Wörter</a:t>
            </a:r>
            <a:endParaRPr b="1"/>
          </a:p>
        </p:txBody>
      </p:sp>
      <p:pic>
        <p:nvPicPr>
          <p:cNvPr id="118" name="Google Shape;118;p2" descr="C:\Users\user\Desktop\Уроки, збори\свята 2.png"/>
          <p:cNvPicPr preferRelativeResize="0">
            <a:picLocks noGrp="1"/>
          </p:cNvPicPr>
          <p:nvPr>
            <p:ph type="body" idx="1"/>
          </p:nvPr>
        </p:nvPicPr>
        <p:blipFill rotWithShape="1">
          <a:blip r:embed="rId3">
            <a:alphaModFix/>
          </a:blip>
          <a:srcRect l="30672" t="34033" r="28639" b="26906"/>
          <a:stretch/>
        </p:blipFill>
        <p:spPr>
          <a:xfrm>
            <a:off x="1214414" y="2071678"/>
            <a:ext cx="6429420" cy="385765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3"/>
          <p:cNvSpPr txBox="1">
            <a:spLocks noGrp="1"/>
          </p:cNvSpPr>
          <p:nvPr>
            <p:ph type="body" idx="1"/>
          </p:nvPr>
        </p:nvSpPr>
        <p:spPr>
          <a:xfrm>
            <a:off x="642910" y="1928802"/>
            <a:ext cx="8229600" cy="4389120"/>
          </a:xfrm>
          <a:prstGeom prst="rect">
            <a:avLst/>
          </a:prstGeom>
          <a:noFill/>
          <a:ln>
            <a:noFill/>
          </a:ln>
        </p:spPr>
        <p:txBody>
          <a:bodyPr spcFirstLastPara="1" wrap="square" lIns="91425" tIns="45700" rIns="91425" bIns="45700" anchor="t" anchorCtr="0">
            <a:normAutofit/>
          </a:bodyPr>
          <a:lstStyle/>
          <a:p>
            <a:pPr marL="274320" lvl="0" indent="-274320" algn="ctr" rtl="0">
              <a:lnSpc>
                <a:spcPct val="150000"/>
              </a:lnSpc>
              <a:spcBef>
                <a:spcPts val="0"/>
              </a:spcBef>
              <a:spcAft>
                <a:spcPts val="0"/>
              </a:spcAft>
              <a:buSzPts val="3040"/>
              <a:buNone/>
            </a:pPr>
            <a:r>
              <a:rPr lang="de-DE" sz="3200" b="1" i="1" dirty="0">
                <a:solidFill>
                  <a:schemeClr val="accent1"/>
                </a:solidFill>
              </a:rPr>
              <a:t>Mein Lieblingsfest </a:t>
            </a:r>
            <a:r>
              <a:rPr lang="de-DE" sz="3200" b="1" i="1" dirty="0" smtClean="0">
                <a:solidFill>
                  <a:schemeClr val="accent1"/>
                </a:solidFill>
              </a:rPr>
              <a:t>ist			. 	In </a:t>
            </a:r>
            <a:r>
              <a:rPr lang="de-DE" sz="3200" b="1" i="1" dirty="0">
                <a:solidFill>
                  <a:schemeClr val="accent1"/>
                </a:solidFill>
              </a:rPr>
              <a:t>Deutschland feiern wir es im Dezember. Das Fest hat ein Symbol. Das ist der Schuh. Da finden die Kinder Geschenke. Die Geschenke </a:t>
            </a:r>
            <a:r>
              <a:rPr lang="de-DE" sz="3200" b="1" i="1" dirty="0" smtClean="0">
                <a:solidFill>
                  <a:schemeClr val="accent1"/>
                </a:solidFill>
              </a:rPr>
              <a:t>bringt</a:t>
            </a:r>
            <a:endParaRPr dirty="0"/>
          </a:p>
        </p:txBody>
      </p:sp>
      <p:sp>
        <p:nvSpPr>
          <p:cNvPr id="123" name="Google Shape;123;p3"/>
          <p:cNvSpPr/>
          <p:nvPr/>
        </p:nvSpPr>
        <p:spPr>
          <a:xfrm>
            <a:off x="5275385" y="2000240"/>
            <a:ext cx="2822329" cy="785818"/>
          </a:xfrm>
          <a:prstGeom prst="irregularSeal1">
            <a:avLst/>
          </a:prstGeom>
          <a:solidFill>
            <a:schemeClr val="bg2">
              <a:lumMod val="60000"/>
              <a:lumOff val="40000"/>
            </a:schemeClr>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i="1" dirty="0"/>
              <a:t>der Nikolaustag</a:t>
            </a:r>
            <a:endParaRPr sz="1800" dirty="0">
              <a:solidFill>
                <a:srgbClr val="68DAFB"/>
              </a:solidFill>
              <a:latin typeface="Constantia"/>
              <a:ea typeface="Constantia"/>
              <a:cs typeface="Constantia"/>
              <a:sym typeface="Constantia"/>
            </a:endParaRPr>
          </a:p>
        </p:txBody>
      </p:sp>
      <p:sp>
        <p:nvSpPr>
          <p:cNvPr id="124" name="Google Shape;124;p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de-DE" b="1" dirty="0"/>
              <a:t>Was ist ein Fest?</a:t>
            </a:r>
            <a:endParaRPr b="1" dirty="0"/>
          </a:p>
        </p:txBody>
      </p:sp>
      <p:sp>
        <p:nvSpPr>
          <p:cNvPr id="125" name="Google Shape;125;p3"/>
          <p:cNvSpPr/>
          <p:nvPr/>
        </p:nvSpPr>
        <p:spPr>
          <a:xfrm>
            <a:off x="3601544" y="5424854"/>
            <a:ext cx="2605826" cy="1004542"/>
          </a:xfrm>
          <a:prstGeom prst="irregularSeal1">
            <a:avLst/>
          </a:prstGeom>
          <a:solidFill>
            <a:schemeClr val="bg2">
              <a:lumMod val="60000"/>
              <a:lumOff val="40000"/>
            </a:schemeClr>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algn="ctr"/>
            <a:r>
              <a:rPr lang="de-DE" sz="1800" b="1" i="1" dirty="0"/>
              <a:t>der </a:t>
            </a:r>
            <a:r>
              <a:rPr lang="de-DE" sz="1800" b="1" i="1" dirty="0" smtClean="0"/>
              <a:t>Nikolaus</a:t>
            </a:r>
            <a:endParaRPr lang="de-DE" sz="1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 calcmode="lin" valueType="num">
                                      <p:cBhvr>
                                        <p:cTn id="7" dur="500" fill="hold"/>
                                        <p:tgtEl>
                                          <p:spTgt spid="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5">
                                            <p:txEl>
                                              <p:pRg st="0" end="0"/>
                                            </p:txEl>
                                          </p:spTgt>
                                        </p:tgtEl>
                                        <p:attrNameLst>
                                          <p:attrName>style.visibility</p:attrName>
                                        </p:attrNameLst>
                                      </p:cBhvr>
                                      <p:to>
                                        <p:strVal val="visible"/>
                                      </p:to>
                                    </p:set>
                                    <p:animEffect transition="in" filter="fade">
                                      <p:cBhvr>
                                        <p:cTn id="14"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de-DE" b="1"/>
              <a:t>Was ist ein Fest?</a:t>
            </a:r>
            <a:endParaRPr/>
          </a:p>
        </p:txBody>
      </p:sp>
      <p:sp>
        <p:nvSpPr>
          <p:cNvPr id="132" name="Google Shape;132;p4"/>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ctr" rtl="0">
              <a:lnSpc>
                <a:spcPct val="150000"/>
              </a:lnSpc>
              <a:spcBef>
                <a:spcPts val="0"/>
              </a:spcBef>
              <a:spcAft>
                <a:spcPts val="0"/>
              </a:spcAft>
              <a:buSzPts val="3040"/>
              <a:buNone/>
            </a:pPr>
            <a:r>
              <a:rPr lang="de-DE" sz="3200" b="1" i="1">
                <a:solidFill>
                  <a:schemeClr val="accent1"/>
                </a:solidFill>
              </a:rPr>
              <a:t>Mein Lieblingsfest ist                           . Meistens feiern wir es im Frühling. Das Fest hat ein Symbol. Das ist ein Ei. Die Kinder suchen gern bunte Eier. Die Eiersuche ist sehr lustig. </a:t>
            </a:r>
            <a:endParaRPr sz="3200" b="1" i="1">
              <a:solidFill>
                <a:schemeClr val="accent1"/>
              </a:solidFill>
            </a:endParaRPr>
          </a:p>
        </p:txBody>
      </p:sp>
      <p:sp>
        <p:nvSpPr>
          <p:cNvPr id="133" name="Google Shape;133;p4"/>
          <p:cNvSpPr/>
          <p:nvPr/>
        </p:nvSpPr>
        <p:spPr>
          <a:xfrm>
            <a:off x="5572131" y="1928802"/>
            <a:ext cx="2217853" cy="914400"/>
          </a:xfrm>
          <a:prstGeom prst="irregularSeal1">
            <a:avLst/>
          </a:prstGeom>
          <a:solidFill>
            <a:schemeClr val="bg2">
              <a:lumMod val="60000"/>
              <a:lumOff val="40000"/>
            </a:schemeClr>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err="1" smtClean="0">
                <a:solidFill>
                  <a:schemeClr val="tx1"/>
                </a:solidFill>
                <a:latin typeface="Constantia"/>
                <a:ea typeface="Constantia"/>
                <a:cs typeface="Constantia"/>
                <a:sym typeface="Constantia"/>
              </a:rPr>
              <a:t>Ostern</a:t>
            </a:r>
            <a:endParaRPr sz="2400" b="1" dirty="0">
              <a:solidFill>
                <a:schemeClr val="tx1"/>
              </a:solidFill>
              <a:latin typeface="Constantia"/>
              <a:ea typeface="Constantia"/>
              <a:cs typeface="Constantia"/>
              <a:sym typeface="Constant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500"/>
                                        <p:tgtEl>
                                          <p:spTgt spid="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de-DE" b="1"/>
              <a:t>Was ist ein Fest?</a:t>
            </a:r>
            <a:endParaRPr/>
          </a:p>
        </p:txBody>
      </p:sp>
      <p:sp>
        <p:nvSpPr>
          <p:cNvPr id="139" name="Google Shape;139;p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ctr" rtl="0">
              <a:spcBef>
                <a:spcPts val="0"/>
              </a:spcBef>
              <a:spcAft>
                <a:spcPts val="0"/>
              </a:spcAft>
              <a:buSzPts val="3040"/>
              <a:buNone/>
            </a:pPr>
            <a:r>
              <a:rPr lang="de-DE" sz="3200" b="1" i="1" dirty="0">
                <a:solidFill>
                  <a:schemeClr val="accent1"/>
                </a:solidFill>
              </a:rPr>
              <a:t>Mein Lieblingsfest ist                              </a:t>
            </a:r>
            <a:r>
              <a:rPr lang="de-DE" sz="3200" b="1" i="1" dirty="0" smtClean="0">
                <a:solidFill>
                  <a:schemeClr val="accent1"/>
                </a:solidFill>
              </a:rPr>
              <a:t>		, </a:t>
            </a:r>
            <a:r>
              <a:rPr lang="de-DE" sz="3200" b="1" i="1" dirty="0">
                <a:solidFill>
                  <a:schemeClr val="accent1"/>
                </a:solidFill>
              </a:rPr>
              <a:t>es gibt immer viele Geschenke.                                      </a:t>
            </a:r>
            <a:r>
              <a:rPr lang="de-DE" sz="3200" b="1" i="1" dirty="0" smtClean="0">
                <a:solidFill>
                  <a:schemeClr val="accent1"/>
                </a:solidFill>
              </a:rPr>
              <a:t>		feiern </a:t>
            </a:r>
            <a:r>
              <a:rPr lang="de-DE" sz="3200" b="1" i="1" dirty="0">
                <a:solidFill>
                  <a:schemeClr val="accent1"/>
                </a:solidFill>
              </a:rPr>
              <a:t>die Deutschen im Dezember und das ist ein Familienfest. Die Familie feiert gern zusammen. Das Fest hat viele Symbole, das sind zum Beispiel ein Tannenbaum, ein Kalender und Geschenke. Ich schmücke gern unseren Tannenbaum. Er ist immer schön.</a:t>
            </a:r>
            <a:endParaRPr sz="3200" b="1" i="1" dirty="0">
              <a:solidFill>
                <a:schemeClr val="accent1"/>
              </a:solidFill>
            </a:endParaRPr>
          </a:p>
        </p:txBody>
      </p:sp>
      <p:sp>
        <p:nvSpPr>
          <p:cNvPr id="140" name="Google Shape;140;p5"/>
          <p:cNvSpPr/>
          <p:nvPr/>
        </p:nvSpPr>
        <p:spPr>
          <a:xfrm>
            <a:off x="5034012" y="1730196"/>
            <a:ext cx="3994484" cy="928694"/>
          </a:xfrm>
          <a:prstGeom prst="irregularSeal1">
            <a:avLst/>
          </a:prstGeom>
          <a:solidFill>
            <a:schemeClr val="bg2">
              <a:lumMod val="60000"/>
              <a:lumOff val="40000"/>
            </a:schemeClr>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err="1">
                <a:solidFill>
                  <a:schemeClr val="tx1"/>
                </a:solidFill>
                <a:latin typeface="Constantia"/>
                <a:ea typeface="Constantia"/>
                <a:cs typeface="Constantia"/>
                <a:sym typeface="Constantia"/>
              </a:rPr>
              <a:t>W</a:t>
            </a:r>
            <a:r>
              <a:rPr lang="en-US" sz="2400" b="1" dirty="0" err="1" smtClean="0">
                <a:solidFill>
                  <a:schemeClr val="tx1"/>
                </a:solidFill>
                <a:latin typeface="Constantia"/>
                <a:ea typeface="Constantia"/>
                <a:cs typeface="Constantia"/>
                <a:sym typeface="Constantia"/>
              </a:rPr>
              <a:t>eihnachten</a:t>
            </a:r>
            <a:endParaRPr sz="1800" b="1" dirty="0">
              <a:solidFill>
                <a:schemeClr val="tx1"/>
              </a:solidFill>
              <a:latin typeface="Constantia"/>
              <a:ea typeface="Constantia"/>
              <a:cs typeface="Constantia"/>
              <a:sym typeface="Constantia"/>
            </a:endParaRPr>
          </a:p>
        </p:txBody>
      </p:sp>
      <p:sp>
        <p:nvSpPr>
          <p:cNvPr id="141" name="Google Shape;141;p5"/>
          <p:cNvSpPr/>
          <p:nvPr/>
        </p:nvSpPr>
        <p:spPr>
          <a:xfrm>
            <a:off x="115503" y="2857496"/>
            <a:ext cx="2969474" cy="714380"/>
          </a:xfrm>
          <a:prstGeom prst="irregularSeal1">
            <a:avLst/>
          </a:prstGeom>
          <a:solidFill>
            <a:schemeClr val="bg2">
              <a:lumMod val="60000"/>
              <a:lumOff val="40000"/>
            </a:schemeClr>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lvl="0" algn="ctr"/>
            <a:r>
              <a:rPr lang="en-US" sz="1800" b="1" dirty="0" err="1">
                <a:solidFill>
                  <a:schemeClr val="tx1"/>
                </a:solidFill>
                <a:latin typeface="Constantia"/>
                <a:ea typeface="Constantia"/>
                <a:cs typeface="Constantia"/>
                <a:sym typeface="Constantia"/>
              </a:rPr>
              <a:t>Weihnachten</a:t>
            </a:r>
            <a:endParaRPr sz="1800" b="1" dirty="0">
              <a:solidFill>
                <a:schemeClr val="tx1"/>
              </a:solidFill>
              <a:latin typeface="Constantia"/>
              <a:ea typeface="Constantia"/>
              <a:cs typeface="Constantia"/>
              <a:sym typeface="Constant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0" end="0"/>
                                            </p:txEl>
                                          </p:spTgt>
                                        </p:tgtEl>
                                        <p:attrNameLst>
                                          <p:attrName>style.visibility</p:attrName>
                                        </p:attrNameLst>
                                      </p:cBhvr>
                                      <p:to>
                                        <p:strVal val="visible"/>
                                      </p:to>
                                    </p:set>
                                    <p:animEffect transition="in" filter="fade">
                                      <p:cBhvr>
                                        <p:cTn id="12" dur="50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lnSpcReduction="10000"/>
          </a:bodyPr>
          <a:lstStyle/>
          <a:p>
            <a:pPr marL="274320" lvl="0" indent="-274320" algn="ctr" rtl="0">
              <a:lnSpc>
                <a:spcPct val="150000"/>
              </a:lnSpc>
              <a:spcBef>
                <a:spcPts val="0"/>
              </a:spcBef>
              <a:spcAft>
                <a:spcPts val="0"/>
              </a:spcAft>
              <a:buSzPts val="3040"/>
              <a:buNone/>
            </a:pPr>
            <a:r>
              <a:rPr lang="de-DE" sz="3200" b="1" i="1" dirty="0">
                <a:solidFill>
                  <a:schemeClr val="accent1"/>
                </a:solidFill>
              </a:rPr>
              <a:t>Mein Lieblingsfest ist mein                         . Ich habe im September                              . Wir feiern immer sehr lustig. Es gibt viele Gäste, viele Geschenke und natürlich einen Kuchen mit Kerzen. Der Kuchen ist ein Symbol des Festes.</a:t>
            </a:r>
            <a:endParaRPr sz="3200" b="1" i="1" dirty="0">
              <a:solidFill>
                <a:schemeClr val="accent1"/>
              </a:solidFill>
            </a:endParaRPr>
          </a:p>
        </p:txBody>
      </p:sp>
      <p:sp>
        <p:nvSpPr>
          <p:cNvPr id="146" name="Google Shape;146;p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de-DE" b="1"/>
              <a:t>Was ist ein Fest?</a:t>
            </a:r>
            <a:endParaRPr/>
          </a:p>
        </p:txBody>
      </p:sp>
      <p:sp>
        <p:nvSpPr>
          <p:cNvPr id="148" name="Google Shape;148;p6"/>
          <p:cNvSpPr/>
          <p:nvPr/>
        </p:nvSpPr>
        <p:spPr>
          <a:xfrm>
            <a:off x="5893602" y="2119045"/>
            <a:ext cx="3250397" cy="571504"/>
          </a:xfrm>
          <a:prstGeom prst="irregularSeal1">
            <a:avLst/>
          </a:prstGeom>
          <a:solidFill>
            <a:schemeClr val="bg2">
              <a:lumMod val="60000"/>
              <a:lumOff val="40000"/>
            </a:schemeClr>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err="1" smtClean="0">
                <a:solidFill>
                  <a:schemeClr val="tx1"/>
                </a:solidFill>
                <a:latin typeface="Constantia"/>
                <a:ea typeface="Constantia"/>
                <a:cs typeface="Constantia"/>
                <a:sym typeface="Constantia"/>
              </a:rPr>
              <a:t>Geburtstag</a:t>
            </a:r>
            <a:endParaRPr sz="2400" b="1" dirty="0">
              <a:solidFill>
                <a:schemeClr val="tx1"/>
              </a:solidFill>
              <a:latin typeface="Constantia"/>
              <a:ea typeface="Constantia"/>
              <a:cs typeface="Constantia"/>
              <a:sym typeface="Constantia"/>
            </a:endParaRPr>
          </a:p>
        </p:txBody>
      </p:sp>
      <p:sp>
        <p:nvSpPr>
          <p:cNvPr id="149" name="Google Shape;149;p6"/>
          <p:cNvSpPr/>
          <p:nvPr/>
        </p:nvSpPr>
        <p:spPr>
          <a:xfrm>
            <a:off x="5497688" y="2714620"/>
            <a:ext cx="2866666" cy="642942"/>
          </a:xfrm>
          <a:prstGeom prst="irregularSeal1">
            <a:avLst/>
          </a:prstGeom>
          <a:solidFill>
            <a:schemeClr val="bg2">
              <a:lumMod val="60000"/>
              <a:lumOff val="40000"/>
            </a:schemeClr>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algn="ctr"/>
            <a:r>
              <a:rPr lang="en-US" sz="2000" b="1" dirty="0" err="1" smtClean="0">
                <a:solidFill>
                  <a:schemeClr val="tx1"/>
                </a:solidFill>
                <a:latin typeface="Constantia"/>
                <a:ea typeface="Constantia"/>
                <a:cs typeface="Constantia"/>
                <a:sym typeface="Constantia"/>
              </a:rPr>
              <a:t>Geburtstag</a:t>
            </a:r>
            <a:endParaRPr lang="en-US" sz="2000" b="1" dirty="0">
              <a:solidFill>
                <a:schemeClr val="tx1"/>
              </a:solidFill>
              <a:latin typeface="Constantia"/>
              <a:ea typeface="Constantia"/>
              <a:cs typeface="Constantia"/>
              <a:sym typeface="Constant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5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0" end="0"/>
                                            </p:txEl>
                                          </p:spTgt>
                                        </p:tgtEl>
                                        <p:attrNameLst>
                                          <p:attrName>style.visibility</p:attrName>
                                        </p:attrNameLst>
                                      </p:cBhvr>
                                      <p:to>
                                        <p:strVal val="visible"/>
                                      </p:to>
                                    </p:set>
                                    <p:animEffect transition="in" filter="fade">
                                      <p:cBhvr>
                                        <p:cTn id="12" dur="500"/>
                                        <p:tgtEl>
                                          <p:spTgt spid="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de-DE" b="1" i="1"/>
              <a:t>Was ist dein Lieblingsfest?</a:t>
            </a:r>
            <a:endParaRPr b="1" i="1"/>
          </a:p>
        </p:txBody>
      </p:sp>
      <p:sp>
        <p:nvSpPr>
          <p:cNvPr id="155" name="Google Shape;155;p7"/>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lnSpc>
                <a:spcPct val="150000"/>
              </a:lnSpc>
              <a:spcBef>
                <a:spcPts val="0"/>
              </a:spcBef>
              <a:spcAft>
                <a:spcPts val="0"/>
              </a:spcAft>
              <a:buSzPts val="2470"/>
              <a:buChar char="⚫"/>
            </a:pPr>
            <a:r>
              <a:rPr lang="de-DE" b="1"/>
              <a:t>Mein Lieblingsfest ist …</a:t>
            </a:r>
            <a:endParaRPr/>
          </a:p>
          <a:p>
            <a:pPr marL="274320" lvl="0" indent="-274320" algn="l" rtl="0">
              <a:lnSpc>
                <a:spcPct val="150000"/>
              </a:lnSpc>
              <a:spcBef>
                <a:spcPts val="520"/>
              </a:spcBef>
              <a:spcAft>
                <a:spcPts val="0"/>
              </a:spcAft>
              <a:buSzPts val="2470"/>
              <a:buChar char="⚫"/>
            </a:pPr>
            <a:r>
              <a:rPr lang="de-DE" b="1"/>
              <a:t>Wir feiern es im …</a:t>
            </a:r>
            <a:endParaRPr/>
          </a:p>
          <a:p>
            <a:pPr marL="274320" lvl="0" indent="-274320" algn="l" rtl="0">
              <a:lnSpc>
                <a:spcPct val="150000"/>
              </a:lnSpc>
              <a:spcBef>
                <a:spcPts val="520"/>
              </a:spcBef>
              <a:spcAft>
                <a:spcPts val="0"/>
              </a:spcAft>
              <a:buSzPts val="2470"/>
              <a:buChar char="⚫"/>
            </a:pPr>
            <a:r>
              <a:rPr lang="de-DE" b="1"/>
              <a:t>Dieses Fest gefällt mir sehr.</a:t>
            </a:r>
            <a:endParaRPr/>
          </a:p>
          <a:p>
            <a:pPr marL="274320" lvl="0" indent="-274320" algn="l" rtl="0">
              <a:lnSpc>
                <a:spcPct val="150000"/>
              </a:lnSpc>
              <a:spcBef>
                <a:spcPts val="520"/>
              </a:spcBef>
              <a:spcAft>
                <a:spcPts val="0"/>
              </a:spcAft>
              <a:buSzPts val="2470"/>
              <a:buChar char="⚫"/>
            </a:pPr>
            <a:r>
              <a:rPr lang="de-DE" b="1"/>
              <a:t>Es ist lustig/interessant/ …</a:t>
            </a:r>
            <a:endParaRPr/>
          </a:p>
          <a:p>
            <a:pPr marL="274320" lvl="0" indent="-274320" algn="l" rtl="0">
              <a:lnSpc>
                <a:spcPct val="150000"/>
              </a:lnSpc>
              <a:spcBef>
                <a:spcPts val="520"/>
              </a:spcBef>
              <a:spcAft>
                <a:spcPts val="0"/>
              </a:spcAft>
              <a:buSzPts val="2470"/>
              <a:buChar char="⚫"/>
            </a:pPr>
            <a:r>
              <a:rPr lang="de-DE" b="1"/>
              <a:t>Es gibt Geschenke/ …</a:t>
            </a:r>
            <a:endParaRPr/>
          </a:p>
          <a:p>
            <a:pPr marL="274320" lvl="0" indent="-274320" algn="l" rtl="0">
              <a:lnSpc>
                <a:spcPct val="150000"/>
              </a:lnSpc>
              <a:spcBef>
                <a:spcPts val="520"/>
              </a:spcBef>
              <a:spcAft>
                <a:spcPts val="0"/>
              </a:spcAft>
              <a:buSzPts val="2470"/>
              <a:buChar char="⚫"/>
            </a:pPr>
            <a:r>
              <a:rPr lang="de-DE" b="1"/>
              <a:t>…</a:t>
            </a:r>
            <a:endParaRPr b="1"/>
          </a:p>
        </p:txBody>
      </p:sp>
      <p:pic>
        <p:nvPicPr>
          <p:cNvPr id="156" name="Google Shape;156;p7" descr="4eea1aceff52a1e1a58f17af6a7fc68c111.jpeg"/>
          <p:cNvPicPr preferRelativeResize="0"/>
          <p:nvPr/>
        </p:nvPicPr>
        <p:blipFill rotWithShape="1">
          <a:blip r:embed="rId3">
            <a:alphaModFix/>
          </a:blip>
          <a:srcRect/>
          <a:stretch/>
        </p:blipFill>
        <p:spPr>
          <a:xfrm rot="474758">
            <a:off x="5409711" y="2146917"/>
            <a:ext cx="3308574" cy="2020593"/>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8" descr="weihnachten2018.2.jpg"/>
          <p:cNvPicPr preferRelativeResize="0"/>
          <p:nvPr/>
        </p:nvPicPr>
        <p:blipFill rotWithShape="1">
          <a:blip r:embed="rId3">
            <a:alphaModFix/>
          </a:blip>
          <a:srcRect/>
          <a:stretch/>
        </p:blipFill>
        <p:spPr>
          <a:xfrm>
            <a:off x="1142976" y="1000108"/>
            <a:ext cx="7143768" cy="4763464"/>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оток">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150</Words>
  <Application>Microsoft Office PowerPoint</Application>
  <PresentationFormat>Экран (4:3)</PresentationFormat>
  <Paragraphs>28</Paragraphs>
  <Slides>8</Slides>
  <Notes>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8</vt:i4>
      </vt:variant>
    </vt:vector>
  </HeadingPairs>
  <TitlesOfParts>
    <vt:vector size="14" baseType="lpstr">
      <vt:lpstr>Arial</vt:lpstr>
      <vt:lpstr>Constantia</vt:lpstr>
      <vt:lpstr>Noto Sans Symbols</vt:lpstr>
      <vt:lpstr>Calibri</vt:lpstr>
      <vt:lpstr>Поток</vt:lpstr>
      <vt:lpstr>Поток</vt:lpstr>
      <vt:lpstr>Lieblingsfeste</vt:lpstr>
      <vt:lpstr> Die neuen Wörter</vt:lpstr>
      <vt:lpstr>Was ist ein Fest?</vt:lpstr>
      <vt:lpstr>Was ist ein Fest?</vt:lpstr>
      <vt:lpstr>Was ist ein Fest?</vt:lpstr>
      <vt:lpstr>Was ist ein Fest?</vt:lpstr>
      <vt:lpstr>Was ist dein Lieblingsfest?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Lieblingsfeste</dc:title>
  <dc:creator>user</dc:creator>
  <cp:lastModifiedBy>1</cp:lastModifiedBy>
  <cp:revision>4</cp:revision>
  <dcterms:created xsi:type="dcterms:W3CDTF">2023-02-05T20:00:21Z</dcterms:created>
  <dcterms:modified xsi:type="dcterms:W3CDTF">2023-02-06T08:17:40Z</dcterms:modified>
</cp:coreProperties>
</file>