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308" r:id="rId7"/>
    <p:sldId id="280" r:id="rId8"/>
    <p:sldId id="273" r:id="rId9"/>
    <p:sldId id="275" r:id="rId10"/>
    <p:sldId id="278" r:id="rId11"/>
    <p:sldId id="277" r:id="rId12"/>
    <p:sldId id="276" r:id="rId13"/>
    <p:sldId id="279" r:id="rId14"/>
    <p:sldId id="284" r:id="rId15"/>
    <p:sldId id="281" r:id="rId16"/>
    <p:sldId id="282" r:id="rId17"/>
    <p:sldId id="261" r:id="rId18"/>
    <p:sldId id="306" r:id="rId19"/>
    <p:sldId id="263" r:id="rId20"/>
    <p:sldId id="264" r:id="rId21"/>
    <p:sldId id="265" r:id="rId22"/>
    <p:sldId id="266" r:id="rId23"/>
    <p:sldId id="307" r:id="rId24"/>
    <p:sldId id="291" r:id="rId25"/>
    <p:sldId id="268" r:id="rId26"/>
    <p:sldId id="309" r:id="rId27"/>
    <p:sldId id="269" r:id="rId28"/>
    <p:sldId id="270" r:id="rId29"/>
    <p:sldId id="272" r:id="rId30"/>
    <p:sldId id="271" r:id="rId31"/>
    <p:sldId id="286" r:id="rId32"/>
    <p:sldId id="267" r:id="rId33"/>
    <p:sldId id="302" r:id="rId34"/>
    <p:sldId id="285" r:id="rId35"/>
    <p:sldId id="301" r:id="rId36"/>
    <p:sldId id="298" r:id="rId37"/>
    <p:sldId id="303" r:id="rId38"/>
    <p:sldId id="294" r:id="rId39"/>
    <p:sldId id="287" r:id="rId40"/>
    <p:sldId id="295" r:id="rId41"/>
    <p:sldId id="290" r:id="rId42"/>
    <p:sldId id="292" r:id="rId43"/>
    <p:sldId id="297" r:id="rId44"/>
    <p:sldId id="293" r:id="rId45"/>
    <p:sldId id="288" r:id="rId46"/>
    <p:sldId id="304" r:id="rId47"/>
    <p:sldId id="299" r:id="rId48"/>
    <p:sldId id="305" r:id="rId49"/>
  </p:sldIdLst>
  <p:sldSz cx="12192000" cy="6858000"/>
  <p:notesSz cx="6858000" cy="9144000"/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A750AE"/>
    <a:srgbClr val="F686E1"/>
    <a:srgbClr val="F3EE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660"/>
  </p:normalViewPr>
  <p:slideViewPr>
    <p:cSldViewPr snapToGrid="0">
      <p:cViewPr varScale="1">
        <p:scale>
          <a:sx n="73" d="100"/>
          <a:sy n="73" d="100"/>
        </p:scale>
        <p:origin x="5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785671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946029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96452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601178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241495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40216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786133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10062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175086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90158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5295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6925917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08554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8296624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4209136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81858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D5D33-9875-4E76-8AFF-B79B119DA686}" type="datetimeFigureOut">
              <a:rPr lang="uk-UA" smtClean="0"/>
              <a:t>05.02.2023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D01C622-DFEF-4503-B4FB-8CAD448750D6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16073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3.png"/><Relationship Id="rId5" Type="http://schemas.openxmlformats.org/officeDocument/2006/relationships/image" Target="../media/image22.jp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7.mp4"/><Relationship Id="rId7" Type="http://schemas.openxmlformats.org/officeDocument/2006/relationships/image" Target="../media/image29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8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7.mp4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microsoft.com/office/2007/relationships/media" Target="../media/media10.mp4"/><Relationship Id="rId7" Type="http://schemas.openxmlformats.org/officeDocument/2006/relationships/image" Target="../media/image33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32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0.mp4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eg"/><Relationship Id="rId3" Type="http://schemas.openxmlformats.org/officeDocument/2006/relationships/image" Target="../media/image75.jpeg"/><Relationship Id="rId7" Type="http://schemas.openxmlformats.org/officeDocument/2006/relationships/image" Target="../media/image79.jpe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jpeg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1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G"/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6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0.png"/><Relationship Id="rId4" Type="http://schemas.openxmlformats.org/officeDocument/2006/relationships/image" Target="../media/image119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png"/><Relationship Id="rId5" Type="http://schemas.openxmlformats.org/officeDocument/2006/relationships/image" Target="../media/image124.jpeg"/><Relationship Id="rId4" Type="http://schemas.openxmlformats.org/officeDocument/2006/relationships/image" Target="../media/image1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/>
          <p:cNvSpPr txBox="1"/>
          <p:nvPr/>
        </p:nvSpPr>
        <p:spPr>
          <a:xfrm>
            <a:off x="1878226" y="2034384"/>
            <a:ext cx="70062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600" dirty="0" err="1" smtClean="0">
                <a:ln w="0"/>
                <a:solidFill>
                  <a:srgbClr val="A750AE"/>
                </a:solidFill>
                <a:effectLst>
                  <a:reflection blurRad="6350" stA="53000" endA="300" endPos="35500" dir="5400000" sy="-90000" algn="bl" rotWithShape="0"/>
                </a:effectLst>
              </a:rPr>
              <a:t>Товпаш</a:t>
            </a:r>
            <a:r>
              <a:rPr lang="uk-UA" sz="3600" dirty="0" smtClean="0">
                <a:ln w="0"/>
                <a:solidFill>
                  <a:srgbClr val="A750AE"/>
                </a:solidFill>
                <a:effectLst>
                  <a:reflection blurRad="6350" stA="53000" endA="300" endPos="35500" dir="5400000" sy="-90000" algn="bl" rotWithShape="0"/>
                </a:effectLst>
              </a:rPr>
              <a:t> Ганна Романівна </a:t>
            </a:r>
            <a:endParaRPr lang="uk-UA" sz="3600" dirty="0">
              <a:solidFill>
                <a:srgbClr val="A750AE"/>
              </a:solidFill>
            </a:endParaRPr>
          </a:p>
        </p:txBody>
      </p:sp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2"/>
          <a:srcRect t="18027" b="19728"/>
          <a:stretch/>
        </p:blipFill>
        <p:spPr>
          <a:xfrm>
            <a:off x="8112308" y="702028"/>
            <a:ext cx="3529580" cy="4760093"/>
          </a:xfrm>
          <a:prstGeom prst="rect">
            <a:avLst/>
          </a:prstGeom>
        </p:spPr>
      </p:pic>
      <p:sp>
        <p:nvSpPr>
          <p:cNvPr id="35" name="TextBox 34"/>
          <p:cNvSpPr txBox="1"/>
          <p:nvPr/>
        </p:nvSpPr>
        <p:spPr>
          <a:xfrm>
            <a:off x="1717236" y="3592290"/>
            <a:ext cx="53885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Вчитель початкових класів </a:t>
            </a:r>
          </a:p>
          <a:p>
            <a:r>
              <a:rPr lang="uk-UA" sz="3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Сільцівської</a:t>
            </a:r>
            <a:r>
              <a:rPr lang="uk-UA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ЗОШ І-ІІ ступенів </a:t>
            </a:r>
            <a:endParaRPr lang="uk-UA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99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/>
          <p:cNvSpPr txBox="1"/>
          <p:nvPr/>
        </p:nvSpPr>
        <p:spPr>
          <a:xfrm>
            <a:off x="1853491" y="946609"/>
            <a:ext cx="6579705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dirty="0" smtClean="0"/>
              <a:t>Візитна картка :</a:t>
            </a:r>
          </a:p>
          <a:p>
            <a:endParaRPr lang="uk-UA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2400" dirty="0" smtClean="0"/>
              <a:t>Освіта – вища</a:t>
            </a:r>
          </a:p>
          <a:p>
            <a:endParaRPr lang="uk-UA" sz="2400" dirty="0" smtClean="0"/>
          </a:p>
          <a:p>
            <a:r>
              <a:rPr lang="uk-UA" sz="2400" dirty="0" err="1" smtClean="0"/>
              <a:t>Чортківське</a:t>
            </a:r>
            <a:r>
              <a:rPr lang="uk-UA" sz="2400" dirty="0" smtClean="0"/>
              <a:t> педагогічне училище </a:t>
            </a:r>
          </a:p>
          <a:p>
            <a:r>
              <a:rPr lang="uk-UA" sz="2400" dirty="0" smtClean="0"/>
              <a:t>ім. О. Барвінського </a:t>
            </a:r>
          </a:p>
          <a:p>
            <a:endParaRPr lang="uk-UA" sz="2400" dirty="0" smtClean="0"/>
          </a:p>
          <a:p>
            <a:r>
              <a:rPr lang="uk-UA" sz="2400" dirty="0" smtClean="0"/>
              <a:t>Прикарпатський університет ім. В. Стефаника</a:t>
            </a:r>
          </a:p>
          <a:p>
            <a:r>
              <a:rPr lang="uk-UA" sz="2400" dirty="0"/>
              <a:t> </a:t>
            </a:r>
            <a:endParaRPr lang="uk-UA" sz="2400" dirty="0" smtClean="0"/>
          </a:p>
          <a:p>
            <a:r>
              <a:rPr lang="uk-UA" sz="2400" dirty="0" smtClean="0"/>
              <a:t>Спеціальність  - початкова освіта , </a:t>
            </a:r>
          </a:p>
          <a:p>
            <a:r>
              <a:rPr lang="uk-UA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48549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062514" y="128536"/>
            <a:ext cx="10515600" cy="1325563"/>
          </a:xfrm>
        </p:spPr>
        <p:txBody>
          <a:bodyPr/>
          <a:lstStyle/>
          <a:p>
            <a:r>
              <a:rPr lang="uk-UA" dirty="0" smtClean="0"/>
              <a:t>Освіта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062514" y="785800"/>
            <a:ext cx="10515600" cy="4351338"/>
          </a:xfrm>
        </p:spPr>
        <p:txBody>
          <a:bodyPr/>
          <a:lstStyle/>
          <a:p>
            <a:r>
              <a:rPr lang="uk-UA" dirty="0" smtClean="0"/>
              <a:t>Кваліфікація за дипломами : </a:t>
            </a:r>
            <a:endParaRPr lang="uk-UA" dirty="0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74" y="1495097"/>
            <a:ext cx="5649430" cy="4237072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408" y="1533923"/>
            <a:ext cx="5630891" cy="422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52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/>
          <p:cNvSpPr txBox="1"/>
          <p:nvPr/>
        </p:nvSpPr>
        <p:spPr>
          <a:xfrm>
            <a:off x="6571207" y="471671"/>
            <a:ext cx="56207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3200" dirty="0" smtClean="0"/>
              <a:t>Місце роботи:</a:t>
            </a:r>
          </a:p>
          <a:p>
            <a:r>
              <a:rPr lang="uk-UA" sz="3200" dirty="0" err="1" smtClean="0"/>
              <a:t>Сільцівська</a:t>
            </a:r>
            <a:r>
              <a:rPr lang="uk-UA" sz="3200" dirty="0" smtClean="0"/>
              <a:t> загальноосвітня школа І-ІІ ступенів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3200" dirty="0" smtClean="0"/>
              <a:t>Посада </a:t>
            </a:r>
          </a:p>
          <a:p>
            <a:r>
              <a:rPr lang="uk-UA" sz="3200" dirty="0" smtClean="0"/>
              <a:t>Вчитель початкових класів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3200" dirty="0" smtClean="0"/>
              <a:t>Педагогічний стаж  : 22роки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3200" dirty="0" smtClean="0"/>
              <a:t>Кваліфікаційна категорія : вища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3200" dirty="0" smtClean="0"/>
              <a:t>Звання: «Старший вчитель»</a:t>
            </a:r>
            <a:endParaRPr lang="uk-UA" sz="3200" dirty="0"/>
          </a:p>
        </p:txBody>
      </p:sp>
      <p:pic>
        <p:nvPicPr>
          <p:cNvPr id="1026" name="Picture 2" descr="https://8841044217.cbaul-cdnwnd.com/3580aa55b21fb77a719879c6306526bb/200001500-894a0894a2/DSC03254.JPG?ph=88410442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20" y="1511265"/>
            <a:ext cx="5651985" cy="3167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9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Прямоугольник 23"/>
          <p:cNvSpPr/>
          <p:nvPr/>
        </p:nvSpPr>
        <p:spPr>
          <a:xfrm>
            <a:off x="5120369" y="1301939"/>
            <a:ext cx="6096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uk-UA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«Найважливіше у педагогічній діяльності – це гармонія у стосунках з учнями, їх батьками та колегами, постійний творчий пошук і самовдосконалення»</a:t>
            </a:r>
            <a:endParaRPr lang="uk-UA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518468" y="673331"/>
            <a:ext cx="44413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200" dirty="0" smtClean="0"/>
              <a:t>Педагогічне кредо </a:t>
            </a:r>
            <a:endParaRPr lang="uk-UA" sz="3200" dirty="0"/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561" y="181199"/>
            <a:ext cx="3509708" cy="6239481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/>
          <a:srcRect t="32912"/>
          <a:stretch/>
        </p:blipFill>
        <p:spPr>
          <a:xfrm>
            <a:off x="6295247" y="3737608"/>
            <a:ext cx="3086724" cy="2761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46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0-02-05-a4e2acdd3bffd7dd2f7f919ddfdb23343661bb40ef6e60c33411c9a6686f6d66_ba16f215e24d9b6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0433" y="316321"/>
            <a:ext cx="11629345" cy="6541679"/>
          </a:xfrm>
        </p:spPr>
      </p:pic>
    </p:spTree>
    <p:extLst>
      <p:ext uri="{BB962C8B-B14F-4D97-AF65-F5344CB8AC3E}">
        <p14:creationId xmlns:p14="http://schemas.microsoft.com/office/powerpoint/2010/main" val="192418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0-02-05-2a654bc50700ec03ddcc34a624346951742ed6370515e723a83d40da1da536ff_104adeb8b3ac924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3654" y="883475"/>
            <a:ext cx="10406204" cy="5853490"/>
          </a:xfrm>
          <a:prstGeom prst="rect">
            <a:avLst/>
          </a:prstGeom>
        </p:spPr>
      </p:pic>
      <p:sp>
        <p:nvSpPr>
          <p:cNvPr id="25" name="Прямоугольник 24"/>
          <p:cNvSpPr/>
          <p:nvPr/>
        </p:nvSpPr>
        <p:spPr>
          <a:xfrm>
            <a:off x="5593993" y="48347"/>
            <a:ext cx="51206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4400" dirty="0"/>
              <a:t>Навчальні осередки </a:t>
            </a:r>
          </a:p>
        </p:txBody>
      </p:sp>
    </p:spTree>
    <p:extLst>
      <p:ext uri="{BB962C8B-B14F-4D97-AF65-F5344CB8AC3E}">
        <p14:creationId xmlns:p14="http://schemas.microsoft.com/office/powerpoint/2010/main" val="1097111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3832412" y="349731"/>
            <a:ext cx="50184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4000" dirty="0" smtClean="0"/>
              <a:t>Осередок творчості </a:t>
            </a:r>
            <a:endParaRPr lang="uk-UA" sz="4000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45" y="1112305"/>
            <a:ext cx="3961432" cy="528191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6325" y="2295135"/>
            <a:ext cx="3428851" cy="2571638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1848" y="1477673"/>
            <a:ext cx="3437684" cy="4583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70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6253785" y="150044"/>
            <a:ext cx="5090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4000" dirty="0" smtClean="0"/>
              <a:t>Навчальний осередок </a:t>
            </a:r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24" y="93488"/>
            <a:ext cx="4824688" cy="3618516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7410" y="980917"/>
            <a:ext cx="4913358" cy="3685019"/>
          </a:xfrm>
          <a:prstGeom prst="rect">
            <a:avLst/>
          </a:prstGeom>
        </p:spPr>
      </p:pic>
      <p:pic>
        <p:nvPicPr>
          <p:cNvPr id="30" name="Рисунок 2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46" t="12745" r="915" b="9935"/>
          <a:stretch/>
        </p:blipFill>
        <p:spPr>
          <a:xfrm>
            <a:off x="648157" y="2847668"/>
            <a:ext cx="3647645" cy="3755519"/>
          </a:xfrm>
          <a:prstGeom prst="rect">
            <a:avLst/>
          </a:prstGeom>
        </p:spPr>
      </p:pic>
      <p:pic>
        <p:nvPicPr>
          <p:cNvPr id="32" name="Рисунок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8431" r="-2527" b="12784"/>
          <a:stretch/>
        </p:blipFill>
        <p:spPr>
          <a:xfrm>
            <a:off x="4682685" y="3988755"/>
            <a:ext cx="4754977" cy="274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632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8000" y="560054"/>
            <a:ext cx="4269242" cy="5692322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1582" y="469224"/>
            <a:ext cx="4291007" cy="572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31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6359089" y="179192"/>
            <a:ext cx="52449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4400" dirty="0" smtClean="0"/>
              <a:t>Читацький осередок </a:t>
            </a:r>
          </a:p>
        </p:txBody>
      </p:sp>
      <p:pic>
        <p:nvPicPr>
          <p:cNvPr id="3" name="0-02-05-6a2f6c185e85dd369f694cbacc700bcc7cee41b572fd24ea06f6f33f2c2bca24_1e57631a05d790d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2161" b="21173"/>
          <a:stretch/>
        </p:blipFill>
        <p:spPr>
          <a:xfrm>
            <a:off x="77297" y="-244778"/>
            <a:ext cx="6395811" cy="3624293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8039" y="1107570"/>
            <a:ext cx="4203961" cy="5605282"/>
          </a:xfrm>
          <a:prstGeom prst="rect">
            <a:avLst/>
          </a:prstGeom>
        </p:spPr>
      </p:pic>
      <p:pic>
        <p:nvPicPr>
          <p:cNvPr id="26" name="Рисунок 25"/>
          <p:cNvPicPr>
            <a:picLocks noChangeAspect="1"/>
          </p:cNvPicPr>
          <p:nvPr/>
        </p:nvPicPr>
        <p:blipFill rotWithShape="1">
          <a:blip r:embed="rId6"/>
          <a:srcRect l="1084" t="36115" r="-1084" b="38230"/>
          <a:stretch/>
        </p:blipFill>
        <p:spPr>
          <a:xfrm>
            <a:off x="3073211" y="4105159"/>
            <a:ext cx="4683227" cy="260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3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6133964" y="424269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 smtClean="0"/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290921" y="685104"/>
            <a:ext cx="38763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4800" dirty="0" smtClean="0"/>
              <a:t>Осередок гри </a:t>
            </a:r>
            <a:endParaRPr lang="uk-UA" sz="4800" dirty="0"/>
          </a:p>
        </p:txBody>
      </p:sp>
      <p:pic>
        <p:nvPicPr>
          <p:cNvPr id="3" name="0-02-05-92b2a0963204f604b6297c4f86a72aa374433ec5bff28d4d953ed6a6df0c11aa_c523d3af0244561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8023" y="-150621"/>
            <a:ext cx="6507863" cy="3660673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4488" y="1576057"/>
            <a:ext cx="3795024" cy="5060032"/>
          </a:xfrm>
          <a:prstGeom prst="rect">
            <a:avLst/>
          </a:prstGeom>
        </p:spPr>
      </p:pic>
      <p:pic>
        <p:nvPicPr>
          <p:cNvPr id="26" name="Рисунок 25"/>
          <p:cNvPicPr>
            <a:picLocks noChangeAspect="1"/>
          </p:cNvPicPr>
          <p:nvPr/>
        </p:nvPicPr>
        <p:blipFill rotWithShape="1">
          <a:blip r:embed="rId6"/>
          <a:srcRect l="1" t="41871" r="-2360"/>
          <a:stretch/>
        </p:blipFill>
        <p:spPr>
          <a:xfrm>
            <a:off x="914882" y="3684509"/>
            <a:ext cx="3878955" cy="2937083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3109" y="3752877"/>
            <a:ext cx="2096669" cy="279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75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6133964" y="424269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 smtClean="0"/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761747" y="205007"/>
            <a:ext cx="45883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4000" dirty="0" smtClean="0"/>
              <a:t>Осередок новин </a:t>
            </a:r>
            <a:endParaRPr lang="uk-UA" sz="4000" dirty="0"/>
          </a:p>
        </p:txBody>
      </p:sp>
      <p:pic>
        <p:nvPicPr>
          <p:cNvPr id="3" name="0-02-05-da22a9e156d7c925d6277893bd50f9d9a402dc96852a5519078c7947a67dc4fd_c3a0d8cb6bb3bb7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9341" y="2967"/>
            <a:ext cx="5106633" cy="2872481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20" y="3108863"/>
            <a:ext cx="4679209" cy="3509407"/>
          </a:xfrm>
          <a:prstGeom prst="rect">
            <a:avLst/>
          </a:prstGeom>
        </p:spPr>
      </p:pic>
      <p:pic>
        <p:nvPicPr>
          <p:cNvPr id="26" name="Рисунок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4224" y="793075"/>
            <a:ext cx="4451838" cy="593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66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0-02-05-d08bc5cc12e8f0d8f2bb13c3464baffe6fb9232be99c68eb990f762fbd396bf2_f0a2de015340869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4361" y="160119"/>
            <a:ext cx="6416290" cy="3609163"/>
          </a:xfrm>
          <a:prstGeom prst="rect">
            <a:avLst/>
          </a:prstGeom>
        </p:spPr>
      </p:pic>
      <p:pic>
        <p:nvPicPr>
          <p:cNvPr id="25" name="0-02-05-8f794185058c31da4106d87856d443df15ddb79476a09fefec88b18faf875d60_8dcd23f55b9e564f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32525" y="2926547"/>
            <a:ext cx="6249979" cy="3515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4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6133964" y="424269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 smtClean="0"/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31817" y="400676"/>
            <a:ext cx="60672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4800" dirty="0" smtClean="0"/>
              <a:t>Осередок досліджень </a:t>
            </a:r>
            <a:endParaRPr lang="uk-UA" sz="4800" dirty="0"/>
          </a:p>
        </p:txBody>
      </p:sp>
      <p:pic>
        <p:nvPicPr>
          <p:cNvPr id="3" name="0-02-05-534fe7332716269bc4a93f0a84fa30c7426f94a63341e3cfd88d5b50686a0225_7b5df3f0fbe2926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5222" y="1870206"/>
            <a:ext cx="4972275" cy="2796905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0511" y="1430923"/>
            <a:ext cx="6650370" cy="4987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096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58187" y="289667"/>
            <a:ext cx="45734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3600" dirty="0" smtClean="0"/>
              <a:t>Тематичний осередок </a:t>
            </a:r>
            <a:endParaRPr lang="uk-UA" sz="3600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7615" y="1207633"/>
            <a:ext cx="5925705" cy="4444279"/>
          </a:xfrm>
          <a:prstGeom prst="rect">
            <a:avLst/>
          </a:prstGeom>
        </p:spPr>
      </p:pic>
      <p:pic>
        <p:nvPicPr>
          <p:cNvPr id="24" name="0-02-05-6f4d827f60fc4ba7bbf4147e3a1f5c75dbd960476f853a4e5713675c42ccb924_4dff164ed80fdb6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lum/>
          </a:blip>
          <a:stretch>
            <a:fillRect/>
          </a:stretch>
        </p:blipFill>
        <p:spPr>
          <a:xfrm>
            <a:off x="154022" y="117990"/>
            <a:ext cx="5570971" cy="3133670"/>
          </a:xfrm>
          <a:prstGeom prst="rect">
            <a:avLst/>
          </a:prstGeom>
        </p:spPr>
      </p:pic>
      <p:pic>
        <p:nvPicPr>
          <p:cNvPr id="25" name="0-02-05-c1151cd1d863c9aeffa0b7557dad431e9f79ca55ab465d2688c6ffdf323ecfa5_2274a25d44ae5c88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>
            <a:lum/>
          </a:blip>
          <a:stretch>
            <a:fillRect/>
          </a:stretch>
        </p:blipFill>
        <p:spPr>
          <a:xfrm>
            <a:off x="115736" y="3604012"/>
            <a:ext cx="5593360" cy="314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00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42675" y="82353"/>
            <a:ext cx="10515600" cy="1325563"/>
          </a:xfrm>
        </p:spPr>
        <p:txBody>
          <a:bodyPr/>
          <a:lstStyle/>
          <a:p>
            <a:r>
              <a:rPr lang="uk-UA" dirty="0" smtClean="0"/>
              <a:t>Курси підвищення кваліфікації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4" name="Рисунок 43"/>
          <p:cNvPicPr>
            <a:picLocks noChangeAspect="1"/>
          </p:cNvPicPr>
          <p:nvPr/>
        </p:nvPicPr>
        <p:blipFill rotWithShape="1">
          <a:blip r:embed="rId2"/>
          <a:srcRect l="2851" t="3423" r="1565" b="7994"/>
          <a:stretch/>
        </p:blipFill>
        <p:spPr>
          <a:xfrm>
            <a:off x="-23374" y="1329084"/>
            <a:ext cx="5362120" cy="3727034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7013" y="1550327"/>
            <a:ext cx="5775181" cy="4331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74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-607687" y="1051442"/>
            <a:ext cx="6044873" cy="453365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/>
          <a:srcRect t="16045" b="23497"/>
          <a:stretch/>
        </p:blipFill>
        <p:spPr>
          <a:xfrm rot="10800000">
            <a:off x="5075022" y="489881"/>
            <a:ext cx="6725426" cy="5421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24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24" name="Рисунок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8725" y="280713"/>
            <a:ext cx="8402819" cy="630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01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606391" y="582521"/>
            <a:ext cx="10515600" cy="1325563"/>
          </a:xfrm>
        </p:spPr>
        <p:txBody>
          <a:bodyPr/>
          <a:lstStyle/>
          <a:p>
            <a:r>
              <a:rPr lang="uk-UA" dirty="0" smtClean="0"/>
              <a:t>Принцип роботи </a:t>
            </a:r>
            <a:endParaRPr lang="uk-UA" dirty="0"/>
          </a:p>
        </p:txBody>
      </p:sp>
      <p:sp>
        <p:nvSpPr>
          <p:cNvPr id="24" name="TextBox 23"/>
          <p:cNvSpPr txBox="1"/>
          <p:nvPr/>
        </p:nvSpPr>
        <p:spPr>
          <a:xfrm>
            <a:off x="2396588" y="1740387"/>
            <a:ext cx="1875513" cy="923330"/>
          </a:xfrm>
          <a:prstGeom prst="rect">
            <a:avLst/>
          </a:prstGeom>
          <a:solidFill>
            <a:srgbClr val="FF99FF"/>
          </a:solidFill>
        </p:spPr>
        <p:txBody>
          <a:bodyPr wrap="none" rtlCol="0">
            <a:spAutoFit/>
          </a:bodyPr>
          <a:lstStyle/>
          <a:p>
            <a:r>
              <a:rPr lang="uk-UA" dirty="0" smtClean="0"/>
              <a:t>Індивідуальність </a:t>
            </a:r>
          </a:p>
          <a:p>
            <a:r>
              <a:rPr lang="uk-UA" dirty="0" smtClean="0"/>
              <a:t>Науковість </a:t>
            </a:r>
          </a:p>
          <a:p>
            <a:r>
              <a:rPr lang="uk-UA" dirty="0" smtClean="0"/>
              <a:t>Усебічність </a:t>
            </a:r>
            <a:endParaRPr lang="uk-UA" dirty="0"/>
          </a:p>
        </p:txBody>
      </p:sp>
      <p:sp>
        <p:nvSpPr>
          <p:cNvPr id="26" name="TextBox 25"/>
          <p:cNvSpPr txBox="1"/>
          <p:nvPr/>
        </p:nvSpPr>
        <p:spPr>
          <a:xfrm>
            <a:off x="7598941" y="1732656"/>
            <a:ext cx="2190518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uk-UA" dirty="0" smtClean="0"/>
              <a:t>Систематичність </a:t>
            </a:r>
          </a:p>
          <a:p>
            <a:r>
              <a:rPr lang="uk-UA" dirty="0" smtClean="0"/>
              <a:t>Наочність </a:t>
            </a:r>
          </a:p>
          <a:p>
            <a:r>
              <a:rPr lang="uk-UA" dirty="0" err="1" smtClean="0"/>
              <a:t>Обєктивність</a:t>
            </a:r>
            <a:r>
              <a:rPr lang="uk-UA" dirty="0" smtClean="0"/>
              <a:t> </a:t>
            </a:r>
            <a:endParaRPr lang="uk-UA" dirty="0"/>
          </a:p>
        </p:txBody>
      </p:sp>
      <p:sp>
        <p:nvSpPr>
          <p:cNvPr id="27" name="TextBox 26"/>
          <p:cNvSpPr txBox="1"/>
          <p:nvPr/>
        </p:nvSpPr>
        <p:spPr>
          <a:xfrm>
            <a:off x="4710862" y="1458535"/>
            <a:ext cx="2449317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uk-UA" dirty="0" smtClean="0"/>
              <a:t>Різноманіття методів </a:t>
            </a:r>
          </a:p>
          <a:p>
            <a:r>
              <a:rPr lang="uk-UA" dirty="0" smtClean="0"/>
              <a:t>Доступність </a:t>
            </a:r>
          </a:p>
        </p:txBody>
      </p:sp>
      <p:pic>
        <p:nvPicPr>
          <p:cNvPr id="28" name="Рисунок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542" y="3016809"/>
            <a:ext cx="3810738" cy="2858053"/>
          </a:xfrm>
          <a:prstGeom prst="rect">
            <a:avLst/>
          </a:prstGeom>
        </p:spPr>
      </p:pic>
      <p:pic>
        <p:nvPicPr>
          <p:cNvPr id="29" name="Рисунок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6230" y="2855646"/>
            <a:ext cx="2720793" cy="3627724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5518" y="2697070"/>
            <a:ext cx="2826235" cy="3768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21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dirty="0" smtClean="0"/>
              <a:t>Вчимося граючись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7898" y="1708192"/>
            <a:ext cx="3690054" cy="4920072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94" y="1585693"/>
            <a:ext cx="3776522" cy="5035363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2335" y="1625982"/>
            <a:ext cx="3737375" cy="498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8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</p:spPr>
        <p:txBody>
          <a:bodyPr/>
          <a:lstStyle/>
          <a:p>
            <a:r>
              <a:rPr lang="uk-UA" dirty="0" smtClean="0"/>
              <a:t>Застосовую такі інтерактивні методи навчання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4503" y="1261037"/>
            <a:ext cx="11685504" cy="4351338"/>
          </a:xfrm>
        </p:spPr>
        <p:txBody>
          <a:bodyPr>
            <a:normAutofit/>
          </a:bodyPr>
          <a:lstStyle/>
          <a:p>
            <a:r>
              <a:rPr lang="uk-UA" dirty="0" smtClean="0"/>
              <a:t>Робота в групах</a:t>
            </a:r>
          </a:p>
          <a:p>
            <a:r>
              <a:rPr lang="uk-UA" dirty="0" smtClean="0"/>
              <a:t>Займи позицію </a:t>
            </a:r>
          </a:p>
          <a:p>
            <a:r>
              <a:rPr lang="uk-UA" dirty="0" smtClean="0"/>
              <a:t>Рольова гра </a:t>
            </a:r>
          </a:p>
          <a:p>
            <a:r>
              <a:rPr lang="uk-UA" dirty="0" smtClean="0"/>
              <a:t>Крісло  автора </a:t>
            </a:r>
          </a:p>
          <a:p>
            <a:r>
              <a:rPr lang="uk-UA" dirty="0" smtClean="0"/>
              <a:t>Незакінчене речення </a:t>
            </a:r>
          </a:p>
          <a:p>
            <a:r>
              <a:rPr lang="uk-UA" dirty="0" smtClean="0"/>
              <a:t>Мікрофон</a:t>
            </a:r>
          </a:p>
          <a:p>
            <a:r>
              <a:rPr lang="uk-UA" dirty="0" smtClean="0"/>
              <a:t>Коло ідей </a:t>
            </a:r>
          </a:p>
          <a:p>
            <a:r>
              <a:rPr lang="uk-UA" dirty="0" smtClean="0"/>
              <a:t>Мозковий штурм </a:t>
            </a:r>
          </a:p>
          <a:p>
            <a:r>
              <a:rPr lang="uk-UA" dirty="0" smtClean="0"/>
              <a:t>Вправи з </a:t>
            </a:r>
            <a:r>
              <a:rPr lang="uk-UA" dirty="0" err="1" smtClean="0"/>
              <a:t>лего</a:t>
            </a:r>
            <a:r>
              <a:rPr lang="uk-UA" dirty="0" smtClean="0"/>
              <a:t> </a:t>
            </a:r>
          </a:p>
          <a:p>
            <a:r>
              <a:rPr lang="uk-UA" dirty="0" err="1" smtClean="0"/>
              <a:t>Проєкти</a:t>
            </a:r>
            <a:r>
              <a:rPr lang="uk-UA" dirty="0" smtClean="0"/>
              <a:t>  </a:t>
            </a:r>
          </a:p>
          <a:p>
            <a:endParaRPr lang="uk-UA" dirty="0" smtClean="0"/>
          </a:p>
          <a:p>
            <a:endParaRPr lang="uk-UA" dirty="0"/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2"/>
          <a:srcRect b="15326"/>
          <a:stretch/>
        </p:blipFill>
        <p:spPr>
          <a:xfrm>
            <a:off x="8152340" y="966781"/>
            <a:ext cx="3110987" cy="3512271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7187" y="1027906"/>
            <a:ext cx="4546777" cy="3410083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572" y="4174310"/>
            <a:ext cx="2012768" cy="268369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7682" y="4147780"/>
            <a:ext cx="1997749" cy="266366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50962" y="3909177"/>
            <a:ext cx="2176701" cy="290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40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dirty="0" smtClean="0"/>
              <a:t>Методи розвитку критичного мислення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629784" y="2039983"/>
            <a:ext cx="8915400" cy="3777622"/>
          </a:xfrm>
        </p:spPr>
        <p:txBody>
          <a:bodyPr>
            <a:normAutofit fontScale="85000" lnSpcReduction="20000"/>
          </a:bodyPr>
          <a:lstStyle/>
          <a:p>
            <a:r>
              <a:rPr lang="uk-UA" dirty="0" smtClean="0"/>
              <a:t>Кероване читання з передбаченням </a:t>
            </a:r>
          </a:p>
          <a:p>
            <a:r>
              <a:rPr lang="uk-UA" dirty="0" err="1" smtClean="0"/>
              <a:t>Сенкан</a:t>
            </a:r>
            <a:r>
              <a:rPr lang="uk-UA" dirty="0" smtClean="0"/>
              <a:t> </a:t>
            </a:r>
          </a:p>
          <a:p>
            <a:r>
              <a:rPr lang="uk-UA" dirty="0" smtClean="0"/>
              <a:t>Ромашка « </a:t>
            </a:r>
            <a:r>
              <a:rPr lang="uk-UA" dirty="0" err="1" smtClean="0"/>
              <a:t>Блума</a:t>
            </a:r>
            <a:r>
              <a:rPr lang="uk-UA" dirty="0" smtClean="0"/>
              <a:t>»</a:t>
            </a:r>
          </a:p>
          <a:p>
            <a:r>
              <a:rPr lang="uk-UA" dirty="0" err="1" smtClean="0"/>
              <a:t>Фішбоун</a:t>
            </a:r>
            <a:r>
              <a:rPr lang="uk-UA" dirty="0" smtClean="0"/>
              <a:t> </a:t>
            </a:r>
          </a:p>
          <a:p>
            <a:r>
              <a:rPr lang="uk-UA" dirty="0" err="1" smtClean="0"/>
              <a:t>Кубування</a:t>
            </a:r>
            <a:r>
              <a:rPr lang="uk-UA" dirty="0" smtClean="0"/>
              <a:t> </a:t>
            </a:r>
          </a:p>
          <a:p>
            <a:r>
              <a:rPr lang="uk-UA" dirty="0" smtClean="0"/>
              <a:t>Кошик ідей </a:t>
            </a:r>
          </a:p>
          <a:p>
            <a:r>
              <a:rPr lang="uk-UA" dirty="0" smtClean="0"/>
              <a:t>Інтелектуальні карти</a:t>
            </a:r>
          </a:p>
          <a:p>
            <a:r>
              <a:rPr lang="uk-UA" dirty="0" smtClean="0"/>
              <a:t>Т- таблиці </a:t>
            </a:r>
          </a:p>
          <a:p>
            <a:r>
              <a:rPr lang="uk-UA" dirty="0" smtClean="0"/>
              <a:t>Таблиці ЗХД</a:t>
            </a:r>
          </a:p>
          <a:p>
            <a:r>
              <a:rPr lang="uk-UA" dirty="0" smtClean="0"/>
              <a:t>Коло Венна</a:t>
            </a:r>
          </a:p>
          <a:p>
            <a:r>
              <a:rPr lang="uk-UA" dirty="0"/>
              <a:t>асоціативний </a:t>
            </a:r>
            <a:r>
              <a:rPr lang="uk-UA" dirty="0" smtClean="0"/>
              <a:t>кущ</a:t>
            </a:r>
          </a:p>
          <a:p>
            <a:r>
              <a:rPr lang="uk-UA" dirty="0"/>
              <a:t>Мозковий штурм </a:t>
            </a:r>
          </a:p>
          <a:p>
            <a:endParaRPr lang="uk-UA" dirty="0"/>
          </a:p>
          <a:p>
            <a:endParaRPr lang="uk-UA" dirty="0" smtClean="0"/>
          </a:p>
          <a:p>
            <a:endParaRPr lang="uk-UA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4274" y="624110"/>
            <a:ext cx="2597531" cy="346337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5259253" y="1878003"/>
            <a:ext cx="3376801" cy="4502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0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442306" y="23219"/>
            <a:ext cx="8911687" cy="1280890"/>
          </a:xfrm>
        </p:spPr>
        <p:txBody>
          <a:bodyPr/>
          <a:lstStyle/>
          <a:p>
            <a:r>
              <a:rPr lang="uk-UA" dirty="0" smtClean="0"/>
              <a:t>Діяльнісний підхід до </a:t>
            </a:r>
            <a:r>
              <a:rPr lang="uk-UA" dirty="0" err="1" smtClean="0"/>
              <a:t>навчанння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9" y="663664"/>
            <a:ext cx="4465976" cy="602492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5149" y="1108167"/>
            <a:ext cx="4866827" cy="365012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9970" y="2133600"/>
            <a:ext cx="3196396" cy="426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48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Рисунок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9428" y="1639939"/>
            <a:ext cx="3768933" cy="502524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198" y="1776549"/>
            <a:ext cx="3455060" cy="474494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534198" y="1270607"/>
            <a:ext cx="2293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dirty="0" smtClean="0"/>
              <a:t>Батьківські збори </a:t>
            </a:r>
            <a:endParaRPr lang="uk-UA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1462473" y="331317"/>
            <a:ext cx="48349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dirty="0"/>
              <a:t>Батьківський клуб «Щасливе </a:t>
            </a:r>
            <a:r>
              <a:rPr lang="uk-UA" dirty="0" smtClean="0"/>
              <a:t>батьківство»</a:t>
            </a:r>
            <a:endParaRPr lang="uk-UA" dirty="0"/>
          </a:p>
        </p:txBody>
      </p:sp>
      <p:sp>
        <p:nvSpPr>
          <p:cNvPr id="16" name="Прямоугольник 15"/>
          <p:cNvSpPr/>
          <p:nvPr/>
        </p:nvSpPr>
        <p:spPr>
          <a:xfrm>
            <a:off x="7424014" y="331317"/>
            <a:ext cx="24384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dirty="0"/>
              <a:t>Робота з батьками </a:t>
            </a:r>
          </a:p>
        </p:txBody>
      </p:sp>
    </p:spTree>
    <p:extLst>
      <p:ext uri="{BB962C8B-B14F-4D97-AF65-F5344CB8AC3E}">
        <p14:creationId xmlns:p14="http://schemas.microsoft.com/office/powerpoint/2010/main" val="421053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04605" y="129473"/>
            <a:ext cx="8911687" cy="1280890"/>
          </a:xfrm>
        </p:spPr>
        <p:txBody>
          <a:bodyPr/>
          <a:lstStyle/>
          <a:p>
            <a:r>
              <a:rPr lang="en-US" dirty="0" smtClean="0"/>
              <a:t>Viber </a:t>
            </a:r>
            <a:r>
              <a:rPr lang="uk-UA" dirty="0" smtClean="0"/>
              <a:t>група</a:t>
            </a:r>
            <a:endParaRPr lang="uk-UA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/>
          <a:srcRect t="4126" b="3530"/>
          <a:stretch/>
        </p:blipFill>
        <p:spPr>
          <a:xfrm>
            <a:off x="1640341" y="483325"/>
            <a:ext cx="2858161" cy="5865223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2" b="3915"/>
          <a:stretch/>
        </p:blipFill>
        <p:spPr>
          <a:xfrm>
            <a:off x="7674973" y="326571"/>
            <a:ext cx="3086100" cy="6387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6502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4252102" y="1143464"/>
            <a:ext cx="4054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dirty="0" smtClean="0"/>
              <a:t>Батьки в ролі вчителів </a:t>
            </a:r>
            <a:endParaRPr lang="uk-UA" sz="2800" dirty="0"/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5076" y="235053"/>
            <a:ext cx="3292250" cy="4389667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570" y="2079807"/>
            <a:ext cx="2903498" cy="3871330"/>
          </a:xfrm>
          <a:prstGeom prst="rect">
            <a:avLst/>
          </a:prstGeom>
        </p:spPr>
      </p:pic>
      <p:pic>
        <p:nvPicPr>
          <p:cNvPr id="29" name="Рисунок 28"/>
          <p:cNvPicPr>
            <a:picLocks noChangeAspect="1"/>
          </p:cNvPicPr>
          <p:nvPr/>
        </p:nvPicPr>
        <p:blipFill rotWithShape="1">
          <a:blip r:embed="rId4"/>
          <a:srcRect t="27459" b="1"/>
          <a:stretch/>
        </p:blipFill>
        <p:spPr>
          <a:xfrm>
            <a:off x="795504" y="609305"/>
            <a:ext cx="2836855" cy="275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21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Рисунок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865" y="130971"/>
            <a:ext cx="3706375" cy="4941832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6133964" y="497224"/>
            <a:ext cx="4425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dirty="0" smtClean="0"/>
              <a:t>Батьківські читання  </a:t>
            </a:r>
            <a:endParaRPr lang="uk-UA" sz="2800" dirty="0"/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9122" y="1099599"/>
            <a:ext cx="4021404" cy="5361871"/>
          </a:xfrm>
          <a:prstGeom prst="rect">
            <a:avLst/>
          </a:prstGeom>
        </p:spPr>
      </p:pic>
      <p:pic>
        <p:nvPicPr>
          <p:cNvPr id="28" name="Рисунок 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4205" y="1082106"/>
            <a:ext cx="4247327" cy="566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32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2180099" y="467013"/>
            <a:ext cx="6803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 smtClean="0"/>
              <a:t>Допомога у виготовленні дидактичного матеріалу </a:t>
            </a:r>
            <a:endParaRPr lang="uk-UA" sz="2400" dirty="0"/>
          </a:p>
        </p:txBody>
      </p:sp>
      <p:pic>
        <p:nvPicPr>
          <p:cNvPr id="25" name="Рисунок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056" y="1178956"/>
            <a:ext cx="4025023" cy="5366698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819" y="1178955"/>
            <a:ext cx="3986638" cy="5315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27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153989" y="206993"/>
            <a:ext cx="4558937" cy="745837"/>
          </a:xfrm>
        </p:spPr>
        <p:txBody>
          <a:bodyPr>
            <a:noAutofit/>
          </a:bodyPr>
          <a:lstStyle/>
          <a:p>
            <a:r>
              <a:rPr lang="uk-UA" sz="3600" dirty="0" smtClean="0"/>
              <a:t>Допомога ЗСУ </a:t>
            </a:r>
          </a:p>
          <a:p>
            <a:r>
              <a:rPr lang="uk-UA" sz="3600" dirty="0" smtClean="0"/>
              <a:t>Шкільні ярмарк</a:t>
            </a:r>
            <a:r>
              <a:rPr lang="uk-UA" sz="3600" dirty="0"/>
              <a:t>и</a:t>
            </a:r>
          </a:p>
        </p:txBody>
      </p:sp>
      <p:pic>
        <p:nvPicPr>
          <p:cNvPr id="1026" name="Picture 2" descr="https://scontent.cdninstagram.com/v/t1.15752-9/310052409_637139027817289_3848237935825477914_n.jpg?_nc_cat=100&amp;ccb=1-7&amp;_nc_sid=5a057b&amp;_nc_ohc=In7TCfmnk40AX8JaWMg&amp;_nc_ad=z-m&amp;_nc_cid=0&amp;_nc_ht=scontent.cdninstagram.com&amp;oh=03_AdQhiidooFnQzjfdr0fgEz9EF9OV3NwTdsLPWKqycAYmmA&amp;oe=6370917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15" y="206993"/>
            <a:ext cx="4313877" cy="57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scontent.cdninstagram.com/v/t1.15752-9/310302419_469983038237218_1998576618574597441_n.jpg?_nc_cat=111&amp;ccb=1-7&amp;_nc_sid=5a057b&amp;_nc_ohc=90UUSK-0wTYAX9Ryuww&amp;_nc_ad=z-m&amp;_nc_cid=0&amp;_nc_ht=scontent.cdninstagram.com&amp;oh=03_AdSUqbgws_Y0y-6PPMnkCXvUnvHmufs8mN0GxvR-YxaFpg&amp;oe=63720FE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5761" y="1551212"/>
            <a:ext cx="3715611" cy="495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scontent.cdninstagram.com/v/t1.15752-9/310292113_3254337124882687_8953579833134158420_n.jpg?_nc_cat=105&amp;ccb=1-7&amp;_nc_sid=5a057b&amp;_nc_ohc=zz7kkJ7s1t0AX-2B2br&amp;_nc_ad=z-m&amp;_nc_cid=0&amp;_nc_ht=scontent.cdninstagram.com&amp;oh=03_AdRKqlJXCuRz494sb3MwAKAJc7Eo5jmkW_W-r99tfQtCJQ&amp;oe=637308BC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7021" y="309961"/>
            <a:ext cx="3144815" cy="41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59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44583" y="180624"/>
            <a:ext cx="13010606" cy="1280890"/>
          </a:xfrm>
        </p:spPr>
        <p:txBody>
          <a:bodyPr>
            <a:normAutofit/>
          </a:bodyPr>
          <a:lstStyle/>
          <a:p>
            <a:r>
              <a:rPr lang="uk-UA" sz="3200" dirty="0" smtClean="0"/>
              <a:t>Виготовлення сіток       Готуємо енергетичні батончики</a:t>
            </a:r>
            <a:br>
              <a:rPr lang="uk-UA" sz="3200" dirty="0" smtClean="0"/>
            </a:br>
            <a:r>
              <a:rPr lang="uk-UA" sz="3200" dirty="0"/>
              <a:t> </a:t>
            </a:r>
            <a:r>
              <a:rPr lang="uk-UA" sz="3200" dirty="0" smtClean="0"/>
              <a:t>                                                       та тушонку </a:t>
            </a:r>
            <a:endParaRPr lang="uk-UA" sz="3200" dirty="0"/>
          </a:p>
        </p:txBody>
      </p:sp>
      <p:pic>
        <p:nvPicPr>
          <p:cNvPr id="2050" name="Picture 2" descr="На зображенні може бути: одна або кілька осіб, люди стоять та у приміщенні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82" y="1461514"/>
            <a:ext cx="3389573" cy="451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Немає опису світлини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449" y="1390415"/>
            <a:ext cx="3519315" cy="471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4425" y="2339328"/>
            <a:ext cx="3407941" cy="255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09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5742856" y="182992"/>
            <a:ext cx="5700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dirty="0" smtClean="0"/>
              <a:t>Відпочинок </a:t>
            </a:r>
            <a:endParaRPr lang="uk-UA" sz="2800" dirty="0"/>
          </a:p>
        </p:txBody>
      </p:sp>
      <p:pic>
        <p:nvPicPr>
          <p:cNvPr id="25" name="Рисунок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30" y="1470613"/>
            <a:ext cx="3573968" cy="4765291"/>
          </a:xfrm>
          <a:prstGeom prst="rect">
            <a:avLst/>
          </a:prstGeom>
        </p:spPr>
      </p:pic>
      <p:pic>
        <p:nvPicPr>
          <p:cNvPr id="26" name="Рисунок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3202" y="2772260"/>
            <a:ext cx="3801537" cy="3289869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6144" y="1145726"/>
            <a:ext cx="4061298" cy="541506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30134" y="398435"/>
            <a:ext cx="42127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 err="1" smtClean="0">
                <a:solidFill>
                  <a:srgbClr val="FF0000"/>
                </a:solidFill>
              </a:rPr>
              <a:t>Квест</a:t>
            </a:r>
            <a:r>
              <a:rPr lang="uk-UA" sz="2400" b="1" dirty="0" smtClean="0">
                <a:solidFill>
                  <a:srgbClr val="FF0000"/>
                </a:solidFill>
              </a:rPr>
              <a:t> «Боротьба </a:t>
            </a:r>
            <a:r>
              <a:rPr lang="uk-UA" sz="2800" b="1" dirty="0" smtClean="0">
                <a:solidFill>
                  <a:srgbClr val="FF0000"/>
                </a:solidFill>
              </a:rPr>
              <a:t>поколінь</a:t>
            </a:r>
            <a:r>
              <a:rPr lang="uk-UA" sz="2400" b="1" dirty="0" smtClean="0">
                <a:solidFill>
                  <a:srgbClr val="FF0000"/>
                </a:solidFill>
              </a:rPr>
              <a:t> »</a:t>
            </a:r>
            <a:endParaRPr lang="uk-UA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44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645176" y="386812"/>
            <a:ext cx="8911687" cy="1280890"/>
          </a:xfrm>
        </p:spPr>
        <p:txBody>
          <a:bodyPr/>
          <a:lstStyle/>
          <a:p>
            <a:r>
              <a:rPr lang="uk-UA" dirty="0" smtClean="0"/>
              <a:t>На екскурсію до батьків </a:t>
            </a:r>
            <a:endParaRPr lang="uk-UA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804" y="1264555"/>
            <a:ext cx="3152879" cy="2364660"/>
          </a:xfr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5060" y="1524551"/>
            <a:ext cx="3135087" cy="2351315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2541" y="3893436"/>
            <a:ext cx="3048565" cy="2286424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2441" y="4467498"/>
            <a:ext cx="3181937" cy="238645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3410" y="1407513"/>
            <a:ext cx="3447185" cy="2585389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3585" y="4585276"/>
            <a:ext cx="2734491" cy="2050868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33" y="3763863"/>
            <a:ext cx="2893432" cy="217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47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97508" y="124144"/>
            <a:ext cx="8911687" cy="1280890"/>
          </a:xfrm>
        </p:spPr>
        <p:txBody>
          <a:bodyPr/>
          <a:lstStyle/>
          <a:p>
            <a:r>
              <a:rPr lang="uk-UA" dirty="0" smtClean="0"/>
              <a:t>Шкільні будні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3074" name="Picture 2" descr="На зображенні може бути: дитина та у приміщенні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30" y="1562501"/>
            <a:ext cx="3732612" cy="497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На зображенні може бути: дитина, стоїть та у приміщенні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186" y="342224"/>
            <a:ext cx="2661844" cy="5915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На зображенні може бути: дитина, стоїть та у приміщенні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475" y="285615"/>
            <a:ext cx="2681439" cy="595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17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80313" y="198369"/>
            <a:ext cx="8911687" cy="1280890"/>
          </a:xfrm>
        </p:spPr>
        <p:txBody>
          <a:bodyPr>
            <a:normAutofit/>
          </a:bodyPr>
          <a:lstStyle/>
          <a:p>
            <a:r>
              <a:rPr lang="uk-UA" sz="1800" dirty="0" err="1" smtClean="0"/>
              <a:t>Уроки</a:t>
            </a:r>
            <a:r>
              <a:rPr lang="uk-UA" sz="1800" dirty="0" smtClean="0"/>
              <a:t> милування « В гості до калини»</a:t>
            </a:r>
            <a:endParaRPr lang="uk-UA" sz="1800" dirty="0"/>
          </a:p>
        </p:txBody>
      </p:sp>
      <p:pic>
        <p:nvPicPr>
          <p:cNvPr id="4100" name="Picture 4" descr="Немає опису світлини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788" y="911309"/>
            <a:ext cx="4049492" cy="5459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4983" y="911309"/>
            <a:ext cx="4136297" cy="5515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11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765851" y="557293"/>
            <a:ext cx="5743910" cy="1280890"/>
          </a:xfrm>
        </p:spPr>
        <p:txBody>
          <a:bodyPr/>
          <a:lstStyle/>
          <a:p>
            <a:r>
              <a:rPr lang="uk-UA" dirty="0" err="1" smtClean="0"/>
              <a:t>Уроки</a:t>
            </a:r>
            <a:r>
              <a:rPr lang="uk-UA" dirty="0" smtClean="0"/>
              <a:t> на природі </a:t>
            </a:r>
            <a:endParaRPr lang="uk-UA" dirty="0"/>
          </a:p>
        </p:txBody>
      </p:sp>
      <p:pic>
        <p:nvPicPr>
          <p:cNvPr id="2050" name="Picture 2" descr="Немає опису світлини.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07" r="23707"/>
          <a:stretch/>
        </p:blipFill>
        <p:spPr bwMode="auto">
          <a:xfrm>
            <a:off x="4211396" y="1442261"/>
            <a:ext cx="3971109" cy="478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02"/>
          <a:stretch/>
        </p:blipFill>
        <p:spPr>
          <a:xfrm>
            <a:off x="634860" y="1838183"/>
            <a:ext cx="3353764" cy="4167515"/>
          </a:xfrm>
          <a:prstGeom prst="rect">
            <a:avLst/>
          </a:prstGeom>
        </p:spPr>
      </p:pic>
      <p:pic>
        <p:nvPicPr>
          <p:cNvPr id="2052" name="Picture 4" descr="Немає опису світлини.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35" r="38520"/>
          <a:stretch/>
        </p:blipFill>
        <p:spPr bwMode="auto">
          <a:xfrm>
            <a:off x="8405277" y="2272937"/>
            <a:ext cx="3122617" cy="373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40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98"/>
          <a:stretch/>
        </p:blipFill>
        <p:spPr>
          <a:xfrm>
            <a:off x="542190" y="1177469"/>
            <a:ext cx="4147376" cy="2728008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69" b="12658"/>
          <a:stretch/>
        </p:blipFill>
        <p:spPr>
          <a:xfrm>
            <a:off x="616204" y="4001825"/>
            <a:ext cx="3946015" cy="267498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26513" y="288719"/>
            <a:ext cx="9828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4400" dirty="0" smtClean="0"/>
              <a:t>Екологічний клуб «Тепла долонька</a:t>
            </a:r>
            <a:r>
              <a:rPr lang="uk-UA" sz="2000" dirty="0" smtClean="0"/>
              <a:t>»</a:t>
            </a:r>
            <a:endParaRPr lang="uk-UA" sz="2000" dirty="0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511"/>
          <a:stretch/>
        </p:blipFill>
        <p:spPr>
          <a:xfrm>
            <a:off x="5137203" y="1287438"/>
            <a:ext cx="3609381" cy="2508069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5"/>
          <a:srcRect t="16752" b="28976"/>
          <a:stretch/>
        </p:blipFill>
        <p:spPr>
          <a:xfrm>
            <a:off x="5137203" y="4034125"/>
            <a:ext cx="3609381" cy="264268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1617" y="1421545"/>
            <a:ext cx="3370383" cy="454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08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83904" y="196405"/>
            <a:ext cx="10420708" cy="1280890"/>
          </a:xfrm>
        </p:spPr>
        <p:txBody>
          <a:bodyPr/>
          <a:lstStyle/>
          <a:p>
            <a:r>
              <a:rPr lang="uk-UA" dirty="0" smtClean="0"/>
              <a:t>Переможці </a:t>
            </a:r>
            <a:r>
              <a:rPr lang="uk-UA" dirty="0" err="1" smtClean="0"/>
              <a:t>квесту</a:t>
            </a:r>
            <a:r>
              <a:rPr lang="uk-UA" dirty="0" smtClean="0"/>
              <a:t> «Збережи довкілля»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11266" name="Picture 2" descr="Немає опису світлини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913" y="1007138"/>
            <a:ext cx="4328651" cy="5771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На зображенні може бути: дитина, сидить та у приміщенні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056" y="1125933"/>
            <a:ext cx="4150457" cy="553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73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26929" y="145128"/>
            <a:ext cx="10963437" cy="1280890"/>
          </a:xfrm>
        </p:spPr>
        <p:txBody>
          <a:bodyPr/>
          <a:lstStyle/>
          <a:p>
            <a:r>
              <a:rPr lang="uk-UA" dirty="0" smtClean="0"/>
              <a:t>Флеш-</a:t>
            </a:r>
            <a:r>
              <a:rPr lang="uk-UA" dirty="0" err="1" smtClean="0"/>
              <a:t>моби</a:t>
            </a:r>
            <a:r>
              <a:rPr lang="uk-UA" dirty="0" smtClean="0"/>
              <a:t> , свята , </a:t>
            </a:r>
            <a:r>
              <a:rPr lang="uk-UA" dirty="0" err="1" smtClean="0"/>
              <a:t>банси</a:t>
            </a:r>
            <a:r>
              <a:rPr lang="uk-UA" dirty="0" smtClean="0"/>
              <a:t> ,творчі виставки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098" name="Picture 2" descr="На зображенні може бути: квітка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29" y="1359668"/>
            <a:ext cx="3974953" cy="5325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На зображенні може бути: дитина, стоїть та у приміщенні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568" y="992777"/>
            <a:ext cx="4567194" cy="562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Немає опису світлини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7968" y="1426018"/>
            <a:ext cx="2994873" cy="399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85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43714" y="0"/>
            <a:ext cx="8911687" cy="1280890"/>
          </a:xfrm>
        </p:spPr>
        <p:txBody>
          <a:bodyPr/>
          <a:lstStyle/>
          <a:p>
            <a:r>
              <a:rPr lang="uk-UA" dirty="0" err="1" smtClean="0"/>
              <a:t>Проєкт</a:t>
            </a:r>
            <a:r>
              <a:rPr lang="uk-UA" dirty="0" smtClean="0"/>
              <a:t> «Врятуй свою душу </a:t>
            </a:r>
            <a:endParaRPr lang="uk-UA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/>
          <a:srcRect l="34206" t="1512" r="34282" b="5342"/>
          <a:stretch/>
        </p:blipFill>
        <p:spPr>
          <a:xfrm>
            <a:off x="354874" y="1027906"/>
            <a:ext cx="2930519" cy="4870144"/>
          </a:xfrm>
          <a:prstGeom prst="rect">
            <a:avLst/>
          </a:prstGeom>
        </p:spPr>
      </p:pic>
      <p:pic>
        <p:nvPicPr>
          <p:cNvPr id="6" name="Picture 4" descr="Немає опису світлини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603" y="640445"/>
            <a:ext cx="4528126" cy="602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Немає опису світлини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048" y="1071894"/>
            <a:ext cx="3546774" cy="47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469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/>
          <a:srcRect l="22439" t="17124" r="22545" b="24706"/>
          <a:stretch/>
        </p:blipFill>
        <p:spPr>
          <a:xfrm>
            <a:off x="5444140" y="2856207"/>
            <a:ext cx="6155255" cy="365909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3"/>
          <a:srcRect l="1509" b="9091"/>
          <a:stretch/>
        </p:blipFill>
        <p:spPr>
          <a:xfrm>
            <a:off x="354373" y="255916"/>
            <a:ext cx="5844051" cy="303276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2960" y="3513909"/>
            <a:ext cx="36102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 smtClean="0"/>
              <a:t>Театр тіней </a:t>
            </a:r>
          </a:p>
          <a:p>
            <a:r>
              <a:rPr lang="uk-UA" sz="2400" dirty="0" smtClean="0"/>
              <a:t>Казка «Три метелики »</a:t>
            </a:r>
            <a:endParaRPr lang="uk-UA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7060973" y="1654730"/>
            <a:ext cx="45384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 err="1" smtClean="0"/>
              <a:t>Вшановуєм</a:t>
            </a:r>
            <a:r>
              <a:rPr lang="uk-UA" sz="2400" dirty="0" smtClean="0"/>
              <a:t> Шевченка </a:t>
            </a:r>
          </a:p>
          <a:p>
            <a:r>
              <a:rPr lang="uk-UA" sz="2400" dirty="0" err="1" smtClean="0"/>
              <a:t>Банс</a:t>
            </a:r>
            <a:r>
              <a:rPr lang="uk-UA" sz="2400" dirty="0" smtClean="0"/>
              <a:t> «Тече вода з-під </a:t>
            </a:r>
            <a:r>
              <a:rPr lang="uk-UA" sz="2400" dirty="0" err="1" smtClean="0"/>
              <a:t>явора</a:t>
            </a:r>
            <a:r>
              <a:rPr lang="uk-UA" sz="2400" dirty="0" smtClean="0"/>
              <a:t>»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60900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87086" y="116983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uk-UA" dirty="0" smtClean="0"/>
              <a:t>Традиційні свята</a:t>
            </a:r>
            <a:br>
              <a:rPr lang="uk-UA" dirty="0" smtClean="0"/>
            </a:br>
            <a:r>
              <a:rPr lang="uk-UA" dirty="0" smtClean="0"/>
              <a:t>свято українського пампуха </a:t>
            </a:r>
            <a:br>
              <a:rPr lang="uk-UA" dirty="0" smtClean="0"/>
            </a:b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9218" name="Picture 2" descr="На зображенні може бути: одна або кілька осіб, люди стоять, квітка та на відкритому повітрі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086" y="1432088"/>
            <a:ext cx="3944476" cy="5259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На зображенні може бути: дитина та у приміщенні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143" y="1432088"/>
            <a:ext cx="3885483" cy="518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980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33497" y="73209"/>
            <a:ext cx="8911687" cy="1280890"/>
          </a:xfrm>
        </p:spPr>
        <p:txBody>
          <a:bodyPr/>
          <a:lstStyle/>
          <a:p>
            <a:r>
              <a:rPr lang="uk-UA" dirty="0" smtClean="0"/>
              <a:t>Святкування Нового року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1026" name="Picture 2" descr="Немає опису світлини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50" y="967120"/>
            <a:ext cx="4345992" cy="5780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Немає опису світлини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809" y="1297389"/>
            <a:ext cx="2699895" cy="3590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Немає опису світлини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146" y="3344091"/>
            <a:ext cx="4449815" cy="334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486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6023" y="624110"/>
            <a:ext cx="10668589" cy="1280890"/>
          </a:xfrm>
        </p:spPr>
        <p:txBody>
          <a:bodyPr/>
          <a:lstStyle/>
          <a:p>
            <a:r>
              <a:rPr lang="uk-UA" dirty="0" smtClean="0"/>
              <a:t>Випікання пасок та виготовлення крашанок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10242" name="Picture 2" descr="Немає опису світлини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21" y="1494368"/>
            <a:ext cx="3792064" cy="505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На зображенні може бути: десерт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57" y="1645669"/>
            <a:ext cx="3701712" cy="493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Немає опису світлини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149" y="1494368"/>
            <a:ext cx="4069241" cy="484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374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12320" y="118635"/>
            <a:ext cx="8911687" cy="1280890"/>
          </a:xfrm>
        </p:spPr>
        <p:txBody>
          <a:bodyPr/>
          <a:lstStyle/>
          <a:p>
            <a:r>
              <a:rPr lang="uk-UA" dirty="0" smtClean="0"/>
              <a:t>Свято </a:t>
            </a:r>
            <a:r>
              <a:rPr lang="uk-UA" dirty="0"/>
              <a:t>М</a:t>
            </a:r>
            <a:r>
              <a:rPr lang="uk-UA" dirty="0" smtClean="0"/>
              <a:t>иколая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5122" name="Picture 2" descr="Немає опису світлини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004" y="1121536"/>
            <a:ext cx="3861376" cy="513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На зображенні може бути: дитина, стоїть та у приміщенні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081" y="759080"/>
            <a:ext cx="4133926" cy="549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495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29935" y="621203"/>
            <a:ext cx="8911687" cy="1280890"/>
          </a:xfrm>
        </p:spPr>
        <p:txBody>
          <a:bodyPr/>
          <a:lstStyle/>
          <a:p>
            <a:r>
              <a:rPr lang="uk-UA" dirty="0" smtClean="0"/>
              <a:t>Вертеп </a:t>
            </a:r>
            <a:endParaRPr lang="uk-UA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6946" y="624110"/>
            <a:ext cx="5037666" cy="3778250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2679" y="2732314"/>
            <a:ext cx="5500915" cy="412568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61" y="467355"/>
            <a:ext cx="4421052" cy="3315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82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227165" y="37277"/>
            <a:ext cx="8911687" cy="1280890"/>
          </a:xfrm>
        </p:spPr>
        <p:txBody>
          <a:bodyPr/>
          <a:lstStyle/>
          <a:p>
            <a:r>
              <a:rPr lang="uk-UA" dirty="0" smtClean="0"/>
              <a:t>Свято української хустки </a:t>
            </a:r>
            <a:endParaRPr lang="uk-UA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/>
          <a:srcRect l="27745" t="4552" r="29083" b="8839"/>
          <a:stretch/>
        </p:blipFill>
        <p:spPr>
          <a:xfrm>
            <a:off x="135027" y="989614"/>
            <a:ext cx="4363489" cy="4921608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/>
          <a:srcRect l="21821" t="4699" r="21755" b="8665"/>
          <a:stretch/>
        </p:blipFill>
        <p:spPr>
          <a:xfrm>
            <a:off x="4635558" y="677722"/>
            <a:ext cx="3080705" cy="3392340"/>
          </a:xfrm>
          <a:prstGeom prst="rect">
            <a:avLst/>
          </a:prstGeom>
        </p:spPr>
      </p:pic>
      <p:pic>
        <p:nvPicPr>
          <p:cNvPr id="6" name="Picture 2" descr="Немає опису світлини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6840" y="677722"/>
            <a:ext cx="4105870" cy="546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9026434" y="6137996"/>
            <a:ext cx="3801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 smtClean="0"/>
              <a:t>Дефіле</a:t>
            </a:r>
            <a:endParaRPr lang="uk-UA" sz="2400" b="1" dirty="0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2752" y="3368324"/>
            <a:ext cx="2481112" cy="330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59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/>
          <a:srcRect l="-1301" t="9806" r="1301" b="11061"/>
          <a:stretch/>
        </p:blipFill>
        <p:spPr>
          <a:xfrm>
            <a:off x="9128676" y="666968"/>
            <a:ext cx="2902783" cy="49769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46959" y="1077524"/>
            <a:ext cx="649408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dirty="0" smtClean="0"/>
              <a:t>Голова </a:t>
            </a:r>
            <a:r>
              <a:rPr lang="uk-UA" dirty="0" err="1" smtClean="0"/>
              <a:t>методоб</a:t>
            </a:r>
            <a:r>
              <a:rPr lang="en-US" dirty="0" smtClean="0"/>
              <a:t>’</a:t>
            </a:r>
            <a:r>
              <a:rPr lang="uk-UA" dirty="0" smtClean="0"/>
              <a:t>єднання класних керівників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dirty="0" smtClean="0"/>
              <a:t>Керівник районної школи молодого вчителя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dirty="0" smtClean="0"/>
              <a:t>Проведення районних семінарів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dirty="0" smtClean="0"/>
              <a:t>Проведення занять на курсах НУШ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dirty="0" smtClean="0"/>
              <a:t>Робота експертом  під час сертифікації 2020-2021р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dirty="0" smtClean="0"/>
              <a:t>Участь у онлайн </a:t>
            </a:r>
            <a:r>
              <a:rPr lang="uk-UA" dirty="0" err="1" smtClean="0"/>
              <a:t>вебінарах</a:t>
            </a:r>
            <a:r>
              <a:rPr lang="uk-UA" dirty="0" smtClean="0"/>
              <a:t>, навчаннях</a:t>
            </a:r>
            <a:endParaRPr lang="uk-UA" dirty="0"/>
          </a:p>
        </p:txBody>
      </p:sp>
      <p:sp>
        <p:nvSpPr>
          <p:cNvPr id="10" name="TextBox 9"/>
          <p:cNvSpPr txBox="1"/>
          <p:nvPr/>
        </p:nvSpPr>
        <p:spPr>
          <a:xfrm>
            <a:off x="2093710" y="613253"/>
            <a:ext cx="2383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 smtClean="0"/>
              <a:t>Поширення </a:t>
            </a:r>
            <a:r>
              <a:rPr lang="uk-UA" dirty="0" err="1" smtClean="0"/>
              <a:t>досвіу</a:t>
            </a:r>
            <a:r>
              <a:rPr lang="uk-UA" dirty="0" smtClean="0"/>
              <a:t> </a:t>
            </a:r>
            <a:endParaRPr lang="uk-UA" dirty="0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19542"/>
            <a:ext cx="4636995" cy="3642542"/>
          </a:xfrm>
          <a:prstGeom prst="rect">
            <a:avLst/>
          </a:prstGeom>
        </p:spPr>
      </p:pic>
      <p:pic>
        <p:nvPicPr>
          <p:cNvPr id="7170" name="Picture 2" descr="Наш колектив :: Сільцівська ЗОШ І-ІІ ступенів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969" y="3155443"/>
            <a:ext cx="428625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26 вчителів початкових класів з Тернопільщини складають перше незалежне  тестування - СУСПІЛЬНЕ ТЕРНОПІЛЬ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361" y="4733412"/>
            <a:ext cx="3893911" cy="219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6"/>
          <a:srcRect l="-1247" t="-187" r="367" b="44510"/>
          <a:stretch/>
        </p:blipFill>
        <p:spPr>
          <a:xfrm>
            <a:off x="6528094" y="73298"/>
            <a:ext cx="2850740" cy="209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3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Легкий дым">
  <a:themeElements>
    <a:clrScheme name="Легкий дым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Легкий дым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Легкий дым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3283</TotalTime>
  <Words>335</Words>
  <Application>Microsoft Office PowerPoint</Application>
  <PresentationFormat>Широкоэкранный</PresentationFormat>
  <Paragraphs>111</Paragraphs>
  <Slides>48</Slides>
  <Notes>0</Notes>
  <HiddenSlides>0</HiddenSlides>
  <MMClips>10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48</vt:i4>
      </vt:variant>
    </vt:vector>
  </HeadingPairs>
  <TitlesOfParts>
    <vt:vector size="52" baseType="lpstr">
      <vt:lpstr>Arial</vt:lpstr>
      <vt:lpstr>Century Gothic</vt:lpstr>
      <vt:lpstr>Wingdings 3</vt:lpstr>
      <vt:lpstr>Легкий дым</vt:lpstr>
      <vt:lpstr>Презентация PowerPoint</vt:lpstr>
      <vt:lpstr>Презентация PowerPoint</vt:lpstr>
      <vt:lpstr>Освіта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Курси підвищення кваліфікації</vt:lpstr>
      <vt:lpstr>Презентация PowerPoint</vt:lpstr>
      <vt:lpstr>Презентация PowerPoint</vt:lpstr>
      <vt:lpstr>Принцип роботи </vt:lpstr>
      <vt:lpstr>Вчимося граючись </vt:lpstr>
      <vt:lpstr>Застосовую такі інтерактивні методи навчання </vt:lpstr>
      <vt:lpstr>Методи розвитку критичного мислення </vt:lpstr>
      <vt:lpstr>Діяльнісний підхід до навчанння</vt:lpstr>
      <vt:lpstr>Презентация PowerPoint</vt:lpstr>
      <vt:lpstr>Viber група</vt:lpstr>
      <vt:lpstr>Презентация PowerPoint</vt:lpstr>
      <vt:lpstr>Презентация PowerPoint</vt:lpstr>
      <vt:lpstr>Презентация PowerPoint</vt:lpstr>
      <vt:lpstr>Презентация PowerPoint</vt:lpstr>
      <vt:lpstr>Виготовлення сіток       Готуємо енергетичні батончики                                                         та тушонку </vt:lpstr>
      <vt:lpstr>Презентация PowerPoint</vt:lpstr>
      <vt:lpstr>На екскурсію до батьків </vt:lpstr>
      <vt:lpstr>Шкільні будні</vt:lpstr>
      <vt:lpstr>Уроки милування « В гості до калини»</vt:lpstr>
      <vt:lpstr>Уроки на природі </vt:lpstr>
      <vt:lpstr>Презентация PowerPoint</vt:lpstr>
      <vt:lpstr>Переможці квесту «Збережи довкілля»</vt:lpstr>
      <vt:lpstr>Флеш-моби , свята , банси ,творчі виставки </vt:lpstr>
      <vt:lpstr>Проєкт «Врятуй свою душу </vt:lpstr>
      <vt:lpstr>Презентация PowerPoint</vt:lpstr>
      <vt:lpstr>Традиційні свята свято українського пампуха  </vt:lpstr>
      <vt:lpstr>Святкування Нового року </vt:lpstr>
      <vt:lpstr>Випікання пасок та виготовлення крашанок </vt:lpstr>
      <vt:lpstr>Свято Миколая </vt:lpstr>
      <vt:lpstr>Вертеп </vt:lpstr>
      <vt:lpstr>Свято української хустки 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Тоавпаш</dc:creator>
  <cp:lastModifiedBy>пк-1</cp:lastModifiedBy>
  <cp:revision>53</cp:revision>
  <dcterms:created xsi:type="dcterms:W3CDTF">2022-10-09T07:54:00Z</dcterms:created>
  <dcterms:modified xsi:type="dcterms:W3CDTF">2023-02-07T11:53:27Z</dcterms:modified>
</cp:coreProperties>
</file>