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29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25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5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7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0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86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05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71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82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33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8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26B9025-312E-44DC-947F-656FABB16145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1A058F6-6176-4923-9218-97DD96E7BD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6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FORMATIVE AND SUMMATIVE ASSESSMENT. PRINCIPLES AND STRATEGIES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8</a:t>
            </a:r>
          </a:p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 err="1" smtClean="0"/>
              <a:t>Lesia</a:t>
            </a:r>
            <a:r>
              <a:rPr lang="en-US" dirty="0" smtClean="0"/>
              <a:t> </a:t>
            </a:r>
            <a:r>
              <a:rPr lang="en-US" dirty="0" err="1" smtClean="0"/>
              <a:t>Yamelynets</a:t>
            </a:r>
            <a:r>
              <a:rPr lang="en-US" dirty="0" smtClean="0"/>
              <a:t> &amp;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402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964" y="1431635"/>
            <a:ext cx="5486400" cy="2669310"/>
          </a:xfrm>
        </p:spPr>
        <p:txBody>
          <a:bodyPr>
            <a:normAutofit/>
          </a:bodyPr>
          <a:lstStyle/>
          <a:p>
            <a:r>
              <a:rPr lang="en-GB" dirty="0"/>
              <a:t>Classroom practices</a:t>
            </a:r>
            <a:endParaRPr lang="uk-UA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2C04B7B-AB36-42A7-A1D1-F95637C44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1130306"/>
            <a:ext cx="5624946" cy="5006674"/>
          </a:xfrm>
        </p:spPr>
      </p:pic>
    </p:spTree>
    <p:extLst>
      <p:ext uri="{BB962C8B-B14F-4D97-AF65-F5344CB8AC3E}">
        <p14:creationId xmlns:p14="http://schemas.microsoft.com/office/powerpoint/2010/main" val="227394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1</a:t>
            </a:r>
            <a:r>
              <a:rPr lang="en-US" sz="2800" dirty="0" smtClean="0"/>
              <a:t>. How do you find out what your learners know? Give examples. </a:t>
            </a:r>
            <a:endParaRPr lang="en-US" sz="2800" dirty="0" smtClean="0"/>
          </a:p>
          <a:p>
            <a:r>
              <a:rPr lang="en-US" sz="2800" dirty="0" smtClean="0"/>
              <a:t>Group 2</a:t>
            </a:r>
            <a:r>
              <a:rPr lang="en-US" sz="2800" dirty="0" smtClean="0"/>
              <a:t>.  How do you make clear what is learned and why for your students?</a:t>
            </a:r>
            <a:endParaRPr lang="en-US" sz="2800" dirty="0" smtClean="0"/>
          </a:p>
          <a:p>
            <a:r>
              <a:rPr lang="en-US" sz="2800" dirty="0" smtClean="0"/>
              <a:t>Group 3</a:t>
            </a:r>
            <a:r>
              <a:rPr lang="en-US" sz="2800" dirty="0" smtClean="0"/>
              <a:t>. How do you </a:t>
            </a:r>
            <a:r>
              <a:rPr lang="en-US" sz="2800" dirty="0" smtClean="0"/>
              <a:t>understand that the activity is successful? Do you use any criteria?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876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49" y="720437"/>
            <a:ext cx="3446734" cy="2410690"/>
          </a:xfrm>
        </p:spPr>
        <p:txBody>
          <a:bodyPr/>
          <a:lstStyle/>
          <a:p>
            <a:r>
              <a:rPr lang="en-GB" dirty="0"/>
              <a:t>Effective feedback</a:t>
            </a:r>
            <a:endParaRPr lang="uk-UA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96339CF-DFE1-4D04-AA97-E89D31F89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563" y="393778"/>
            <a:ext cx="6665340" cy="6212532"/>
          </a:xfrm>
        </p:spPr>
      </p:pic>
    </p:spTree>
    <p:extLst>
      <p:ext uri="{BB962C8B-B14F-4D97-AF65-F5344CB8AC3E}">
        <p14:creationId xmlns:p14="http://schemas.microsoft.com/office/powerpoint/2010/main" val="1346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“It’s not about the destination, it’s about the journey.”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8" y="2013527"/>
            <a:ext cx="7980219" cy="4742872"/>
          </a:xfrm>
        </p:spPr>
      </p:pic>
    </p:spTree>
    <p:extLst>
      <p:ext uri="{BB962C8B-B14F-4D97-AF65-F5344CB8AC3E}">
        <p14:creationId xmlns:p14="http://schemas.microsoft.com/office/powerpoint/2010/main" val="63185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729673"/>
            <a:ext cx="4987637" cy="50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today’s means of modifying tomorrow’s instruction</a:t>
            </a:r>
          </a:p>
          <a:p>
            <a:pPr marL="0" indent="0">
              <a:buNone/>
            </a:pPr>
            <a:endParaRPr lang="en-US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i="1" dirty="0" smtClean="0"/>
              <a:t>Carol </a:t>
            </a:r>
            <a:r>
              <a:rPr lang="en-US" sz="4000" b="1" i="1" dirty="0" err="1" smtClean="0"/>
              <a:t>Tomlison</a:t>
            </a:r>
            <a:endParaRPr lang="uk-UA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5" y="869373"/>
            <a:ext cx="5372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9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Objectives: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11" y="1985817"/>
            <a:ext cx="7104334" cy="40178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By the end of the session participants will be able to</a:t>
            </a:r>
            <a:endParaRPr lang="uk-UA" sz="2800" dirty="0" smtClean="0"/>
          </a:p>
          <a:p>
            <a:r>
              <a:rPr lang="en-US" sz="4000" i="1" dirty="0"/>
              <a:t>enhance knowledge and understanding </a:t>
            </a:r>
            <a:r>
              <a:rPr lang="en-US" sz="4000" i="1" dirty="0" smtClean="0"/>
              <a:t>of</a:t>
            </a:r>
            <a:r>
              <a:rPr lang="uk-UA" sz="4000" i="1" dirty="0" smtClean="0"/>
              <a:t> </a:t>
            </a:r>
            <a:r>
              <a:rPr lang="en-US" sz="4000" i="1" dirty="0" smtClean="0"/>
              <a:t>assessment </a:t>
            </a:r>
            <a:r>
              <a:rPr lang="en-US" sz="4000" i="1" dirty="0"/>
              <a:t>for learning and assessment of </a:t>
            </a:r>
            <a:r>
              <a:rPr lang="en-US" sz="4000" i="1" dirty="0" smtClean="0"/>
              <a:t>learning;</a:t>
            </a:r>
          </a:p>
          <a:p>
            <a:r>
              <a:rPr lang="en-US" sz="4000" i="1" dirty="0" err="1"/>
              <a:t>examineand</a:t>
            </a:r>
            <a:r>
              <a:rPr lang="en-US" sz="4000" i="1" dirty="0"/>
              <a:t> evaluate the current situation with assessment in </a:t>
            </a:r>
            <a:r>
              <a:rPr lang="en-US" sz="4000" i="1" dirty="0" smtClean="0"/>
              <a:t>schools;</a:t>
            </a:r>
          </a:p>
          <a:p>
            <a:r>
              <a:rPr lang="en-US" sz="4000" i="1" dirty="0"/>
              <a:t>identify areas where assessment can be improved</a:t>
            </a:r>
            <a:br>
              <a:rPr lang="en-US" sz="4000" i="1" dirty="0"/>
            </a:br>
            <a:endParaRPr lang="en-US" sz="4000" i="1" dirty="0" smtClean="0"/>
          </a:p>
          <a:p>
            <a:r>
              <a:rPr lang="en-US" sz="4000" i="1" dirty="0" smtClean="0"/>
              <a:t>identify assessment for learning principles and strategies;</a:t>
            </a:r>
          </a:p>
          <a:p>
            <a:r>
              <a:rPr lang="en-US" sz="4000" i="1" dirty="0" smtClean="0"/>
              <a:t>analyze and evaluate ways of assessing learning;</a:t>
            </a:r>
          </a:p>
          <a:p>
            <a:r>
              <a:rPr lang="en-US" sz="4000" i="1" dirty="0"/>
              <a:t>c</a:t>
            </a:r>
            <a:r>
              <a:rPr lang="en-US" sz="4000" i="1" dirty="0" smtClean="0"/>
              <a:t>onsider the value of effective feedback for learning. </a:t>
            </a:r>
            <a:endParaRPr lang="uk-UA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4" y="3753532"/>
            <a:ext cx="5069367" cy="28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430" y="1209964"/>
            <a:ext cx="10170806" cy="476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dirty="0" smtClean="0"/>
              <a:t>1. Why do you assess?</a:t>
            </a:r>
          </a:p>
          <a:p>
            <a:pPr algn="ctr"/>
            <a:r>
              <a:rPr lang="en-US" sz="6600" dirty="0" smtClean="0"/>
              <a:t>2. What do you assess?</a:t>
            </a:r>
          </a:p>
          <a:p>
            <a:pPr algn="ctr"/>
            <a:r>
              <a:rPr lang="en-US" sz="6600" dirty="0" smtClean="0"/>
              <a:t>3. When do you assess?</a:t>
            </a:r>
          </a:p>
          <a:p>
            <a:pPr algn="ctr"/>
            <a:r>
              <a:rPr lang="en-US" sz="6600" dirty="0" smtClean="0"/>
              <a:t>4. How is assessment carried out?   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188495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assess?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17964"/>
            <a:ext cx="10058400" cy="4932218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Essays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Performance tasks</a:t>
            </a:r>
          </a:p>
          <a:p>
            <a:r>
              <a:rPr lang="en-US" dirty="0" smtClean="0"/>
              <a:t>Exhibitions and demonstrations</a:t>
            </a:r>
          </a:p>
          <a:p>
            <a:r>
              <a:rPr lang="en-US" dirty="0" smtClean="0"/>
              <a:t>Portfolios</a:t>
            </a:r>
          </a:p>
          <a:p>
            <a:r>
              <a:rPr lang="en-US" dirty="0" smtClean="0"/>
              <a:t>Learning journals</a:t>
            </a:r>
          </a:p>
          <a:p>
            <a:r>
              <a:rPr lang="en-US" dirty="0" smtClean="0"/>
              <a:t>Teacher-created tests</a:t>
            </a:r>
          </a:p>
          <a:p>
            <a:r>
              <a:rPr lang="en-US" dirty="0" smtClean="0"/>
              <a:t>Self- and peer- evaluation</a:t>
            </a:r>
          </a:p>
          <a:p>
            <a:r>
              <a:rPr lang="en-US" dirty="0" smtClean="0"/>
              <a:t>Questioning</a:t>
            </a:r>
          </a:p>
          <a:p>
            <a:r>
              <a:rPr lang="en-US" dirty="0" smtClean="0"/>
              <a:t>…..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46" y="1289304"/>
            <a:ext cx="4469815" cy="46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3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5703" y="517236"/>
            <a:ext cx="6508588" cy="2641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The goal of  </a:t>
            </a:r>
            <a:r>
              <a:rPr lang="en-US" sz="2400" b="1" u="sng" dirty="0" smtClean="0"/>
              <a:t>???</a:t>
            </a:r>
            <a:r>
              <a:rPr lang="en-US" sz="2400" dirty="0" smtClean="0"/>
              <a:t> assessment is to </a:t>
            </a:r>
            <a:r>
              <a:rPr lang="en-US" sz="2400" i="1" dirty="0" smtClean="0"/>
              <a:t>monitor student learning</a:t>
            </a:r>
            <a:r>
              <a:rPr lang="en-US" sz="2400" dirty="0" smtClean="0"/>
              <a:t> to provide ongoing feedback that can be used by instructors to improve their teaching and by students to improve their learning. </a:t>
            </a:r>
            <a:endParaRPr lang="uk-UA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80874" y="3334327"/>
            <a:ext cx="7296726" cy="2837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goal of </a:t>
            </a:r>
            <a:r>
              <a:rPr lang="en-US" sz="2400" b="1" u="sng" dirty="0" smtClean="0"/>
              <a:t>??? </a:t>
            </a:r>
            <a:r>
              <a:rPr lang="en-US" sz="2400" dirty="0"/>
              <a:t>assessment is to </a:t>
            </a:r>
            <a:r>
              <a:rPr lang="en-US" sz="2400" i="1" dirty="0"/>
              <a:t>evaluate student learning</a:t>
            </a:r>
            <a:r>
              <a:rPr lang="en-US" sz="2400" dirty="0"/>
              <a:t> at the end of an instructional unit by comparing it against some standard or benchmark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" name="Овал 1"/>
          <p:cNvSpPr/>
          <p:nvPr/>
        </p:nvSpPr>
        <p:spPr>
          <a:xfrm>
            <a:off x="8238836" y="969819"/>
            <a:ext cx="2438400" cy="13577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Formative</a:t>
            </a:r>
            <a:endParaRPr lang="uk-UA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849745" y="4106717"/>
            <a:ext cx="2438399" cy="145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Summative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39811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Formative or summative ???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1" y="1884219"/>
            <a:ext cx="10908146" cy="3860800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Midterm exam;</a:t>
            </a:r>
          </a:p>
          <a:p>
            <a:r>
              <a:rPr lang="en-US" sz="2800" dirty="0" smtClean="0"/>
              <a:t>Final project;</a:t>
            </a:r>
          </a:p>
          <a:p>
            <a:r>
              <a:rPr lang="en-US" sz="2800" dirty="0" smtClean="0"/>
              <a:t>Portfolio;</a:t>
            </a:r>
          </a:p>
          <a:p>
            <a:r>
              <a:rPr lang="en-US" sz="2800" dirty="0" smtClean="0"/>
              <a:t>Tests;</a:t>
            </a:r>
          </a:p>
          <a:p>
            <a:r>
              <a:rPr lang="en-US" sz="2800" dirty="0" smtClean="0"/>
              <a:t>Learning journal;</a:t>
            </a:r>
          </a:p>
          <a:p>
            <a:r>
              <a:rPr lang="en-US" sz="2800" dirty="0" smtClean="0"/>
              <a:t>During the process;</a:t>
            </a:r>
          </a:p>
          <a:p>
            <a:r>
              <a:rPr lang="en-US" sz="2800" dirty="0" smtClean="0"/>
              <a:t>After the course;</a:t>
            </a:r>
          </a:p>
          <a:p>
            <a:r>
              <a:rPr lang="en-US" sz="2800" dirty="0" smtClean="0"/>
              <a:t>Grades;</a:t>
            </a:r>
          </a:p>
          <a:p>
            <a:r>
              <a:rPr lang="en-US" sz="2800" dirty="0" smtClean="0"/>
              <a:t>Monitoring;</a:t>
            </a:r>
          </a:p>
          <a:p>
            <a:r>
              <a:rPr lang="en-US" sz="2800" dirty="0" smtClean="0"/>
              <a:t>Evaluation is a process;</a:t>
            </a:r>
          </a:p>
          <a:p>
            <a:r>
              <a:rPr lang="en-US" sz="2800" dirty="0" smtClean="0"/>
              <a:t>Evaluation is a product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742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Beliefs and attitudes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British Council Sans" panose="020B0604020202020204" charset="0"/>
                <a:cs typeface="British Council Sans" panose="020B0604020202020204" charset="0"/>
              </a:rPr>
              <a:t>Assessment for learning occurs at all stages of the learning process.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British Council Sans" panose="020B0604020202020204" charset="0"/>
                <a:cs typeface="British Council Sans" panose="020B0604020202020204" charset="0"/>
              </a:rPr>
              <a:t>Regular testing is formative.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British Council Sans" panose="020B0604020202020204" charset="0"/>
                <a:cs typeface="British Council Sans" panose="020B0604020202020204" charset="0"/>
              </a:rPr>
              <a:t>Learners place more value on feedback from the teacher than on self- and peer-assessment.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British Council Sans" panose="020B0604020202020204" charset="0"/>
                <a:cs typeface="British Council Sans" panose="020B0604020202020204" charset="0"/>
              </a:rPr>
              <a:t>Teaching is constrained by pressures on teachers and their institutions to deliver good examination results.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British Council Sans" panose="020B0604020202020204" charset="0"/>
              </a:rPr>
              <a:t>Assessment for learning gives learners greater autonomy and the possibility of becoming self-regulated and lifelong learners.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518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97D8246-CC2C-4D29-9C62-A6510ACDB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477" y="655782"/>
            <a:ext cx="9271614" cy="5880979"/>
          </a:xfrm>
        </p:spPr>
      </p:pic>
    </p:spTree>
    <p:extLst>
      <p:ext uri="{BB962C8B-B14F-4D97-AF65-F5344CB8AC3E}">
        <p14:creationId xmlns:p14="http://schemas.microsoft.com/office/powerpoint/2010/main" val="17164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154</TotalTime>
  <Words>260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British Council Sans</vt:lpstr>
      <vt:lpstr>Cambria</vt:lpstr>
      <vt:lpstr>Rockwell</vt:lpstr>
      <vt:lpstr>Rockwell Condensed</vt:lpstr>
      <vt:lpstr>Symbol</vt:lpstr>
      <vt:lpstr>Wingdings</vt:lpstr>
      <vt:lpstr>Дерево</vt:lpstr>
      <vt:lpstr>FORMATIVE AND SUMMATIVE ASSESSMENT. PRINCIPLES AND STRATEGIES</vt:lpstr>
      <vt:lpstr>Презентация PowerPoint</vt:lpstr>
      <vt:lpstr>Objectives:</vt:lpstr>
      <vt:lpstr>Презентация PowerPoint</vt:lpstr>
      <vt:lpstr>How can we assess?</vt:lpstr>
      <vt:lpstr>Презентация PowerPoint</vt:lpstr>
      <vt:lpstr>Formative or summative ???</vt:lpstr>
      <vt:lpstr>Beliefs and attitudes</vt:lpstr>
      <vt:lpstr>Презентация PowerPoint</vt:lpstr>
      <vt:lpstr>Classroom practices</vt:lpstr>
      <vt:lpstr>Презентация PowerPoint</vt:lpstr>
      <vt:lpstr>Effective feedback</vt:lpstr>
      <vt:lpstr>“It’s not about the destination, it’s about the journey.”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AND SUMMATIVE ASSESSMENT. PRINCIPLES AND STRATEGIES</dc:title>
  <dc:creator>Солодкі</dc:creator>
  <cp:lastModifiedBy>Солодкі</cp:lastModifiedBy>
  <cp:revision>13</cp:revision>
  <dcterms:created xsi:type="dcterms:W3CDTF">2021-12-02T07:07:38Z</dcterms:created>
  <dcterms:modified xsi:type="dcterms:W3CDTF">2021-12-05T09:41:45Z</dcterms:modified>
</cp:coreProperties>
</file>