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85" r:id="rId23"/>
    <p:sldId id="286" r:id="rId24"/>
    <p:sldId id="287" r:id="rId25"/>
    <p:sldId id="288" r:id="rId26"/>
    <p:sldId id="289" r:id="rId27"/>
    <p:sldId id="290" r:id="rId28"/>
    <p:sldId id="277" r:id="rId29"/>
    <p:sldId id="278" r:id="rId30"/>
    <p:sldId id="279" r:id="rId31"/>
    <p:sldId id="280" r:id="rId32"/>
    <p:sldId id="281" r:id="rId33"/>
    <p:sldId id="282" r:id="rId34"/>
    <p:sldId id="283" r:id="rId35"/>
    <p:sldId id="291" r:id="rId36"/>
    <p:sldId id="292" r:id="rId37"/>
    <p:sldId id="293" r:id="rId38"/>
    <p:sldId id="284" r:id="rId39"/>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3.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D4375B-575C-4472-8F8C-A75555FD4859}" type="doc">
      <dgm:prSet loTypeId="urn:microsoft.com/office/officeart/2005/8/layout/hProcess9" loCatId="process" qsTypeId="urn:microsoft.com/office/officeart/2005/8/quickstyle/simple1" qsCatId="simple" csTypeId="urn:microsoft.com/office/officeart/2005/8/colors/accent1_2" csCatId="accent1" phldr="1"/>
      <dgm:spPr/>
    </dgm:pt>
    <dgm:pt modelId="{392F6995-940D-4162-BA6B-40A0E7E86C8E}">
      <dgm:prSet phldrT="[Текст]"/>
      <dgm:spPr/>
      <dgm:t>
        <a:bodyPr/>
        <a:lstStyle/>
        <a:p>
          <a:r>
            <a:rPr lang="uk-UA" b="1" i="1" dirty="0" smtClean="0"/>
            <a:t>інклюзивна культура</a:t>
          </a:r>
          <a:endParaRPr lang="ru-RU" dirty="0"/>
        </a:p>
      </dgm:t>
    </dgm:pt>
    <dgm:pt modelId="{1427733A-3609-4471-A74D-A0E96A503C83}" type="parTrans" cxnId="{EAC7C26C-EC81-4F62-AF46-F19BF46F64A8}">
      <dgm:prSet/>
      <dgm:spPr/>
      <dgm:t>
        <a:bodyPr/>
        <a:lstStyle/>
        <a:p>
          <a:endParaRPr lang="ru-RU"/>
        </a:p>
      </dgm:t>
    </dgm:pt>
    <dgm:pt modelId="{8C8C58E7-89A2-46B3-8DE9-EE99B6B03AA9}" type="sibTrans" cxnId="{EAC7C26C-EC81-4F62-AF46-F19BF46F64A8}">
      <dgm:prSet/>
      <dgm:spPr/>
      <dgm:t>
        <a:bodyPr/>
        <a:lstStyle/>
        <a:p>
          <a:endParaRPr lang="ru-RU"/>
        </a:p>
      </dgm:t>
    </dgm:pt>
    <dgm:pt modelId="{C9DA6B9E-401E-415E-9EEF-29C4982D7123}">
      <dgm:prSet phldrT="[Текст]"/>
      <dgm:spPr/>
      <dgm:t>
        <a:bodyPr/>
        <a:lstStyle/>
        <a:p>
          <a:r>
            <a:rPr lang="uk-UA" b="1" i="1" dirty="0" smtClean="0"/>
            <a:t>інклюзивна політика</a:t>
          </a:r>
          <a:endParaRPr lang="ru-RU" dirty="0"/>
        </a:p>
      </dgm:t>
    </dgm:pt>
    <dgm:pt modelId="{A5663CDA-29E1-4F97-B1F5-53AC573AE8BC}" type="parTrans" cxnId="{506E7CAA-6ADF-4105-9593-1DC14A6DBC16}">
      <dgm:prSet/>
      <dgm:spPr/>
      <dgm:t>
        <a:bodyPr/>
        <a:lstStyle/>
        <a:p>
          <a:endParaRPr lang="ru-RU"/>
        </a:p>
      </dgm:t>
    </dgm:pt>
    <dgm:pt modelId="{7C675969-BE76-4477-8832-CEA6DED96CB4}" type="sibTrans" cxnId="{506E7CAA-6ADF-4105-9593-1DC14A6DBC16}">
      <dgm:prSet/>
      <dgm:spPr/>
      <dgm:t>
        <a:bodyPr/>
        <a:lstStyle/>
        <a:p>
          <a:endParaRPr lang="ru-RU"/>
        </a:p>
      </dgm:t>
    </dgm:pt>
    <dgm:pt modelId="{3A106285-4041-40CD-A2AF-B88EA99BFB8D}">
      <dgm:prSet phldrT="[Текст]"/>
      <dgm:spPr/>
      <dgm:t>
        <a:bodyPr/>
        <a:lstStyle/>
        <a:p>
          <a:r>
            <a:rPr lang="uk-UA" b="1" i="1" dirty="0" smtClean="0"/>
            <a:t>інклюзивна практика</a:t>
          </a:r>
          <a:endParaRPr lang="ru-RU" dirty="0"/>
        </a:p>
      </dgm:t>
    </dgm:pt>
    <dgm:pt modelId="{7429AEE0-91F0-4DD5-95CF-B4907E787093}" type="parTrans" cxnId="{8CDB6F1E-3277-4ADB-87B4-4D480A5EEFDC}">
      <dgm:prSet/>
      <dgm:spPr/>
      <dgm:t>
        <a:bodyPr/>
        <a:lstStyle/>
        <a:p>
          <a:endParaRPr lang="ru-RU"/>
        </a:p>
      </dgm:t>
    </dgm:pt>
    <dgm:pt modelId="{1AD1E4B8-5ACB-4E20-9E07-9CF360A2BEC7}" type="sibTrans" cxnId="{8CDB6F1E-3277-4ADB-87B4-4D480A5EEFDC}">
      <dgm:prSet/>
      <dgm:spPr/>
      <dgm:t>
        <a:bodyPr/>
        <a:lstStyle/>
        <a:p>
          <a:endParaRPr lang="ru-RU"/>
        </a:p>
      </dgm:t>
    </dgm:pt>
    <dgm:pt modelId="{F989890D-68E2-4CDC-9DCD-063467047C26}" type="pres">
      <dgm:prSet presAssocID="{D3D4375B-575C-4472-8F8C-A75555FD4859}" presName="CompostProcess" presStyleCnt="0">
        <dgm:presLayoutVars>
          <dgm:dir/>
          <dgm:resizeHandles val="exact"/>
        </dgm:presLayoutVars>
      </dgm:prSet>
      <dgm:spPr/>
    </dgm:pt>
    <dgm:pt modelId="{597C75CD-1F3A-4958-A570-3320218F84D4}" type="pres">
      <dgm:prSet presAssocID="{D3D4375B-575C-4472-8F8C-A75555FD4859}" presName="arrow" presStyleLbl="bgShp" presStyleIdx="0" presStyleCnt="1"/>
      <dgm:spPr/>
    </dgm:pt>
    <dgm:pt modelId="{C4262C0D-4E53-413F-82C2-192A07B809A6}" type="pres">
      <dgm:prSet presAssocID="{D3D4375B-575C-4472-8F8C-A75555FD4859}" presName="linearProcess" presStyleCnt="0"/>
      <dgm:spPr/>
    </dgm:pt>
    <dgm:pt modelId="{B78AAABF-5736-4C3E-8F8B-896CFB3465C8}" type="pres">
      <dgm:prSet presAssocID="{392F6995-940D-4162-BA6B-40A0E7E86C8E}" presName="textNode" presStyleLbl="node1" presStyleIdx="0" presStyleCnt="3">
        <dgm:presLayoutVars>
          <dgm:bulletEnabled val="1"/>
        </dgm:presLayoutVars>
      </dgm:prSet>
      <dgm:spPr/>
      <dgm:t>
        <a:bodyPr/>
        <a:lstStyle/>
        <a:p>
          <a:endParaRPr lang="ru-RU"/>
        </a:p>
      </dgm:t>
    </dgm:pt>
    <dgm:pt modelId="{0E33F83E-C7CB-4E12-A6CD-5DE2B4D7DFD3}" type="pres">
      <dgm:prSet presAssocID="{8C8C58E7-89A2-46B3-8DE9-EE99B6B03AA9}" presName="sibTrans" presStyleCnt="0"/>
      <dgm:spPr/>
    </dgm:pt>
    <dgm:pt modelId="{22C1F48A-E2FF-4EC4-BF08-53FEA24E7434}" type="pres">
      <dgm:prSet presAssocID="{C9DA6B9E-401E-415E-9EEF-29C4982D7123}" presName="textNode" presStyleLbl="node1" presStyleIdx="1" presStyleCnt="3">
        <dgm:presLayoutVars>
          <dgm:bulletEnabled val="1"/>
        </dgm:presLayoutVars>
      </dgm:prSet>
      <dgm:spPr/>
      <dgm:t>
        <a:bodyPr/>
        <a:lstStyle/>
        <a:p>
          <a:endParaRPr lang="ru-RU"/>
        </a:p>
      </dgm:t>
    </dgm:pt>
    <dgm:pt modelId="{B0EE06F0-39D9-4349-A8BB-D8B83AA53EFB}" type="pres">
      <dgm:prSet presAssocID="{7C675969-BE76-4477-8832-CEA6DED96CB4}" presName="sibTrans" presStyleCnt="0"/>
      <dgm:spPr/>
    </dgm:pt>
    <dgm:pt modelId="{9CD1EFC3-D7DD-4A32-8F08-3FDAA61686A5}" type="pres">
      <dgm:prSet presAssocID="{3A106285-4041-40CD-A2AF-B88EA99BFB8D}" presName="textNode" presStyleLbl="node1" presStyleIdx="2" presStyleCnt="3">
        <dgm:presLayoutVars>
          <dgm:bulletEnabled val="1"/>
        </dgm:presLayoutVars>
      </dgm:prSet>
      <dgm:spPr/>
      <dgm:t>
        <a:bodyPr/>
        <a:lstStyle/>
        <a:p>
          <a:endParaRPr lang="ru-RU"/>
        </a:p>
      </dgm:t>
    </dgm:pt>
  </dgm:ptLst>
  <dgm:cxnLst>
    <dgm:cxn modelId="{9443ECBE-3C60-4F59-BA87-249C02724746}" type="presOf" srcId="{3A106285-4041-40CD-A2AF-B88EA99BFB8D}" destId="{9CD1EFC3-D7DD-4A32-8F08-3FDAA61686A5}" srcOrd="0" destOrd="0" presId="urn:microsoft.com/office/officeart/2005/8/layout/hProcess9"/>
    <dgm:cxn modelId="{47CFDA94-3F81-4FDE-A8C4-D17380751629}" type="presOf" srcId="{C9DA6B9E-401E-415E-9EEF-29C4982D7123}" destId="{22C1F48A-E2FF-4EC4-BF08-53FEA24E7434}" srcOrd="0" destOrd="0" presId="urn:microsoft.com/office/officeart/2005/8/layout/hProcess9"/>
    <dgm:cxn modelId="{EAC7C26C-EC81-4F62-AF46-F19BF46F64A8}" srcId="{D3D4375B-575C-4472-8F8C-A75555FD4859}" destId="{392F6995-940D-4162-BA6B-40A0E7E86C8E}" srcOrd="0" destOrd="0" parTransId="{1427733A-3609-4471-A74D-A0E96A503C83}" sibTransId="{8C8C58E7-89A2-46B3-8DE9-EE99B6B03AA9}"/>
    <dgm:cxn modelId="{ECEB7C65-5EA8-4E14-96A2-479CD555CB2B}" type="presOf" srcId="{392F6995-940D-4162-BA6B-40A0E7E86C8E}" destId="{B78AAABF-5736-4C3E-8F8B-896CFB3465C8}" srcOrd="0" destOrd="0" presId="urn:microsoft.com/office/officeart/2005/8/layout/hProcess9"/>
    <dgm:cxn modelId="{E7E3701A-5FA9-425E-9907-8C7C8BC81241}" type="presOf" srcId="{D3D4375B-575C-4472-8F8C-A75555FD4859}" destId="{F989890D-68E2-4CDC-9DCD-063467047C26}" srcOrd="0" destOrd="0" presId="urn:microsoft.com/office/officeart/2005/8/layout/hProcess9"/>
    <dgm:cxn modelId="{506E7CAA-6ADF-4105-9593-1DC14A6DBC16}" srcId="{D3D4375B-575C-4472-8F8C-A75555FD4859}" destId="{C9DA6B9E-401E-415E-9EEF-29C4982D7123}" srcOrd="1" destOrd="0" parTransId="{A5663CDA-29E1-4F97-B1F5-53AC573AE8BC}" sibTransId="{7C675969-BE76-4477-8832-CEA6DED96CB4}"/>
    <dgm:cxn modelId="{8CDB6F1E-3277-4ADB-87B4-4D480A5EEFDC}" srcId="{D3D4375B-575C-4472-8F8C-A75555FD4859}" destId="{3A106285-4041-40CD-A2AF-B88EA99BFB8D}" srcOrd="2" destOrd="0" parTransId="{7429AEE0-91F0-4DD5-95CF-B4907E787093}" sibTransId="{1AD1E4B8-5ACB-4E20-9E07-9CF360A2BEC7}"/>
    <dgm:cxn modelId="{9DCD4F7A-B03C-46C1-863B-1C0FB12B211B}" type="presParOf" srcId="{F989890D-68E2-4CDC-9DCD-063467047C26}" destId="{597C75CD-1F3A-4958-A570-3320218F84D4}" srcOrd="0" destOrd="0" presId="urn:microsoft.com/office/officeart/2005/8/layout/hProcess9"/>
    <dgm:cxn modelId="{70E8D489-5460-4FB5-8F89-3BC8C648F28F}" type="presParOf" srcId="{F989890D-68E2-4CDC-9DCD-063467047C26}" destId="{C4262C0D-4E53-413F-82C2-192A07B809A6}" srcOrd="1" destOrd="0" presId="urn:microsoft.com/office/officeart/2005/8/layout/hProcess9"/>
    <dgm:cxn modelId="{703626AD-9D88-4FF8-BE42-1ACB352ADAC1}" type="presParOf" srcId="{C4262C0D-4E53-413F-82C2-192A07B809A6}" destId="{B78AAABF-5736-4C3E-8F8B-896CFB3465C8}" srcOrd="0" destOrd="0" presId="urn:microsoft.com/office/officeart/2005/8/layout/hProcess9"/>
    <dgm:cxn modelId="{1DDC7310-6BAC-4B2B-A2D6-1DF11B7B2745}" type="presParOf" srcId="{C4262C0D-4E53-413F-82C2-192A07B809A6}" destId="{0E33F83E-C7CB-4E12-A6CD-5DE2B4D7DFD3}" srcOrd="1" destOrd="0" presId="urn:microsoft.com/office/officeart/2005/8/layout/hProcess9"/>
    <dgm:cxn modelId="{EE13C71D-1F28-4534-8472-BEA4C0D549D2}" type="presParOf" srcId="{C4262C0D-4E53-413F-82C2-192A07B809A6}" destId="{22C1F48A-E2FF-4EC4-BF08-53FEA24E7434}" srcOrd="2" destOrd="0" presId="urn:microsoft.com/office/officeart/2005/8/layout/hProcess9"/>
    <dgm:cxn modelId="{DB5B6101-52DF-45DB-823A-0E44DD7CC8EF}" type="presParOf" srcId="{C4262C0D-4E53-413F-82C2-192A07B809A6}" destId="{B0EE06F0-39D9-4349-A8BB-D8B83AA53EFB}" srcOrd="3" destOrd="0" presId="urn:microsoft.com/office/officeart/2005/8/layout/hProcess9"/>
    <dgm:cxn modelId="{4DC2217C-D44A-4283-96E3-7C51A35625B9}" type="presParOf" srcId="{C4262C0D-4E53-413F-82C2-192A07B809A6}" destId="{9CD1EFC3-D7DD-4A32-8F08-3FDAA61686A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5D5396-73EC-45AD-AD1E-826489811353}" type="doc">
      <dgm:prSet loTypeId="urn:microsoft.com/office/officeart/2005/8/layout/pyramid2" loCatId="pyramid" qsTypeId="urn:microsoft.com/office/officeart/2005/8/quickstyle/simple1" qsCatId="simple" csTypeId="urn:microsoft.com/office/officeart/2005/8/colors/accent1_2" csCatId="accent1" phldr="1"/>
      <dgm:spPr/>
    </dgm:pt>
    <dgm:pt modelId="{F0E68834-5547-4467-8D79-507E3DE001D5}">
      <dgm:prSet phldrT="[Текст]" custT="1"/>
      <dgm:spPr/>
      <dgm:t>
        <a:bodyPr/>
        <a:lstStyle/>
        <a:p>
          <a:r>
            <a:rPr lang="uk-UA" sz="1600" b="1" i="0" dirty="0" smtClean="0"/>
            <a:t>Інклюзивна практика </a:t>
          </a:r>
          <a:r>
            <a:rPr lang="uk-UA" sz="1600" b="0" i="0" dirty="0" smtClean="0"/>
            <a:t>ставить серйозні завдання перед освітньою системою і функціонуванням закладу освіти, мобілізує до злагодженості роботи колективу, удосконалення програм і методів навчання, стимулюючи розвиток компетенції вчителів та інших фахівців.</a:t>
          </a:r>
          <a:endParaRPr lang="ru-RU" sz="1600" dirty="0"/>
        </a:p>
      </dgm:t>
    </dgm:pt>
    <dgm:pt modelId="{EB43330C-DBC1-447F-952B-E8CF88053265}" type="parTrans" cxnId="{8ED4C275-9637-4E32-8BE3-F8E766C95B73}">
      <dgm:prSet/>
      <dgm:spPr/>
      <dgm:t>
        <a:bodyPr/>
        <a:lstStyle/>
        <a:p>
          <a:endParaRPr lang="ru-RU"/>
        </a:p>
      </dgm:t>
    </dgm:pt>
    <dgm:pt modelId="{3B968E56-CDA8-4227-AFB5-090B7DEE305C}" type="sibTrans" cxnId="{8ED4C275-9637-4E32-8BE3-F8E766C95B73}">
      <dgm:prSet/>
      <dgm:spPr/>
      <dgm:t>
        <a:bodyPr/>
        <a:lstStyle/>
        <a:p>
          <a:endParaRPr lang="ru-RU"/>
        </a:p>
      </dgm:t>
    </dgm:pt>
    <dgm:pt modelId="{D40A37BC-50C2-410D-AE9B-A63C8B67781C}">
      <dgm:prSet phldrT="[Текст]" custT="1"/>
      <dgm:spPr/>
      <dgm:t>
        <a:bodyPr/>
        <a:lstStyle/>
        <a:p>
          <a:r>
            <a:rPr lang="ru-RU" sz="1600" b="1" i="0" dirty="0" err="1" smtClean="0"/>
            <a:t>Інклюзивна</a:t>
          </a:r>
          <a:r>
            <a:rPr lang="ru-RU" sz="1600" b="1" i="0" dirty="0" smtClean="0"/>
            <a:t> </a:t>
          </a:r>
          <a:r>
            <a:rPr lang="ru-RU" sz="1600" b="1" i="0" dirty="0" err="1" smtClean="0"/>
            <a:t>політика</a:t>
          </a:r>
          <a:r>
            <a:rPr lang="ru-RU" sz="1600" b="1" i="0" dirty="0" smtClean="0"/>
            <a:t> </a:t>
          </a:r>
          <a:r>
            <a:rPr lang="ru-RU" sz="1600" b="0" i="0" dirty="0" smtClean="0"/>
            <a:t>повинна </a:t>
          </a:r>
          <a:r>
            <a:rPr lang="ru-RU" sz="1600" b="0" i="0" dirty="0" err="1" smtClean="0"/>
            <a:t>відображати</a:t>
          </a:r>
          <a:r>
            <a:rPr lang="ru-RU" sz="1600" b="0" i="0" dirty="0" smtClean="0"/>
            <a:t> </a:t>
          </a:r>
          <a:r>
            <a:rPr lang="ru-RU" sz="1600" b="0" i="0" dirty="0" err="1" smtClean="0"/>
            <a:t>інклюзію</a:t>
          </a:r>
          <a:r>
            <a:rPr lang="ru-RU" sz="1600" b="0" i="0" dirty="0" smtClean="0"/>
            <a:t> у </a:t>
          </a:r>
          <a:r>
            <a:rPr lang="ru-RU" sz="1600" b="0" i="0" dirty="0" err="1" smtClean="0"/>
            <a:t>всіх</a:t>
          </a:r>
          <a:r>
            <a:rPr lang="ru-RU" sz="1600" b="0" i="0" dirty="0" smtClean="0"/>
            <a:t> </a:t>
          </a:r>
          <a:r>
            <a:rPr lang="ru-RU" sz="1600" b="0" i="0" dirty="0" err="1" smtClean="0"/>
            <a:t>шкільних</a:t>
          </a:r>
          <a:r>
            <a:rPr lang="ru-RU" sz="1600" b="0" i="0" dirty="0" smtClean="0"/>
            <a:t> документах, </a:t>
          </a:r>
          <a:r>
            <a:rPr lang="ru-RU" sz="1600" b="0" i="0" dirty="0" err="1" smtClean="0"/>
            <a:t>стратегіях</a:t>
          </a:r>
          <a:r>
            <a:rPr lang="ru-RU" sz="1600" b="0" i="0" dirty="0" smtClean="0"/>
            <a:t> та </a:t>
          </a:r>
          <a:r>
            <a:rPr lang="ru-RU" sz="1600" b="0" i="0" dirty="0" err="1" smtClean="0"/>
            <a:t>інституційному</a:t>
          </a:r>
          <a:r>
            <a:rPr lang="ru-RU" sz="1600" b="0" i="0" dirty="0" smtClean="0"/>
            <a:t> </a:t>
          </a:r>
          <a:r>
            <a:rPr lang="ru-RU" sz="1600" b="0" i="0" dirty="0" err="1" smtClean="0"/>
            <a:t>розвитку</a:t>
          </a:r>
          <a:r>
            <a:rPr lang="ru-RU" sz="1600" b="0" i="0" dirty="0" smtClean="0"/>
            <a:t>. </a:t>
          </a:r>
          <a:r>
            <a:rPr lang="ru-RU" sz="1600" b="0" i="0" dirty="0" err="1" smtClean="0"/>
            <a:t>Документи</a:t>
          </a:r>
          <a:r>
            <a:rPr lang="ru-RU" sz="1600" b="0" i="0" dirty="0" smtClean="0"/>
            <a:t>, </a:t>
          </a:r>
          <a:r>
            <a:rPr lang="ru-RU" sz="1600" b="0" i="0" dirty="0" err="1" smtClean="0"/>
            <a:t>розроблені</a:t>
          </a:r>
          <a:r>
            <a:rPr lang="ru-RU" sz="1600" b="0" i="0" dirty="0" smtClean="0"/>
            <a:t> школою, </a:t>
          </a:r>
          <a:r>
            <a:rPr lang="ru-RU" sz="1600" b="0" i="0" dirty="0" err="1" smtClean="0"/>
            <a:t>мають</a:t>
          </a:r>
          <a:r>
            <a:rPr lang="ru-RU" sz="1600" b="0" i="0" dirty="0" smtClean="0"/>
            <a:t> </a:t>
          </a:r>
          <a:r>
            <a:rPr lang="ru-RU" sz="1600" b="0" i="0" dirty="0" err="1" smtClean="0"/>
            <a:t>передбачати</a:t>
          </a:r>
          <a:r>
            <a:rPr lang="ru-RU" sz="1600" b="0" i="0" dirty="0" smtClean="0"/>
            <a:t> </a:t>
          </a:r>
          <a:r>
            <a:rPr lang="ru-RU" sz="1600" b="0" i="0" dirty="0" err="1" smtClean="0"/>
            <a:t>чіткі</a:t>
          </a:r>
          <a:r>
            <a:rPr lang="ru-RU" sz="1600" b="0" i="0" dirty="0" smtClean="0"/>
            <a:t> </a:t>
          </a:r>
          <a:r>
            <a:rPr lang="ru-RU" sz="1600" b="0" i="0" dirty="0" err="1" smtClean="0"/>
            <a:t>стратегії</a:t>
          </a:r>
          <a:r>
            <a:rPr lang="ru-RU" sz="1600" b="0" i="0" dirty="0" smtClean="0"/>
            <a:t> </a:t>
          </a:r>
          <a:r>
            <a:rPr lang="ru-RU" sz="1600" b="0" i="0" dirty="0" err="1" smtClean="0"/>
            <a:t>розвитку</a:t>
          </a:r>
          <a:r>
            <a:rPr lang="ru-RU" sz="1600" b="0" i="0" dirty="0" smtClean="0"/>
            <a:t> </a:t>
          </a:r>
          <a:r>
            <a:rPr lang="ru-RU" sz="1600" b="0" i="0" dirty="0" err="1" smtClean="0"/>
            <a:t>дитини</a:t>
          </a:r>
          <a:r>
            <a:rPr lang="ru-RU" sz="1600" b="0" i="0" dirty="0" smtClean="0"/>
            <a:t> та </a:t>
          </a:r>
          <a:r>
            <a:rPr lang="ru-RU" sz="1600" b="0" i="0" dirty="0" err="1" smtClean="0"/>
            <a:t>інклюзивного</a:t>
          </a:r>
          <a:r>
            <a:rPr lang="ru-RU" sz="1600" b="0" i="0" dirty="0" smtClean="0"/>
            <a:t> простору, в </a:t>
          </a:r>
          <a:r>
            <a:rPr lang="ru-RU" sz="1600" b="0" i="0" dirty="0" err="1" smtClean="0"/>
            <a:t>якому</a:t>
          </a:r>
          <a:r>
            <a:rPr lang="ru-RU" sz="1600" b="0" i="0" dirty="0" smtClean="0"/>
            <a:t> вона </a:t>
          </a:r>
          <a:r>
            <a:rPr lang="ru-RU" sz="1600" b="0" i="0" dirty="0" err="1" smtClean="0"/>
            <a:t>знаходиться</a:t>
          </a:r>
          <a:r>
            <a:rPr lang="ru-RU" sz="1600" b="0" i="0" dirty="0" smtClean="0"/>
            <a:t>.</a:t>
          </a:r>
          <a:endParaRPr lang="ru-RU" sz="1600" dirty="0"/>
        </a:p>
      </dgm:t>
    </dgm:pt>
    <dgm:pt modelId="{10D3353C-01E0-4D2C-ACF9-23F5AAF98BBF}" type="parTrans" cxnId="{79EC52BE-A037-4A3A-9334-449D50313439}">
      <dgm:prSet/>
      <dgm:spPr/>
      <dgm:t>
        <a:bodyPr/>
        <a:lstStyle/>
        <a:p>
          <a:endParaRPr lang="ru-RU"/>
        </a:p>
      </dgm:t>
    </dgm:pt>
    <dgm:pt modelId="{1E50C5F6-EA2A-45AD-B74A-A88B8F15F549}" type="sibTrans" cxnId="{79EC52BE-A037-4A3A-9334-449D50313439}">
      <dgm:prSet/>
      <dgm:spPr/>
      <dgm:t>
        <a:bodyPr/>
        <a:lstStyle/>
        <a:p>
          <a:endParaRPr lang="ru-RU"/>
        </a:p>
      </dgm:t>
    </dgm:pt>
    <dgm:pt modelId="{D147B200-0AA8-4C0B-B3F6-48819B41BD94}">
      <dgm:prSet phldrT="[Текст]" custT="1"/>
      <dgm:spPr/>
      <dgm:t>
        <a:bodyPr/>
        <a:lstStyle/>
        <a:p>
          <a:r>
            <a:rPr lang="uk-UA" sz="2000" b="1" i="0" dirty="0" smtClean="0"/>
            <a:t>Інклюзивна культура </a:t>
          </a:r>
          <a:r>
            <a:rPr lang="uk-UA" sz="2000" b="0" i="0" dirty="0" smtClean="0"/>
            <a:t>несе філософію інклюзивної освіти будується на інклюзивних цінностях та є загальною для всіх співробітників школи.</a:t>
          </a:r>
          <a:endParaRPr lang="ru-RU" sz="2000" dirty="0"/>
        </a:p>
      </dgm:t>
    </dgm:pt>
    <dgm:pt modelId="{6F810F44-D205-4948-AF36-E94E75A2885D}" type="parTrans" cxnId="{C5D31406-9F50-4048-93FB-EA6EECE59CA6}">
      <dgm:prSet/>
      <dgm:spPr/>
      <dgm:t>
        <a:bodyPr/>
        <a:lstStyle/>
        <a:p>
          <a:endParaRPr lang="ru-RU"/>
        </a:p>
      </dgm:t>
    </dgm:pt>
    <dgm:pt modelId="{74F7DF9B-D356-4C56-A83B-2DC69BD7AB5C}" type="sibTrans" cxnId="{C5D31406-9F50-4048-93FB-EA6EECE59CA6}">
      <dgm:prSet/>
      <dgm:spPr/>
      <dgm:t>
        <a:bodyPr/>
        <a:lstStyle/>
        <a:p>
          <a:endParaRPr lang="ru-RU"/>
        </a:p>
      </dgm:t>
    </dgm:pt>
    <dgm:pt modelId="{B3131C38-EF0B-4A66-82D4-E5B175B7FEDD}" type="pres">
      <dgm:prSet presAssocID="{FA5D5396-73EC-45AD-AD1E-826489811353}" presName="compositeShape" presStyleCnt="0">
        <dgm:presLayoutVars>
          <dgm:dir/>
          <dgm:resizeHandles/>
        </dgm:presLayoutVars>
      </dgm:prSet>
      <dgm:spPr/>
    </dgm:pt>
    <dgm:pt modelId="{B1B637D6-B75C-43BD-A9E5-F87DAEFDBC0C}" type="pres">
      <dgm:prSet presAssocID="{FA5D5396-73EC-45AD-AD1E-826489811353}" presName="pyramid" presStyleLbl="node1" presStyleIdx="0" presStyleCnt="1"/>
      <dgm:spPr/>
    </dgm:pt>
    <dgm:pt modelId="{6C4D1B99-A5F9-4F29-9A2E-4BC2C1631EC8}" type="pres">
      <dgm:prSet presAssocID="{FA5D5396-73EC-45AD-AD1E-826489811353}" presName="theList" presStyleCnt="0"/>
      <dgm:spPr/>
    </dgm:pt>
    <dgm:pt modelId="{6365BC86-1F82-43F2-918F-629C5C963C3C}" type="pres">
      <dgm:prSet presAssocID="{F0E68834-5547-4467-8D79-507E3DE001D5}" presName="aNode" presStyleLbl="fgAcc1" presStyleIdx="0" presStyleCnt="3" custScaleX="206311" custScaleY="121243" custLinFactNeighborX="33281" custLinFactNeighborY="60761">
        <dgm:presLayoutVars>
          <dgm:bulletEnabled val="1"/>
        </dgm:presLayoutVars>
      </dgm:prSet>
      <dgm:spPr/>
      <dgm:t>
        <a:bodyPr/>
        <a:lstStyle/>
        <a:p>
          <a:endParaRPr lang="ru-RU"/>
        </a:p>
      </dgm:t>
    </dgm:pt>
    <dgm:pt modelId="{FB66C9A6-A004-475D-94B9-006A1A2FA257}" type="pres">
      <dgm:prSet presAssocID="{F0E68834-5547-4467-8D79-507E3DE001D5}" presName="aSpace" presStyleCnt="0"/>
      <dgm:spPr/>
    </dgm:pt>
    <dgm:pt modelId="{A1E9FFC7-58C4-4002-AF67-B657877BA9BB}" type="pres">
      <dgm:prSet presAssocID="{D40A37BC-50C2-410D-AE9B-A63C8B67781C}" presName="aNode" presStyleLbl="fgAcc1" presStyleIdx="1" presStyleCnt="3" custScaleX="216597" custScaleY="139078" custLinFactY="12270" custLinFactNeighborX="27533" custLinFactNeighborY="100000">
        <dgm:presLayoutVars>
          <dgm:bulletEnabled val="1"/>
        </dgm:presLayoutVars>
      </dgm:prSet>
      <dgm:spPr/>
      <dgm:t>
        <a:bodyPr/>
        <a:lstStyle/>
        <a:p>
          <a:endParaRPr lang="ru-RU"/>
        </a:p>
      </dgm:t>
    </dgm:pt>
    <dgm:pt modelId="{A53ED91A-4EE7-4F24-BDB5-C692D17F7EB6}" type="pres">
      <dgm:prSet presAssocID="{D40A37BC-50C2-410D-AE9B-A63C8B67781C}" presName="aSpace" presStyleCnt="0"/>
      <dgm:spPr/>
    </dgm:pt>
    <dgm:pt modelId="{8EDE2159-7195-4398-8AA7-B36305D242DC}" type="pres">
      <dgm:prSet presAssocID="{D147B200-0AA8-4C0B-B3F6-48819B41BD94}" presName="aNode" presStyleLbl="fgAcc1" presStyleIdx="2" presStyleCnt="3" custScaleX="224737" custScaleY="143453" custLinFactY="10015" custLinFactNeighborX="29650" custLinFactNeighborY="100000">
        <dgm:presLayoutVars>
          <dgm:bulletEnabled val="1"/>
        </dgm:presLayoutVars>
      </dgm:prSet>
      <dgm:spPr/>
      <dgm:t>
        <a:bodyPr/>
        <a:lstStyle/>
        <a:p>
          <a:endParaRPr lang="ru-RU"/>
        </a:p>
      </dgm:t>
    </dgm:pt>
    <dgm:pt modelId="{4A3BD14D-171C-47F2-B23A-501ED600E48E}" type="pres">
      <dgm:prSet presAssocID="{D147B200-0AA8-4C0B-B3F6-48819B41BD94}" presName="aSpace" presStyleCnt="0"/>
      <dgm:spPr/>
    </dgm:pt>
  </dgm:ptLst>
  <dgm:cxnLst>
    <dgm:cxn modelId="{8ED4C275-9637-4E32-8BE3-F8E766C95B73}" srcId="{FA5D5396-73EC-45AD-AD1E-826489811353}" destId="{F0E68834-5547-4467-8D79-507E3DE001D5}" srcOrd="0" destOrd="0" parTransId="{EB43330C-DBC1-447F-952B-E8CF88053265}" sibTransId="{3B968E56-CDA8-4227-AFB5-090B7DEE305C}"/>
    <dgm:cxn modelId="{79EC52BE-A037-4A3A-9334-449D50313439}" srcId="{FA5D5396-73EC-45AD-AD1E-826489811353}" destId="{D40A37BC-50C2-410D-AE9B-A63C8B67781C}" srcOrd="1" destOrd="0" parTransId="{10D3353C-01E0-4D2C-ACF9-23F5AAF98BBF}" sibTransId="{1E50C5F6-EA2A-45AD-B74A-A88B8F15F549}"/>
    <dgm:cxn modelId="{03559FB6-F965-4A3E-B5F3-2FEC6FB71427}" type="presOf" srcId="{D40A37BC-50C2-410D-AE9B-A63C8B67781C}" destId="{A1E9FFC7-58C4-4002-AF67-B657877BA9BB}" srcOrd="0" destOrd="0" presId="urn:microsoft.com/office/officeart/2005/8/layout/pyramid2"/>
    <dgm:cxn modelId="{C5D31406-9F50-4048-93FB-EA6EECE59CA6}" srcId="{FA5D5396-73EC-45AD-AD1E-826489811353}" destId="{D147B200-0AA8-4C0B-B3F6-48819B41BD94}" srcOrd="2" destOrd="0" parTransId="{6F810F44-D205-4948-AF36-E94E75A2885D}" sibTransId="{74F7DF9B-D356-4C56-A83B-2DC69BD7AB5C}"/>
    <dgm:cxn modelId="{352CBD78-9583-46A3-B0D0-3192D48F63C5}" type="presOf" srcId="{D147B200-0AA8-4C0B-B3F6-48819B41BD94}" destId="{8EDE2159-7195-4398-8AA7-B36305D242DC}" srcOrd="0" destOrd="0" presId="urn:microsoft.com/office/officeart/2005/8/layout/pyramid2"/>
    <dgm:cxn modelId="{7AF0679E-1141-404B-B882-6C7D5120E86A}" type="presOf" srcId="{F0E68834-5547-4467-8D79-507E3DE001D5}" destId="{6365BC86-1F82-43F2-918F-629C5C963C3C}" srcOrd="0" destOrd="0" presId="urn:microsoft.com/office/officeart/2005/8/layout/pyramid2"/>
    <dgm:cxn modelId="{22412700-07C8-44F5-AA69-521AA06FD384}" type="presOf" srcId="{FA5D5396-73EC-45AD-AD1E-826489811353}" destId="{B3131C38-EF0B-4A66-82D4-E5B175B7FEDD}" srcOrd="0" destOrd="0" presId="urn:microsoft.com/office/officeart/2005/8/layout/pyramid2"/>
    <dgm:cxn modelId="{953897EF-A2FD-4188-8915-94FB89A7DD6E}" type="presParOf" srcId="{B3131C38-EF0B-4A66-82D4-E5B175B7FEDD}" destId="{B1B637D6-B75C-43BD-A9E5-F87DAEFDBC0C}" srcOrd="0" destOrd="0" presId="urn:microsoft.com/office/officeart/2005/8/layout/pyramid2"/>
    <dgm:cxn modelId="{8E3240F1-F8FC-404C-8046-F9DDD3565385}" type="presParOf" srcId="{B3131C38-EF0B-4A66-82D4-E5B175B7FEDD}" destId="{6C4D1B99-A5F9-4F29-9A2E-4BC2C1631EC8}" srcOrd="1" destOrd="0" presId="urn:microsoft.com/office/officeart/2005/8/layout/pyramid2"/>
    <dgm:cxn modelId="{B8288675-0A8C-45E1-A54D-AA7902C9632A}" type="presParOf" srcId="{6C4D1B99-A5F9-4F29-9A2E-4BC2C1631EC8}" destId="{6365BC86-1F82-43F2-918F-629C5C963C3C}" srcOrd="0" destOrd="0" presId="urn:microsoft.com/office/officeart/2005/8/layout/pyramid2"/>
    <dgm:cxn modelId="{D876B5DD-2E4A-494C-A25C-F9E335F21044}" type="presParOf" srcId="{6C4D1B99-A5F9-4F29-9A2E-4BC2C1631EC8}" destId="{FB66C9A6-A004-475D-94B9-006A1A2FA257}" srcOrd="1" destOrd="0" presId="urn:microsoft.com/office/officeart/2005/8/layout/pyramid2"/>
    <dgm:cxn modelId="{5F715D35-368E-4C15-A5FB-7044D93470FF}" type="presParOf" srcId="{6C4D1B99-A5F9-4F29-9A2E-4BC2C1631EC8}" destId="{A1E9FFC7-58C4-4002-AF67-B657877BA9BB}" srcOrd="2" destOrd="0" presId="urn:microsoft.com/office/officeart/2005/8/layout/pyramid2"/>
    <dgm:cxn modelId="{FE9DFD7E-F927-449A-876C-F8E92FB9F42B}" type="presParOf" srcId="{6C4D1B99-A5F9-4F29-9A2E-4BC2C1631EC8}" destId="{A53ED91A-4EE7-4F24-BDB5-C692D17F7EB6}" srcOrd="3" destOrd="0" presId="urn:microsoft.com/office/officeart/2005/8/layout/pyramid2"/>
    <dgm:cxn modelId="{FB1FD22A-38C5-43BD-83F7-F1E25501CFD8}" type="presParOf" srcId="{6C4D1B99-A5F9-4F29-9A2E-4BC2C1631EC8}" destId="{8EDE2159-7195-4398-8AA7-B36305D242DC}" srcOrd="4" destOrd="0" presId="urn:microsoft.com/office/officeart/2005/8/layout/pyramid2"/>
    <dgm:cxn modelId="{48510F86-8B1A-49B9-BD54-D9972511A51B}" type="presParOf" srcId="{6C4D1B99-A5F9-4F29-9A2E-4BC2C1631EC8}" destId="{4A3BD14D-171C-47F2-B23A-501ED600E48E}"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5415AC-D0B2-4298-97AD-3DA28411018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ru-RU"/>
        </a:p>
      </dgm:t>
    </dgm:pt>
    <dgm:pt modelId="{52539008-4912-481E-9836-6EE94B016395}">
      <dgm:prSet phldrT="[Текст]"/>
      <dgm:spPr/>
      <dgm:t>
        <a:bodyPr/>
        <a:lstStyle/>
        <a:p>
          <a:r>
            <a:rPr lang="ru-RU" dirty="0" err="1" smtClean="0"/>
            <a:t>Організаційна</a:t>
          </a:r>
          <a:endParaRPr lang="ru-RU" dirty="0"/>
        </a:p>
      </dgm:t>
    </dgm:pt>
    <dgm:pt modelId="{4FA5D917-415F-4F24-93D3-12AB3A3ED6E6}" type="parTrans" cxnId="{E5C170A1-E4F7-4F50-A972-82AFC4AC1DB7}">
      <dgm:prSet/>
      <dgm:spPr/>
      <dgm:t>
        <a:bodyPr/>
        <a:lstStyle/>
        <a:p>
          <a:endParaRPr lang="ru-RU"/>
        </a:p>
      </dgm:t>
    </dgm:pt>
    <dgm:pt modelId="{54989C07-2FE8-49E5-BA2B-D1BBEAE92248}" type="sibTrans" cxnId="{E5C170A1-E4F7-4F50-A972-82AFC4AC1DB7}">
      <dgm:prSet/>
      <dgm:spPr/>
      <dgm:t>
        <a:bodyPr/>
        <a:lstStyle/>
        <a:p>
          <a:endParaRPr lang="ru-RU"/>
        </a:p>
      </dgm:t>
    </dgm:pt>
    <dgm:pt modelId="{29699097-C5FA-4CAB-927B-8CBD3F6B7517}">
      <dgm:prSet phldrT="[Текст]"/>
      <dgm:spPr/>
      <dgm:t>
        <a:bodyPr/>
        <a:lstStyle/>
        <a:p>
          <a:r>
            <a:rPr lang="ru-RU" dirty="0" err="1" smtClean="0"/>
            <a:t>Навчально-розвивальна</a:t>
          </a:r>
          <a:endParaRPr lang="ru-RU" dirty="0"/>
        </a:p>
      </dgm:t>
    </dgm:pt>
    <dgm:pt modelId="{22F79456-1273-4FD6-A48A-FB5C63708D1B}" type="parTrans" cxnId="{A4662ECD-E417-43D0-BE9A-9DEF40178620}">
      <dgm:prSet/>
      <dgm:spPr/>
      <dgm:t>
        <a:bodyPr/>
        <a:lstStyle/>
        <a:p>
          <a:endParaRPr lang="ru-RU"/>
        </a:p>
      </dgm:t>
    </dgm:pt>
    <dgm:pt modelId="{C4716C23-2D59-445B-BDB6-A87834263A58}" type="sibTrans" cxnId="{A4662ECD-E417-43D0-BE9A-9DEF40178620}">
      <dgm:prSet/>
      <dgm:spPr/>
      <dgm:t>
        <a:bodyPr/>
        <a:lstStyle/>
        <a:p>
          <a:endParaRPr lang="ru-RU"/>
        </a:p>
      </dgm:t>
    </dgm:pt>
    <dgm:pt modelId="{B3EBD075-D852-47C1-9143-2C8A1A4DB228}">
      <dgm:prSet phldrT="[Текст]"/>
      <dgm:spPr/>
      <dgm:t>
        <a:bodyPr/>
        <a:lstStyle/>
        <a:p>
          <a:r>
            <a:rPr lang="ru-RU" b="0" i="0" dirty="0" err="1" smtClean="0"/>
            <a:t>стимулює</a:t>
          </a:r>
          <a:r>
            <a:rPr lang="ru-RU" b="0" i="0" dirty="0" smtClean="0"/>
            <a:t> </a:t>
          </a:r>
          <a:r>
            <a:rPr lang="ru-RU" b="0" i="0" dirty="0" err="1" smtClean="0"/>
            <a:t>розвиток</a:t>
          </a:r>
          <a:r>
            <a:rPr lang="ru-RU" b="0" i="0" dirty="0" smtClean="0"/>
            <a:t> </a:t>
          </a:r>
          <a:r>
            <a:rPr lang="ru-RU" b="0" i="0" dirty="0" err="1" smtClean="0"/>
            <a:t>соціальної</a:t>
          </a:r>
          <a:r>
            <a:rPr lang="ru-RU" b="0" i="0" dirty="0" smtClean="0"/>
            <a:t> </a:t>
          </a:r>
          <a:r>
            <a:rPr lang="ru-RU" b="0" i="0" dirty="0" err="1" smtClean="0"/>
            <a:t>активності</a:t>
          </a:r>
          <a:r>
            <a:rPr lang="ru-RU" b="0" i="0" dirty="0" smtClean="0"/>
            <a:t> </a:t>
          </a:r>
          <a:r>
            <a:rPr lang="ru-RU" b="0" i="0" dirty="0" err="1" smtClean="0"/>
            <a:t>дітей</a:t>
          </a:r>
          <a:endParaRPr lang="ru-RU" dirty="0"/>
        </a:p>
      </dgm:t>
    </dgm:pt>
    <dgm:pt modelId="{54F160D8-E2EB-4D54-9DF2-037242E398FF}" type="parTrans" cxnId="{69D1D433-4E6F-4186-A1B8-09DE4E049496}">
      <dgm:prSet/>
      <dgm:spPr/>
      <dgm:t>
        <a:bodyPr/>
        <a:lstStyle/>
        <a:p>
          <a:endParaRPr lang="ru-RU"/>
        </a:p>
      </dgm:t>
    </dgm:pt>
    <dgm:pt modelId="{3DD6924C-FA2D-4A64-8795-5D77A1CE7DEF}" type="sibTrans" cxnId="{69D1D433-4E6F-4186-A1B8-09DE4E049496}">
      <dgm:prSet/>
      <dgm:spPr/>
      <dgm:t>
        <a:bodyPr/>
        <a:lstStyle/>
        <a:p>
          <a:endParaRPr lang="ru-RU"/>
        </a:p>
      </dgm:t>
    </dgm:pt>
    <dgm:pt modelId="{684261ED-9A08-4025-A7B0-41CA1C029271}">
      <dgm:prSet phldrT="[Текст]"/>
      <dgm:spPr/>
      <dgm:t>
        <a:bodyPr/>
        <a:lstStyle/>
        <a:p>
          <a:r>
            <a:rPr lang="ru-RU" dirty="0" err="1" smtClean="0"/>
            <a:t>Діагностична</a:t>
          </a:r>
          <a:endParaRPr lang="ru-RU" dirty="0"/>
        </a:p>
      </dgm:t>
    </dgm:pt>
    <dgm:pt modelId="{5D25DEC5-AA7B-421C-A82F-279A2B6F0AF0}" type="parTrans" cxnId="{4714A37F-BDAD-4842-B802-52CDFE95798A}">
      <dgm:prSet/>
      <dgm:spPr/>
      <dgm:t>
        <a:bodyPr/>
        <a:lstStyle/>
        <a:p>
          <a:endParaRPr lang="ru-RU"/>
        </a:p>
      </dgm:t>
    </dgm:pt>
    <dgm:pt modelId="{C93E3495-CDF0-47F6-9666-A66DEB1DB4AA}" type="sibTrans" cxnId="{4714A37F-BDAD-4842-B802-52CDFE95798A}">
      <dgm:prSet/>
      <dgm:spPr/>
      <dgm:t>
        <a:bodyPr/>
        <a:lstStyle/>
        <a:p>
          <a:endParaRPr lang="ru-RU"/>
        </a:p>
      </dgm:t>
    </dgm:pt>
    <dgm:pt modelId="{9EDEC7D6-1A6B-4736-87FB-9CE32BD56B2E}">
      <dgm:prSet phldrT="[Текст]"/>
      <dgm:spPr/>
      <dgm:t>
        <a:bodyPr/>
        <a:lstStyle/>
        <a:p>
          <a:r>
            <a:rPr lang="uk-UA" b="0" i="0" dirty="0" smtClean="0"/>
            <a:t>разом із групою фахівців, оцінює навчальні досягнення учнів; оцінює виконання індивідуальної програми розвитку, вивчає та аналізує динаміку розвитку учня</a:t>
          </a:r>
          <a:endParaRPr lang="ru-RU" dirty="0"/>
        </a:p>
      </dgm:t>
    </dgm:pt>
    <dgm:pt modelId="{BBF3A6C0-9815-4BB2-92C5-A9F7F3DEF5CF}" type="parTrans" cxnId="{6EEB1E77-66C9-407D-97C5-171A5C087E79}">
      <dgm:prSet/>
      <dgm:spPr/>
      <dgm:t>
        <a:bodyPr/>
        <a:lstStyle/>
        <a:p>
          <a:endParaRPr lang="ru-RU"/>
        </a:p>
      </dgm:t>
    </dgm:pt>
    <dgm:pt modelId="{9EBA89C7-EC83-40E4-9FED-7DEA3CB13946}" type="sibTrans" cxnId="{6EEB1E77-66C9-407D-97C5-171A5C087E79}">
      <dgm:prSet/>
      <dgm:spPr/>
      <dgm:t>
        <a:bodyPr/>
        <a:lstStyle/>
        <a:p>
          <a:endParaRPr lang="ru-RU"/>
        </a:p>
      </dgm:t>
    </dgm:pt>
    <dgm:pt modelId="{21C6FC06-5B32-4382-A5D1-C2A306A025C2}">
      <dgm:prSet phldrT="[Текст]"/>
      <dgm:spPr/>
      <dgm:t>
        <a:bodyPr/>
        <a:lstStyle/>
        <a:p>
          <a:endParaRPr lang="ru-RU" dirty="0"/>
        </a:p>
      </dgm:t>
    </dgm:pt>
    <dgm:pt modelId="{0B731EF6-FAE0-4268-B4F7-A53B7DDEAC13}" type="parTrans" cxnId="{5C30EAF0-BB2B-4D6E-968A-DCB273B334C5}">
      <dgm:prSet/>
      <dgm:spPr/>
      <dgm:t>
        <a:bodyPr/>
        <a:lstStyle/>
        <a:p>
          <a:endParaRPr lang="ru-RU"/>
        </a:p>
      </dgm:t>
    </dgm:pt>
    <dgm:pt modelId="{2456EFDF-F778-464F-B2DB-A7829D6FAD05}" type="sibTrans" cxnId="{5C30EAF0-BB2B-4D6E-968A-DCB273B334C5}">
      <dgm:prSet/>
      <dgm:spPr/>
      <dgm:t>
        <a:bodyPr/>
        <a:lstStyle/>
        <a:p>
          <a:endParaRPr lang="ru-RU"/>
        </a:p>
      </dgm:t>
    </dgm:pt>
    <dgm:pt modelId="{55D8EB05-1953-4A35-B60E-3390D4C41439}">
      <dgm:prSet/>
      <dgm:spPr/>
      <dgm:t>
        <a:bodyPr/>
        <a:lstStyle/>
        <a:p>
          <a:r>
            <a:rPr lang="ru-RU" dirty="0" err="1" smtClean="0"/>
            <a:t>Прогностична</a:t>
          </a:r>
          <a:endParaRPr lang="ru-RU" dirty="0"/>
        </a:p>
      </dgm:t>
    </dgm:pt>
    <dgm:pt modelId="{36AF5754-E2DB-47E6-A319-8F40638DF724}" type="parTrans" cxnId="{1AF49EB0-3AE3-46DD-BF25-3C6F799C62C3}">
      <dgm:prSet/>
      <dgm:spPr/>
      <dgm:t>
        <a:bodyPr/>
        <a:lstStyle/>
        <a:p>
          <a:endParaRPr lang="ru-RU"/>
        </a:p>
      </dgm:t>
    </dgm:pt>
    <dgm:pt modelId="{355E0885-6275-4A45-883B-885206B1BA5E}" type="sibTrans" cxnId="{1AF49EB0-3AE3-46DD-BF25-3C6F799C62C3}">
      <dgm:prSet/>
      <dgm:spPr/>
      <dgm:t>
        <a:bodyPr/>
        <a:lstStyle/>
        <a:p>
          <a:endParaRPr lang="ru-RU"/>
        </a:p>
      </dgm:t>
    </dgm:pt>
    <dgm:pt modelId="{5CC462BE-CF1E-4CEE-9419-BF279330A713}">
      <dgm:prSet custT="1"/>
      <dgm:spPr/>
      <dgm:t>
        <a:bodyPr/>
        <a:lstStyle/>
        <a:p>
          <a:r>
            <a:rPr lang="ru-RU" sz="2000" dirty="0" err="1" smtClean="0"/>
            <a:t>Консультативна</a:t>
          </a:r>
          <a:endParaRPr lang="ru-RU" sz="2000" dirty="0" smtClean="0"/>
        </a:p>
      </dgm:t>
    </dgm:pt>
    <dgm:pt modelId="{D8DE3D51-4D73-4321-871B-3389F67B4C14}" type="parTrans" cxnId="{1D1455B6-F202-4384-9DB0-1B35D0F91879}">
      <dgm:prSet/>
      <dgm:spPr/>
      <dgm:t>
        <a:bodyPr/>
        <a:lstStyle/>
        <a:p>
          <a:endParaRPr lang="ru-RU"/>
        </a:p>
      </dgm:t>
    </dgm:pt>
    <dgm:pt modelId="{935E739C-03FC-462F-B628-FEF1EF1B59B8}" type="sibTrans" cxnId="{1D1455B6-F202-4384-9DB0-1B35D0F91879}">
      <dgm:prSet/>
      <dgm:spPr/>
      <dgm:t>
        <a:bodyPr/>
        <a:lstStyle/>
        <a:p>
          <a:endParaRPr lang="ru-RU"/>
        </a:p>
      </dgm:t>
    </dgm:pt>
    <dgm:pt modelId="{A60C46BB-B636-4652-8AB5-A1AE291E516D}">
      <dgm:prSet phldrT="[Текст]"/>
      <dgm:spPr/>
      <dgm:t>
        <a:bodyPr/>
        <a:lstStyle/>
        <a:p>
          <a:r>
            <a:rPr lang="ru-RU" b="0" i="0" dirty="0" err="1" smtClean="0"/>
            <a:t>забезпечує</a:t>
          </a:r>
          <a:r>
            <a:rPr lang="ru-RU" b="0" i="0" dirty="0" smtClean="0"/>
            <a:t> </a:t>
          </a:r>
          <a:r>
            <a:rPr lang="ru-RU" b="0" i="0" dirty="0" err="1" smtClean="0"/>
            <a:t>соціально-педагогічний</a:t>
          </a:r>
          <a:r>
            <a:rPr lang="ru-RU" b="0" i="0" dirty="0" smtClean="0"/>
            <a:t> </a:t>
          </a:r>
          <a:r>
            <a:rPr lang="ru-RU" b="0" i="0" dirty="0" err="1" smtClean="0"/>
            <a:t>супровід</a:t>
          </a:r>
          <a:r>
            <a:rPr lang="ru-RU" b="0" i="0" dirty="0" smtClean="0"/>
            <a:t> </a:t>
          </a:r>
          <a:r>
            <a:rPr lang="ru-RU" b="0" i="0" dirty="0" err="1" smtClean="0"/>
            <a:t>дитини</a:t>
          </a:r>
          <a:r>
            <a:rPr lang="ru-RU" b="0" i="0" dirty="0" smtClean="0"/>
            <a:t> з </a:t>
          </a:r>
          <a:r>
            <a:rPr lang="ru-RU" b="0" i="0" dirty="0" err="1" smtClean="0"/>
            <a:t>особливими</a:t>
          </a:r>
          <a:r>
            <a:rPr lang="ru-RU" b="0" i="0" dirty="0" smtClean="0"/>
            <a:t> </a:t>
          </a:r>
          <a:r>
            <a:rPr lang="ru-RU" b="0" i="0" dirty="0" err="1" smtClean="0"/>
            <a:t>освітніми</a:t>
          </a:r>
          <a:r>
            <a:rPr lang="ru-RU" b="0" i="0" dirty="0" smtClean="0"/>
            <a:t> потребами</a:t>
          </a:r>
          <a:endParaRPr lang="ru-RU" dirty="0"/>
        </a:p>
      </dgm:t>
    </dgm:pt>
    <dgm:pt modelId="{FCF76710-1193-4AE0-9488-BC9828003AC8}" type="sibTrans" cxnId="{C86CE28F-E672-4444-8786-F94A533E0120}">
      <dgm:prSet/>
      <dgm:spPr/>
      <dgm:t>
        <a:bodyPr/>
        <a:lstStyle/>
        <a:p>
          <a:endParaRPr lang="ru-RU"/>
        </a:p>
      </dgm:t>
    </dgm:pt>
    <dgm:pt modelId="{1FDF598B-0C14-43C5-9BFB-B29945E3195A}" type="parTrans" cxnId="{C86CE28F-E672-4444-8786-F94A533E0120}">
      <dgm:prSet/>
      <dgm:spPr/>
      <dgm:t>
        <a:bodyPr/>
        <a:lstStyle/>
        <a:p>
          <a:endParaRPr lang="ru-RU"/>
        </a:p>
      </dgm:t>
    </dgm:pt>
    <dgm:pt modelId="{3DA44A9C-C071-4436-9D7C-5BBC95CAB890}">
      <dgm:prSet/>
      <dgm:spPr>
        <a:blipFill rotWithShape="0">
          <a:blip xmlns:r="http://schemas.openxmlformats.org/officeDocument/2006/relationships" r:embed="rId1"/>
          <a:stretch>
            <a:fillRect/>
          </a:stretch>
        </a:blipFill>
      </dgm:spPr>
      <dgm:t>
        <a:bodyPr/>
        <a:lstStyle/>
        <a:p>
          <a:r>
            <a:rPr lang="uk-UA" b="0" i="0" dirty="0" smtClean="0"/>
            <a:t>спілкується з батьками</a:t>
          </a:r>
          <a:endParaRPr lang="ru-RU" dirty="0"/>
        </a:p>
      </dgm:t>
    </dgm:pt>
    <dgm:pt modelId="{158B1607-5253-448B-8EF6-7B9E44D3BF55}" type="parTrans" cxnId="{E4793A58-55D8-479F-86A1-27A5180EB163}">
      <dgm:prSet/>
      <dgm:spPr/>
      <dgm:t>
        <a:bodyPr/>
        <a:lstStyle/>
        <a:p>
          <a:endParaRPr lang="ru-RU"/>
        </a:p>
      </dgm:t>
    </dgm:pt>
    <dgm:pt modelId="{595EE5ED-902F-4286-ABCD-CC9C10181B07}" type="sibTrans" cxnId="{E4793A58-55D8-479F-86A1-27A5180EB163}">
      <dgm:prSet/>
      <dgm:spPr/>
      <dgm:t>
        <a:bodyPr/>
        <a:lstStyle/>
        <a:p>
          <a:endParaRPr lang="ru-RU"/>
        </a:p>
      </dgm:t>
    </dgm:pt>
    <dgm:pt modelId="{17161DDE-5930-4D8F-8E8B-BA5BBC6195E7}">
      <dgm:prSet/>
      <dgm:spPr/>
      <dgm:t>
        <a:bodyPr/>
        <a:lstStyle/>
        <a:p>
          <a:r>
            <a:rPr lang="ru-RU" b="0" i="0" dirty="0" err="1" smtClean="0"/>
            <a:t>інформує</a:t>
          </a:r>
          <a:r>
            <a:rPr lang="ru-RU" b="0" i="0" dirty="0" smtClean="0"/>
            <a:t> </a:t>
          </a:r>
          <a:r>
            <a:rPr lang="ru-RU" b="0" i="0" dirty="0" err="1" smtClean="0"/>
            <a:t>вчителя</a:t>
          </a:r>
          <a:r>
            <a:rPr lang="ru-RU" b="0" i="0" dirty="0" smtClean="0"/>
            <a:t> </a:t>
          </a:r>
          <a:r>
            <a:rPr lang="ru-RU" b="0" i="0" dirty="0" err="1" smtClean="0"/>
            <a:t>класу</a:t>
          </a:r>
          <a:r>
            <a:rPr lang="ru-RU" b="0" i="0" dirty="0" smtClean="0"/>
            <a:t> та </a:t>
          </a:r>
          <a:r>
            <a:rPr lang="ru-RU" b="0" i="0" dirty="0" err="1" smtClean="0"/>
            <a:t>батьків</a:t>
          </a:r>
          <a:r>
            <a:rPr lang="ru-RU" b="0" i="0" dirty="0" smtClean="0"/>
            <a:t> про </a:t>
          </a:r>
          <a:r>
            <a:rPr lang="ru-RU" b="0" i="0" dirty="0" err="1" smtClean="0"/>
            <a:t>досягнення</a:t>
          </a:r>
          <a:r>
            <a:rPr lang="ru-RU" b="0" i="0" dirty="0" smtClean="0"/>
            <a:t> </a:t>
          </a:r>
          <a:r>
            <a:rPr lang="ru-RU" b="0" i="0" dirty="0" err="1" smtClean="0"/>
            <a:t>учня</a:t>
          </a:r>
          <a:r>
            <a:rPr lang="ru-RU" b="0" i="0" dirty="0" smtClean="0"/>
            <a:t>.</a:t>
          </a:r>
          <a:endParaRPr lang="ru-RU" dirty="0"/>
        </a:p>
      </dgm:t>
    </dgm:pt>
    <dgm:pt modelId="{8D0F59EC-C5EB-41B6-8286-642EF0CB061A}" type="parTrans" cxnId="{7B7687D0-679D-4855-A3AF-F69171CBD469}">
      <dgm:prSet/>
      <dgm:spPr/>
      <dgm:t>
        <a:bodyPr/>
        <a:lstStyle/>
        <a:p>
          <a:endParaRPr lang="ru-RU"/>
        </a:p>
      </dgm:t>
    </dgm:pt>
    <dgm:pt modelId="{53890B01-0550-44AC-9E34-2CCCEED51B91}" type="sibTrans" cxnId="{7B7687D0-679D-4855-A3AF-F69171CBD469}">
      <dgm:prSet/>
      <dgm:spPr/>
      <dgm:t>
        <a:bodyPr/>
        <a:lstStyle/>
        <a:p>
          <a:endParaRPr lang="ru-RU"/>
        </a:p>
      </dgm:t>
    </dgm:pt>
    <dgm:pt modelId="{D28FB809-2374-4F45-8FF3-33633701BDC1}">
      <dgm:prSet/>
      <dgm:spPr/>
      <dgm:t>
        <a:bodyPr/>
        <a:lstStyle/>
        <a:p>
          <a:r>
            <a:rPr lang="ru-RU" b="0" i="0" dirty="0" err="1" smtClean="0"/>
            <a:t>бере</a:t>
          </a:r>
          <a:r>
            <a:rPr lang="ru-RU" b="0" i="0" dirty="0" smtClean="0"/>
            <a:t> участь у </a:t>
          </a:r>
          <a:r>
            <a:rPr lang="ru-RU" b="0" i="0" dirty="0" err="1" smtClean="0"/>
            <a:t>розробці</a:t>
          </a:r>
          <a:r>
            <a:rPr lang="ru-RU" b="0" i="0" dirty="0" smtClean="0"/>
            <a:t> </a:t>
          </a:r>
          <a:r>
            <a:rPr lang="ru-RU" b="0" i="0" dirty="0" err="1" smtClean="0"/>
            <a:t>індивідуальної</a:t>
          </a:r>
          <a:r>
            <a:rPr lang="ru-RU" b="0" i="0" dirty="0" smtClean="0"/>
            <a:t> </a:t>
          </a:r>
          <a:r>
            <a:rPr lang="ru-RU" b="0" i="0" dirty="0" err="1" smtClean="0"/>
            <a:t>програми</a:t>
          </a:r>
          <a:r>
            <a:rPr lang="ru-RU" b="0" i="0" dirty="0" smtClean="0"/>
            <a:t> </a:t>
          </a:r>
          <a:r>
            <a:rPr lang="ru-RU" b="0" i="0" dirty="0" err="1" smtClean="0"/>
            <a:t>розвитку</a:t>
          </a:r>
          <a:endParaRPr lang="ru-RU" dirty="0"/>
        </a:p>
      </dgm:t>
    </dgm:pt>
    <dgm:pt modelId="{C77FC786-C896-421E-BF38-37B6F157FC52}" type="parTrans" cxnId="{11BB25DC-D4F8-4A13-A615-BB6D484B71D3}">
      <dgm:prSet/>
      <dgm:spPr/>
      <dgm:t>
        <a:bodyPr/>
        <a:lstStyle/>
        <a:p>
          <a:endParaRPr lang="ru-RU"/>
        </a:p>
      </dgm:t>
    </dgm:pt>
    <dgm:pt modelId="{20881E8A-9602-4605-AB76-C080440361F5}" type="sibTrans" cxnId="{11BB25DC-D4F8-4A13-A615-BB6D484B71D3}">
      <dgm:prSet/>
      <dgm:spPr/>
      <dgm:t>
        <a:bodyPr/>
        <a:lstStyle/>
        <a:p>
          <a:endParaRPr lang="ru-RU"/>
        </a:p>
      </dgm:t>
    </dgm:pt>
    <dgm:pt modelId="{396E9DFC-24F3-4CFD-ADA9-6CDE6C42B06A}" type="pres">
      <dgm:prSet presAssocID="{FF5415AC-D0B2-4298-97AD-3DA28411018F}" presName="Name0" presStyleCnt="0">
        <dgm:presLayoutVars>
          <dgm:dir/>
          <dgm:animLvl val="lvl"/>
          <dgm:resizeHandles val="exact"/>
        </dgm:presLayoutVars>
      </dgm:prSet>
      <dgm:spPr/>
      <dgm:t>
        <a:bodyPr/>
        <a:lstStyle/>
        <a:p>
          <a:endParaRPr lang="ru-RU"/>
        </a:p>
      </dgm:t>
    </dgm:pt>
    <dgm:pt modelId="{F3BBBA7F-0065-4808-846E-176C83C79E40}" type="pres">
      <dgm:prSet presAssocID="{52539008-4912-481E-9836-6EE94B016395}" presName="composite" presStyleCnt="0"/>
      <dgm:spPr/>
    </dgm:pt>
    <dgm:pt modelId="{43F3C255-3B44-4258-9B6E-DEB27F2D0921}" type="pres">
      <dgm:prSet presAssocID="{52539008-4912-481E-9836-6EE94B016395}" presName="parTx" presStyleLbl="alignNode1" presStyleIdx="0" presStyleCnt="5">
        <dgm:presLayoutVars>
          <dgm:chMax val="0"/>
          <dgm:chPref val="0"/>
          <dgm:bulletEnabled val="1"/>
        </dgm:presLayoutVars>
      </dgm:prSet>
      <dgm:spPr/>
      <dgm:t>
        <a:bodyPr/>
        <a:lstStyle/>
        <a:p>
          <a:endParaRPr lang="ru-RU"/>
        </a:p>
      </dgm:t>
    </dgm:pt>
    <dgm:pt modelId="{04CA1040-BCC9-4E7D-B32B-CDDFC112AF4E}" type="pres">
      <dgm:prSet presAssocID="{52539008-4912-481E-9836-6EE94B016395}" presName="desTx" presStyleLbl="alignAccFollowNode1" presStyleIdx="0" presStyleCnt="5">
        <dgm:presLayoutVars>
          <dgm:bulletEnabled val="1"/>
        </dgm:presLayoutVars>
      </dgm:prSet>
      <dgm:spPr/>
      <dgm:t>
        <a:bodyPr/>
        <a:lstStyle/>
        <a:p>
          <a:endParaRPr lang="ru-RU"/>
        </a:p>
      </dgm:t>
    </dgm:pt>
    <dgm:pt modelId="{A39A28A0-B635-4B09-965E-2F91E48FFEA6}" type="pres">
      <dgm:prSet presAssocID="{54989C07-2FE8-49E5-BA2B-D1BBEAE92248}" presName="space" presStyleCnt="0"/>
      <dgm:spPr/>
    </dgm:pt>
    <dgm:pt modelId="{A2022404-B718-44D1-90A1-F2F8A3A635CD}" type="pres">
      <dgm:prSet presAssocID="{29699097-C5FA-4CAB-927B-8CBD3F6B7517}" presName="composite" presStyleCnt="0"/>
      <dgm:spPr/>
    </dgm:pt>
    <dgm:pt modelId="{A40F7A99-9F49-4A9C-95BA-EB3921D364BA}" type="pres">
      <dgm:prSet presAssocID="{29699097-C5FA-4CAB-927B-8CBD3F6B7517}" presName="parTx" presStyleLbl="alignNode1" presStyleIdx="1" presStyleCnt="5">
        <dgm:presLayoutVars>
          <dgm:chMax val="0"/>
          <dgm:chPref val="0"/>
          <dgm:bulletEnabled val="1"/>
        </dgm:presLayoutVars>
      </dgm:prSet>
      <dgm:spPr/>
      <dgm:t>
        <a:bodyPr/>
        <a:lstStyle/>
        <a:p>
          <a:endParaRPr lang="ru-RU"/>
        </a:p>
      </dgm:t>
    </dgm:pt>
    <dgm:pt modelId="{416AAD40-0881-4F5A-A5B6-6E72C8039ABC}" type="pres">
      <dgm:prSet presAssocID="{29699097-C5FA-4CAB-927B-8CBD3F6B7517}" presName="desTx" presStyleLbl="alignAccFollowNode1" presStyleIdx="1" presStyleCnt="5">
        <dgm:presLayoutVars>
          <dgm:bulletEnabled val="1"/>
        </dgm:presLayoutVars>
      </dgm:prSet>
      <dgm:spPr/>
      <dgm:t>
        <a:bodyPr/>
        <a:lstStyle/>
        <a:p>
          <a:endParaRPr lang="ru-RU"/>
        </a:p>
      </dgm:t>
    </dgm:pt>
    <dgm:pt modelId="{8FE9C8E2-AC1F-4B09-B729-157DDC7BF129}" type="pres">
      <dgm:prSet presAssocID="{C4716C23-2D59-445B-BDB6-A87834263A58}" presName="space" presStyleCnt="0"/>
      <dgm:spPr/>
    </dgm:pt>
    <dgm:pt modelId="{025A9CB2-AF13-421B-81B4-191909DFFD1D}" type="pres">
      <dgm:prSet presAssocID="{55D8EB05-1953-4A35-B60E-3390D4C41439}" presName="composite" presStyleCnt="0"/>
      <dgm:spPr/>
    </dgm:pt>
    <dgm:pt modelId="{A18A33E9-968C-46B0-8BBC-13E82846BAE6}" type="pres">
      <dgm:prSet presAssocID="{55D8EB05-1953-4A35-B60E-3390D4C41439}" presName="parTx" presStyleLbl="alignNode1" presStyleIdx="2" presStyleCnt="5">
        <dgm:presLayoutVars>
          <dgm:chMax val="0"/>
          <dgm:chPref val="0"/>
          <dgm:bulletEnabled val="1"/>
        </dgm:presLayoutVars>
      </dgm:prSet>
      <dgm:spPr/>
      <dgm:t>
        <a:bodyPr/>
        <a:lstStyle/>
        <a:p>
          <a:endParaRPr lang="ru-RU"/>
        </a:p>
      </dgm:t>
    </dgm:pt>
    <dgm:pt modelId="{107B0017-E1CF-4175-B85D-6CB0BE4A823B}" type="pres">
      <dgm:prSet presAssocID="{55D8EB05-1953-4A35-B60E-3390D4C41439}" presName="desTx" presStyleLbl="alignAccFollowNode1" presStyleIdx="2" presStyleCnt="5">
        <dgm:presLayoutVars>
          <dgm:bulletEnabled val="1"/>
        </dgm:presLayoutVars>
      </dgm:prSet>
      <dgm:spPr/>
      <dgm:t>
        <a:bodyPr/>
        <a:lstStyle/>
        <a:p>
          <a:endParaRPr lang="ru-RU"/>
        </a:p>
      </dgm:t>
    </dgm:pt>
    <dgm:pt modelId="{D2483D7F-054A-43EA-8AB9-F976A9A23374}" type="pres">
      <dgm:prSet presAssocID="{355E0885-6275-4A45-883B-885206B1BA5E}" presName="space" presStyleCnt="0"/>
      <dgm:spPr/>
    </dgm:pt>
    <dgm:pt modelId="{A5D02C28-3C34-47BA-9516-23D4797C5718}" type="pres">
      <dgm:prSet presAssocID="{5CC462BE-CF1E-4CEE-9419-BF279330A713}" presName="composite" presStyleCnt="0"/>
      <dgm:spPr/>
    </dgm:pt>
    <dgm:pt modelId="{95AC6E0D-FFA3-4341-81BD-8F331B012B6B}" type="pres">
      <dgm:prSet presAssocID="{5CC462BE-CF1E-4CEE-9419-BF279330A713}" presName="parTx" presStyleLbl="alignNode1" presStyleIdx="3" presStyleCnt="5" custScaleX="118150">
        <dgm:presLayoutVars>
          <dgm:chMax val="0"/>
          <dgm:chPref val="0"/>
          <dgm:bulletEnabled val="1"/>
        </dgm:presLayoutVars>
      </dgm:prSet>
      <dgm:spPr/>
      <dgm:t>
        <a:bodyPr/>
        <a:lstStyle/>
        <a:p>
          <a:endParaRPr lang="ru-RU"/>
        </a:p>
      </dgm:t>
    </dgm:pt>
    <dgm:pt modelId="{BC6E07D5-1E4A-4369-87CD-E2DD340F7B53}" type="pres">
      <dgm:prSet presAssocID="{5CC462BE-CF1E-4CEE-9419-BF279330A713}" presName="desTx" presStyleLbl="alignAccFollowNode1" presStyleIdx="3" presStyleCnt="5" custScaleY="102175">
        <dgm:presLayoutVars>
          <dgm:bulletEnabled val="1"/>
        </dgm:presLayoutVars>
      </dgm:prSet>
      <dgm:spPr/>
      <dgm:t>
        <a:bodyPr/>
        <a:lstStyle/>
        <a:p>
          <a:endParaRPr lang="ru-RU"/>
        </a:p>
      </dgm:t>
    </dgm:pt>
    <dgm:pt modelId="{6EF26653-B7B6-4F5D-8252-86F2FEB1B91C}" type="pres">
      <dgm:prSet presAssocID="{935E739C-03FC-462F-B628-FEF1EF1B59B8}" presName="space" presStyleCnt="0"/>
      <dgm:spPr/>
    </dgm:pt>
    <dgm:pt modelId="{5B0D1F87-125A-4C07-854D-27BE0682E568}" type="pres">
      <dgm:prSet presAssocID="{684261ED-9A08-4025-A7B0-41CA1C029271}" presName="composite" presStyleCnt="0"/>
      <dgm:spPr/>
    </dgm:pt>
    <dgm:pt modelId="{0185DD15-0B1B-48BF-8200-9218AC26024A}" type="pres">
      <dgm:prSet presAssocID="{684261ED-9A08-4025-A7B0-41CA1C029271}" presName="parTx" presStyleLbl="alignNode1" presStyleIdx="4" presStyleCnt="5">
        <dgm:presLayoutVars>
          <dgm:chMax val="0"/>
          <dgm:chPref val="0"/>
          <dgm:bulletEnabled val="1"/>
        </dgm:presLayoutVars>
      </dgm:prSet>
      <dgm:spPr/>
      <dgm:t>
        <a:bodyPr/>
        <a:lstStyle/>
        <a:p>
          <a:endParaRPr lang="ru-RU"/>
        </a:p>
      </dgm:t>
    </dgm:pt>
    <dgm:pt modelId="{DE44E317-BF65-4E91-9B7E-1714DC830643}" type="pres">
      <dgm:prSet presAssocID="{684261ED-9A08-4025-A7B0-41CA1C029271}" presName="desTx" presStyleLbl="alignAccFollowNode1" presStyleIdx="4" presStyleCnt="5">
        <dgm:presLayoutVars>
          <dgm:bulletEnabled val="1"/>
        </dgm:presLayoutVars>
      </dgm:prSet>
      <dgm:spPr/>
      <dgm:t>
        <a:bodyPr/>
        <a:lstStyle/>
        <a:p>
          <a:endParaRPr lang="ru-RU"/>
        </a:p>
      </dgm:t>
    </dgm:pt>
  </dgm:ptLst>
  <dgm:cxnLst>
    <dgm:cxn modelId="{A4662ECD-E417-43D0-BE9A-9DEF40178620}" srcId="{FF5415AC-D0B2-4298-97AD-3DA28411018F}" destId="{29699097-C5FA-4CAB-927B-8CBD3F6B7517}" srcOrd="1" destOrd="0" parTransId="{22F79456-1273-4FD6-A48A-FB5C63708D1B}" sibTransId="{C4716C23-2D59-445B-BDB6-A87834263A58}"/>
    <dgm:cxn modelId="{B73B0283-55D5-4726-A54E-A96744EC41E0}" type="presOf" srcId="{17161DDE-5930-4D8F-8E8B-BA5BBC6195E7}" destId="{BC6E07D5-1E4A-4369-87CD-E2DD340F7B53}" srcOrd="0" destOrd="1" presId="urn:microsoft.com/office/officeart/2005/8/layout/hList1"/>
    <dgm:cxn modelId="{7B7687D0-679D-4855-A3AF-F69171CBD469}" srcId="{5CC462BE-CF1E-4CEE-9419-BF279330A713}" destId="{17161DDE-5930-4D8F-8E8B-BA5BBC6195E7}" srcOrd="1" destOrd="0" parTransId="{8D0F59EC-C5EB-41B6-8286-642EF0CB061A}" sibTransId="{53890B01-0550-44AC-9E34-2CCCEED51B91}"/>
    <dgm:cxn modelId="{72DC12CA-1194-479C-8985-5EF1E4C52266}" type="presOf" srcId="{52539008-4912-481E-9836-6EE94B016395}" destId="{43F3C255-3B44-4258-9B6E-DEB27F2D0921}" srcOrd="0" destOrd="0" presId="urn:microsoft.com/office/officeart/2005/8/layout/hList1"/>
    <dgm:cxn modelId="{D017A942-AC57-4D29-98E0-AEEEE564AF34}" type="presOf" srcId="{21C6FC06-5B32-4382-A5D1-C2A306A025C2}" destId="{DE44E317-BF65-4E91-9B7E-1714DC830643}" srcOrd="0" destOrd="1" presId="urn:microsoft.com/office/officeart/2005/8/layout/hList1"/>
    <dgm:cxn modelId="{2340A6F0-F9D9-4DEF-BA14-27F20FDC2439}" type="presOf" srcId="{A60C46BB-B636-4652-8AB5-A1AE291E516D}" destId="{04CA1040-BCC9-4E7D-B32B-CDDFC112AF4E}" srcOrd="0" destOrd="0" presId="urn:microsoft.com/office/officeart/2005/8/layout/hList1"/>
    <dgm:cxn modelId="{5C30EAF0-BB2B-4D6E-968A-DCB273B334C5}" srcId="{684261ED-9A08-4025-A7B0-41CA1C029271}" destId="{21C6FC06-5B32-4382-A5D1-C2A306A025C2}" srcOrd="1" destOrd="0" parTransId="{0B731EF6-FAE0-4268-B4F7-A53B7DDEAC13}" sibTransId="{2456EFDF-F778-464F-B2DB-A7829D6FAD05}"/>
    <dgm:cxn modelId="{11BB25DC-D4F8-4A13-A615-BB6D484B71D3}" srcId="{55D8EB05-1953-4A35-B60E-3390D4C41439}" destId="{D28FB809-2374-4F45-8FF3-33633701BDC1}" srcOrd="0" destOrd="0" parTransId="{C77FC786-C896-421E-BF38-37B6F157FC52}" sibTransId="{20881E8A-9602-4605-AB76-C080440361F5}"/>
    <dgm:cxn modelId="{DFE8A79B-88E9-4762-9F4C-11D442710C70}" type="presOf" srcId="{684261ED-9A08-4025-A7B0-41CA1C029271}" destId="{0185DD15-0B1B-48BF-8200-9218AC26024A}" srcOrd="0" destOrd="0" presId="urn:microsoft.com/office/officeart/2005/8/layout/hList1"/>
    <dgm:cxn modelId="{1FFEE071-8868-46B4-83AE-868115D8436F}" type="presOf" srcId="{B3EBD075-D852-47C1-9143-2C8A1A4DB228}" destId="{416AAD40-0881-4F5A-A5B6-6E72C8039ABC}" srcOrd="0" destOrd="0" presId="urn:microsoft.com/office/officeart/2005/8/layout/hList1"/>
    <dgm:cxn modelId="{E5C170A1-E4F7-4F50-A972-82AFC4AC1DB7}" srcId="{FF5415AC-D0B2-4298-97AD-3DA28411018F}" destId="{52539008-4912-481E-9836-6EE94B016395}" srcOrd="0" destOrd="0" parTransId="{4FA5D917-415F-4F24-93D3-12AB3A3ED6E6}" sibTransId="{54989C07-2FE8-49E5-BA2B-D1BBEAE92248}"/>
    <dgm:cxn modelId="{8609C936-FB83-4B29-9001-EED46E3E8439}" type="presOf" srcId="{5CC462BE-CF1E-4CEE-9419-BF279330A713}" destId="{95AC6E0D-FFA3-4341-81BD-8F331B012B6B}" srcOrd="0" destOrd="0" presId="urn:microsoft.com/office/officeart/2005/8/layout/hList1"/>
    <dgm:cxn modelId="{4714A37F-BDAD-4842-B802-52CDFE95798A}" srcId="{FF5415AC-D0B2-4298-97AD-3DA28411018F}" destId="{684261ED-9A08-4025-A7B0-41CA1C029271}" srcOrd="4" destOrd="0" parTransId="{5D25DEC5-AA7B-421C-A82F-279A2B6F0AF0}" sibTransId="{C93E3495-CDF0-47F6-9666-A66DEB1DB4AA}"/>
    <dgm:cxn modelId="{71856ECD-416F-4B76-A452-A9C8B40ACD79}" type="presOf" srcId="{55D8EB05-1953-4A35-B60E-3390D4C41439}" destId="{A18A33E9-968C-46B0-8BBC-13E82846BAE6}" srcOrd="0" destOrd="0" presId="urn:microsoft.com/office/officeart/2005/8/layout/hList1"/>
    <dgm:cxn modelId="{569BB1B0-0B21-4E0D-86FB-ADBAA65EC699}" type="presOf" srcId="{9EDEC7D6-1A6B-4736-87FB-9CE32BD56B2E}" destId="{DE44E317-BF65-4E91-9B7E-1714DC830643}" srcOrd="0" destOrd="0" presId="urn:microsoft.com/office/officeart/2005/8/layout/hList1"/>
    <dgm:cxn modelId="{BCF511A1-BDE2-44A7-B333-A0992E8721FE}" type="presOf" srcId="{FF5415AC-D0B2-4298-97AD-3DA28411018F}" destId="{396E9DFC-24F3-4CFD-ADA9-6CDE6C42B06A}" srcOrd="0" destOrd="0" presId="urn:microsoft.com/office/officeart/2005/8/layout/hList1"/>
    <dgm:cxn modelId="{FBED749E-6BF2-4775-9EAA-435D62F4E623}" type="presOf" srcId="{29699097-C5FA-4CAB-927B-8CBD3F6B7517}" destId="{A40F7A99-9F49-4A9C-95BA-EB3921D364BA}" srcOrd="0" destOrd="0" presId="urn:microsoft.com/office/officeart/2005/8/layout/hList1"/>
    <dgm:cxn modelId="{A25D6D5B-5A41-436C-A857-1C611907A6C2}" type="presOf" srcId="{D28FB809-2374-4F45-8FF3-33633701BDC1}" destId="{107B0017-E1CF-4175-B85D-6CB0BE4A823B}" srcOrd="0" destOrd="0" presId="urn:microsoft.com/office/officeart/2005/8/layout/hList1"/>
    <dgm:cxn modelId="{1D1455B6-F202-4384-9DB0-1B35D0F91879}" srcId="{FF5415AC-D0B2-4298-97AD-3DA28411018F}" destId="{5CC462BE-CF1E-4CEE-9419-BF279330A713}" srcOrd="3" destOrd="0" parTransId="{D8DE3D51-4D73-4321-871B-3389F67B4C14}" sibTransId="{935E739C-03FC-462F-B628-FEF1EF1B59B8}"/>
    <dgm:cxn modelId="{6EEB1E77-66C9-407D-97C5-171A5C087E79}" srcId="{684261ED-9A08-4025-A7B0-41CA1C029271}" destId="{9EDEC7D6-1A6B-4736-87FB-9CE32BD56B2E}" srcOrd="0" destOrd="0" parTransId="{BBF3A6C0-9815-4BB2-92C5-A9F7F3DEF5CF}" sibTransId="{9EBA89C7-EC83-40E4-9FED-7DEA3CB13946}"/>
    <dgm:cxn modelId="{69D1D433-4E6F-4186-A1B8-09DE4E049496}" srcId="{29699097-C5FA-4CAB-927B-8CBD3F6B7517}" destId="{B3EBD075-D852-47C1-9143-2C8A1A4DB228}" srcOrd="0" destOrd="0" parTransId="{54F160D8-E2EB-4D54-9DF2-037242E398FF}" sibTransId="{3DD6924C-FA2D-4A64-8795-5D77A1CE7DEF}"/>
    <dgm:cxn modelId="{1AF49EB0-3AE3-46DD-BF25-3C6F799C62C3}" srcId="{FF5415AC-D0B2-4298-97AD-3DA28411018F}" destId="{55D8EB05-1953-4A35-B60E-3390D4C41439}" srcOrd="2" destOrd="0" parTransId="{36AF5754-E2DB-47E6-A319-8F40638DF724}" sibTransId="{355E0885-6275-4A45-883B-885206B1BA5E}"/>
    <dgm:cxn modelId="{E4793A58-55D8-479F-86A1-27A5180EB163}" srcId="{5CC462BE-CF1E-4CEE-9419-BF279330A713}" destId="{3DA44A9C-C071-4436-9D7C-5BBC95CAB890}" srcOrd="0" destOrd="0" parTransId="{158B1607-5253-448B-8EF6-7B9E44D3BF55}" sibTransId="{595EE5ED-902F-4286-ABCD-CC9C10181B07}"/>
    <dgm:cxn modelId="{DA6F61E8-FE6F-4BCF-BB9D-243B2BF0FCB0}" type="presOf" srcId="{3DA44A9C-C071-4436-9D7C-5BBC95CAB890}" destId="{BC6E07D5-1E4A-4369-87CD-E2DD340F7B53}" srcOrd="0" destOrd="0" presId="urn:microsoft.com/office/officeart/2005/8/layout/hList1"/>
    <dgm:cxn modelId="{C86CE28F-E672-4444-8786-F94A533E0120}" srcId="{52539008-4912-481E-9836-6EE94B016395}" destId="{A60C46BB-B636-4652-8AB5-A1AE291E516D}" srcOrd="0" destOrd="0" parTransId="{1FDF598B-0C14-43C5-9BFB-B29945E3195A}" sibTransId="{FCF76710-1193-4AE0-9488-BC9828003AC8}"/>
    <dgm:cxn modelId="{BD6623BD-FB52-43E3-8F84-770A03472930}" type="presParOf" srcId="{396E9DFC-24F3-4CFD-ADA9-6CDE6C42B06A}" destId="{F3BBBA7F-0065-4808-846E-176C83C79E40}" srcOrd="0" destOrd="0" presId="urn:microsoft.com/office/officeart/2005/8/layout/hList1"/>
    <dgm:cxn modelId="{507F1C23-29AD-4173-927C-8B5E738899B6}" type="presParOf" srcId="{F3BBBA7F-0065-4808-846E-176C83C79E40}" destId="{43F3C255-3B44-4258-9B6E-DEB27F2D0921}" srcOrd="0" destOrd="0" presId="urn:microsoft.com/office/officeart/2005/8/layout/hList1"/>
    <dgm:cxn modelId="{0FB2084C-10B4-4E33-9A4A-9B1CDE8EFE48}" type="presParOf" srcId="{F3BBBA7F-0065-4808-846E-176C83C79E40}" destId="{04CA1040-BCC9-4E7D-B32B-CDDFC112AF4E}" srcOrd="1" destOrd="0" presId="urn:microsoft.com/office/officeart/2005/8/layout/hList1"/>
    <dgm:cxn modelId="{DE3958D1-1C27-4088-9827-D215453FF9EA}" type="presParOf" srcId="{396E9DFC-24F3-4CFD-ADA9-6CDE6C42B06A}" destId="{A39A28A0-B635-4B09-965E-2F91E48FFEA6}" srcOrd="1" destOrd="0" presId="urn:microsoft.com/office/officeart/2005/8/layout/hList1"/>
    <dgm:cxn modelId="{30BB1DD2-86D2-4FD2-88DC-E7F6CDDFFC72}" type="presParOf" srcId="{396E9DFC-24F3-4CFD-ADA9-6CDE6C42B06A}" destId="{A2022404-B718-44D1-90A1-F2F8A3A635CD}" srcOrd="2" destOrd="0" presId="urn:microsoft.com/office/officeart/2005/8/layout/hList1"/>
    <dgm:cxn modelId="{B4B81B07-6045-46B4-A284-0B925B038FDF}" type="presParOf" srcId="{A2022404-B718-44D1-90A1-F2F8A3A635CD}" destId="{A40F7A99-9F49-4A9C-95BA-EB3921D364BA}" srcOrd="0" destOrd="0" presId="urn:microsoft.com/office/officeart/2005/8/layout/hList1"/>
    <dgm:cxn modelId="{612F78E5-2C3B-4E44-91E8-2AF2568617D7}" type="presParOf" srcId="{A2022404-B718-44D1-90A1-F2F8A3A635CD}" destId="{416AAD40-0881-4F5A-A5B6-6E72C8039ABC}" srcOrd="1" destOrd="0" presId="urn:microsoft.com/office/officeart/2005/8/layout/hList1"/>
    <dgm:cxn modelId="{F90CB0A8-47BF-42D7-BB0E-ED75D939EB11}" type="presParOf" srcId="{396E9DFC-24F3-4CFD-ADA9-6CDE6C42B06A}" destId="{8FE9C8E2-AC1F-4B09-B729-157DDC7BF129}" srcOrd="3" destOrd="0" presId="urn:microsoft.com/office/officeart/2005/8/layout/hList1"/>
    <dgm:cxn modelId="{9118333A-B04B-44CA-BDA3-EC88D3B618C2}" type="presParOf" srcId="{396E9DFC-24F3-4CFD-ADA9-6CDE6C42B06A}" destId="{025A9CB2-AF13-421B-81B4-191909DFFD1D}" srcOrd="4" destOrd="0" presId="urn:microsoft.com/office/officeart/2005/8/layout/hList1"/>
    <dgm:cxn modelId="{FC4D1911-7686-4AEF-8F85-2E4624D9280E}" type="presParOf" srcId="{025A9CB2-AF13-421B-81B4-191909DFFD1D}" destId="{A18A33E9-968C-46B0-8BBC-13E82846BAE6}" srcOrd="0" destOrd="0" presId="urn:microsoft.com/office/officeart/2005/8/layout/hList1"/>
    <dgm:cxn modelId="{92004F1D-C2AA-4B38-9527-2752DDF736DB}" type="presParOf" srcId="{025A9CB2-AF13-421B-81B4-191909DFFD1D}" destId="{107B0017-E1CF-4175-B85D-6CB0BE4A823B}" srcOrd="1" destOrd="0" presId="urn:microsoft.com/office/officeart/2005/8/layout/hList1"/>
    <dgm:cxn modelId="{9C17AD94-D2D1-45BA-AB11-1AD4E9A7EAE9}" type="presParOf" srcId="{396E9DFC-24F3-4CFD-ADA9-6CDE6C42B06A}" destId="{D2483D7F-054A-43EA-8AB9-F976A9A23374}" srcOrd="5" destOrd="0" presId="urn:microsoft.com/office/officeart/2005/8/layout/hList1"/>
    <dgm:cxn modelId="{EE050E50-E5B7-4912-8601-AD3A6303F7BA}" type="presParOf" srcId="{396E9DFC-24F3-4CFD-ADA9-6CDE6C42B06A}" destId="{A5D02C28-3C34-47BA-9516-23D4797C5718}" srcOrd="6" destOrd="0" presId="urn:microsoft.com/office/officeart/2005/8/layout/hList1"/>
    <dgm:cxn modelId="{230F734C-9D8D-4FA9-9D59-969056931C36}" type="presParOf" srcId="{A5D02C28-3C34-47BA-9516-23D4797C5718}" destId="{95AC6E0D-FFA3-4341-81BD-8F331B012B6B}" srcOrd="0" destOrd="0" presId="urn:microsoft.com/office/officeart/2005/8/layout/hList1"/>
    <dgm:cxn modelId="{9C44A821-1A7A-4C9D-82B2-001D1A520835}" type="presParOf" srcId="{A5D02C28-3C34-47BA-9516-23D4797C5718}" destId="{BC6E07D5-1E4A-4369-87CD-E2DD340F7B53}" srcOrd="1" destOrd="0" presId="urn:microsoft.com/office/officeart/2005/8/layout/hList1"/>
    <dgm:cxn modelId="{65BC80A2-8133-41A9-A8D7-B02E76020197}" type="presParOf" srcId="{396E9DFC-24F3-4CFD-ADA9-6CDE6C42B06A}" destId="{6EF26653-B7B6-4F5D-8252-86F2FEB1B91C}" srcOrd="7" destOrd="0" presId="urn:microsoft.com/office/officeart/2005/8/layout/hList1"/>
    <dgm:cxn modelId="{91747962-D8BB-4174-B698-DC1C52134EF5}" type="presParOf" srcId="{396E9DFC-24F3-4CFD-ADA9-6CDE6C42B06A}" destId="{5B0D1F87-125A-4C07-854D-27BE0682E568}" srcOrd="8" destOrd="0" presId="urn:microsoft.com/office/officeart/2005/8/layout/hList1"/>
    <dgm:cxn modelId="{80ECCE51-B3B9-4228-BE50-6F4932732F50}" type="presParOf" srcId="{5B0D1F87-125A-4C07-854D-27BE0682E568}" destId="{0185DD15-0B1B-48BF-8200-9218AC26024A}" srcOrd="0" destOrd="0" presId="urn:microsoft.com/office/officeart/2005/8/layout/hList1"/>
    <dgm:cxn modelId="{4109ACE8-270C-47D8-84CA-F806938234C4}" type="presParOf" srcId="{5B0D1F87-125A-4C07-854D-27BE0682E568}" destId="{DE44E317-BF65-4E91-9B7E-1714DC83064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7C75CD-1F3A-4958-A570-3320218F84D4}">
      <dsp:nvSpPr>
        <dsp:cNvPr id="0" name=""/>
        <dsp:cNvSpPr/>
      </dsp:nvSpPr>
      <dsp:spPr>
        <a:xfrm>
          <a:off x="720089" y="0"/>
          <a:ext cx="8161020" cy="331787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8AAABF-5736-4C3E-8F8B-896CFB3465C8}">
      <dsp:nvSpPr>
        <dsp:cNvPr id="0" name=""/>
        <dsp:cNvSpPr/>
      </dsp:nvSpPr>
      <dsp:spPr>
        <a:xfrm>
          <a:off x="307069" y="995362"/>
          <a:ext cx="2880360" cy="13271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uk-UA" sz="3500" b="1" i="1" kern="1200" dirty="0" smtClean="0"/>
            <a:t>інклюзивна культура</a:t>
          </a:r>
          <a:endParaRPr lang="ru-RU" sz="3500" kern="1200" dirty="0"/>
        </a:p>
      </dsp:txBody>
      <dsp:txXfrm>
        <a:off x="371855" y="1060148"/>
        <a:ext cx="2750788" cy="1197578"/>
      </dsp:txXfrm>
    </dsp:sp>
    <dsp:sp modelId="{22C1F48A-E2FF-4EC4-BF08-53FEA24E7434}">
      <dsp:nvSpPr>
        <dsp:cNvPr id="0" name=""/>
        <dsp:cNvSpPr/>
      </dsp:nvSpPr>
      <dsp:spPr>
        <a:xfrm>
          <a:off x="3360420" y="995362"/>
          <a:ext cx="2880360" cy="13271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uk-UA" sz="3500" b="1" i="1" kern="1200" dirty="0" smtClean="0"/>
            <a:t>інклюзивна політика</a:t>
          </a:r>
          <a:endParaRPr lang="ru-RU" sz="3500" kern="1200" dirty="0"/>
        </a:p>
      </dsp:txBody>
      <dsp:txXfrm>
        <a:off x="3425206" y="1060148"/>
        <a:ext cx="2750788" cy="1197578"/>
      </dsp:txXfrm>
    </dsp:sp>
    <dsp:sp modelId="{9CD1EFC3-D7DD-4A32-8F08-3FDAA61686A5}">
      <dsp:nvSpPr>
        <dsp:cNvPr id="0" name=""/>
        <dsp:cNvSpPr/>
      </dsp:nvSpPr>
      <dsp:spPr>
        <a:xfrm>
          <a:off x="6413770" y="995362"/>
          <a:ext cx="2880360" cy="13271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uk-UA" sz="3500" b="1" i="1" kern="1200" dirty="0" smtClean="0"/>
            <a:t>інклюзивна практика</a:t>
          </a:r>
          <a:endParaRPr lang="ru-RU" sz="3500" kern="1200" dirty="0"/>
        </a:p>
      </dsp:txBody>
      <dsp:txXfrm>
        <a:off x="6478556" y="1060148"/>
        <a:ext cx="2750788" cy="11975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637D6-B75C-43BD-A9E5-F87DAEFDBC0C}">
      <dsp:nvSpPr>
        <dsp:cNvPr id="0" name=""/>
        <dsp:cNvSpPr/>
      </dsp:nvSpPr>
      <dsp:spPr>
        <a:xfrm>
          <a:off x="1356786" y="0"/>
          <a:ext cx="4428217" cy="4428217"/>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65BC86-1F82-43F2-918F-629C5C963C3C}">
      <dsp:nvSpPr>
        <dsp:cNvPr id="0" name=""/>
        <dsp:cNvSpPr/>
      </dsp:nvSpPr>
      <dsp:spPr>
        <a:xfrm>
          <a:off x="2998838" y="504203"/>
          <a:ext cx="5938334" cy="973113"/>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b="1" i="0" kern="1200" dirty="0" smtClean="0"/>
            <a:t>Інклюзивна практика </a:t>
          </a:r>
          <a:r>
            <a:rPr lang="uk-UA" sz="1600" b="0" i="0" kern="1200" dirty="0" smtClean="0"/>
            <a:t>ставить серйозні завдання перед освітньою системою і функціонуванням закладу освіти, мобілізує до злагодженості роботи колективу, удосконалення програм і методів навчання, стимулюючи розвиток компетенції вчителів та інших фахівців.</a:t>
          </a:r>
          <a:endParaRPr lang="ru-RU" sz="1600" kern="1200" dirty="0"/>
        </a:p>
      </dsp:txBody>
      <dsp:txXfrm>
        <a:off x="3046341" y="551706"/>
        <a:ext cx="5843328" cy="878107"/>
      </dsp:txXfrm>
    </dsp:sp>
    <dsp:sp modelId="{A1E9FFC7-58C4-4002-AF67-B657877BA9BB}">
      <dsp:nvSpPr>
        <dsp:cNvPr id="0" name=""/>
        <dsp:cNvSpPr/>
      </dsp:nvSpPr>
      <dsp:spPr>
        <a:xfrm>
          <a:off x="2685358" y="1715492"/>
          <a:ext cx="6234400" cy="1116259"/>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i="0" kern="1200" dirty="0" err="1" smtClean="0"/>
            <a:t>Інклюзивна</a:t>
          </a:r>
          <a:r>
            <a:rPr lang="ru-RU" sz="1600" b="1" i="0" kern="1200" dirty="0" smtClean="0"/>
            <a:t> </a:t>
          </a:r>
          <a:r>
            <a:rPr lang="ru-RU" sz="1600" b="1" i="0" kern="1200" dirty="0" err="1" smtClean="0"/>
            <a:t>політика</a:t>
          </a:r>
          <a:r>
            <a:rPr lang="ru-RU" sz="1600" b="1" i="0" kern="1200" dirty="0" smtClean="0"/>
            <a:t> </a:t>
          </a:r>
          <a:r>
            <a:rPr lang="ru-RU" sz="1600" b="0" i="0" kern="1200" dirty="0" smtClean="0"/>
            <a:t>повинна </a:t>
          </a:r>
          <a:r>
            <a:rPr lang="ru-RU" sz="1600" b="0" i="0" kern="1200" dirty="0" err="1" smtClean="0"/>
            <a:t>відображати</a:t>
          </a:r>
          <a:r>
            <a:rPr lang="ru-RU" sz="1600" b="0" i="0" kern="1200" dirty="0" smtClean="0"/>
            <a:t> </a:t>
          </a:r>
          <a:r>
            <a:rPr lang="ru-RU" sz="1600" b="0" i="0" kern="1200" dirty="0" err="1" smtClean="0"/>
            <a:t>інклюзію</a:t>
          </a:r>
          <a:r>
            <a:rPr lang="ru-RU" sz="1600" b="0" i="0" kern="1200" dirty="0" smtClean="0"/>
            <a:t> у </a:t>
          </a:r>
          <a:r>
            <a:rPr lang="ru-RU" sz="1600" b="0" i="0" kern="1200" dirty="0" err="1" smtClean="0"/>
            <a:t>всіх</a:t>
          </a:r>
          <a:r>
            <a:rPr lang="ru-RU" sz="1600" b="0" i="0" kern="1200" dirty="0" smtClean="0"/>
            <a:t> </a:t>
          </a:r>
          <a:r>
            <a:rPr lang="ru-RU" sz="1600" b="0" i="0" kern="1200" dirty="0" err="1" smtClean="0"/>
            <a:t>шкільних</a:t>
          </a:r>
          <a:r>
            <a:rPr lang="ru-RU" sz="1600" b="0" i="0" kern="1200" dirty="0" smtClean="0"/>
            <a:t> документах, </a:t>
          </a:r>
          <a:r>
            <a:rPr lang="ru-RU" sz="1600" b="0" i="0" kern="1200" dirty="0" err="1" smtClean="0"/>
            <a:t>стратегіях</a:t>
          </a:r>
          <a:r>
            <a:rPr lang="ru-RU" sz="1600" b="0" i="0" kern="1200" dirty="0" smtClean="0"/>
            <a:t> та </a:t>
          </a:r>
          <a:r>
            <a:rPr lang="ru-RU" sz="1600" b="0" i="0" kern="1200" dirty="0" err="1" smtClean="0"/>
            <a:t>інституційному</a:t>
          </a:r>
          <a:r>
            <a:rPr lang="ru-RU" sz="1600" b="0" i="0" kern="1200" dirty="0" smtClean="0"/>
            <a:t> </a:t>
          </a:r>
          <a:r>
            <a:rPr lang="ru-RU" sz="1600" b="0" i="0" kern="1200" dirty="0" err="1" smtClean="0"/>
            <a:t>розвитку</a:t>
          </a:r>
          <a:r>
            <a:rPr lang="ru-RU" sz="1600" b="0" i="0" kern="1200" dirty="0" smtClean="0"/>
            <a:t>. </a:t>
          </a:r>
          <a:r>
            <a:rPr lang="ru-RU" sz="1600" b="0" i="0" kern="1200" dirty="0" err="1" smtClean="0"/>
            <a:t>Документи</a:t>
          </a:r>
          <a:r>
            <a:rPr lang="ru-RU" sz="1600" b="0" i="0" kern="1200" dirty="0" smtClean="0"/>
            <a:t>, </a:t>
          </a:r>
          <a:r>
            <a:rPr lang="ru-RU" sz="1600" b="0" i="0" kern="1200" dirty="0" err="1" smtClean="0"/>
            <a:t>розроблені</a:t>
          </a:r>
          <a:r>
            <a:rPr lang="ru-RU" sz="1600" b="0" i="0" kern="1200" dirty="0" smtClean="0"/>
            <a:t> школою, </a:t>
          </a:r>
          <a:r>
            <a:rPr lang="ru-RU" sz="1600" b="0" i="0" kern="1200" dirty="0" err="1" smtClean="0"/>
            <a:t>мають</a:t>
          </a:r>
          <a:r>
            <a:rPr lang="ru-RU" sz="1600" b="0" i="0" kern="1200" dirty="0" smtClean="0"/>
            <a:t> </a:t>
          </a:r>
          <a:r>
            <a:rPr lang="ru-RU" sz="1600" b="0" i="0" kern="1200" dirty="0" err="1" smtClean="0"/>
            <a:t>передбачати</a:t>
          </a:r>
          <a:r>
            <a:rPr lang="ru-RU" sz="1600" b="0" i="0" kern="1200" dirty="0" smtClean="0"/>
            <a:t> </a:t>
          </a:r>
          <a:r>
            <a:rPr lang="ru-RU" sz="1600" b="0" i="0" kern="1200" dirty="0" err="1" smtClean="0"/>
            <a:t>чіткі</a:t>
          </a:r>
          <a:r>
            <a:rPr lang="ru-RU" sz="1600" b="0" i="0" kern="1200" dirty="0" smtClean="0"/>
            <a:t> </a:t>
          </a:r>
          <a:r>
            <a:rPr lang="ru-RU" sz="1600" b="0" i="0" kern="1200" dirty="0" err="1" smtClean="0"/>
            <a:t>стратегії</a:t>
          </a:r>
          <a:r>
            <a:rPr lang="ru-RU" sz="1600" b="0" i="0" kern="1200" dirty="0" smtClean="0"/>
            <a:t> </a:t>
          </a:r>
          <a:r>
            <a:rPr lang="ru-RU" sz="1600" b="0" i="0" kern="1200" dirty="0" err="1" smtClean="0"/>
            <a:t>розвитку</a:t>
          </a:r>
          <a:r>
            <a:rPr lang="ru-RU" sz="1600" b="0" i="0" kern="1200" dirty="0" smtClean="0"/>
            <a:t> </a:t>
          </a:r>
          <a:r>
            <a:rPr lang="ru-RU" sz="1600" b="0" i="0" kern="1200" dirty="0" err="1" smtClean="0"/>
            <a:t>дитини</a:t>
          </a:r>
          <a:r>
            <a:rPr lang="ru-RU" sz="1600" b="0" i="0" kern="1200" dirty="0" smtClean="0"/>
            <a:t> та </a:t>
          </a:r>
          <a:r>
            <a:rPr lang="ru-RU" sz="1600" b="0" i="0" kern="1200" dirty="0" err="1" smtClean="0"/>
            <a:t>інклюзивного</a:t>
          </a:r>
          <a:r>
            <a:rPr lang="ru-RU" sz="1600" b="0" i="0" kern="1200" dirty="0" smtClean="0"/>
            <a:t> простору, в </a:t>
          </a:r>
          <a:r>
            <a:rPr lang="ru-RU" sz="1600" b="0" i="0" kern="1200" dirty="0" err="1" smtClean="0"/>
            <a:t>якому</a:t>
          </a:r>
          <a:r>
            <a:rPr lang="ru-RU" sz="1600" b="0" i="0" kern="1200" dirty="0" smtClean="0"/>
            <a:t> вона </a:t>
          </a:r>
          <a:r>
            <a:rPr lang="ru-RU" sz="1600" b="0" i="0" kern="1200" dirty="0" err="1" smtClean="0"/>
            <a:t>знаходиться</a:t>
          </a:r>
          <a:r>
            <a:rPr lang="ru-RU" sz="1600" b="0" i="0" kern="1200" dirty="0" smtClean="0"/>
            <a:t>.</a:t>
          </a:r>
          <a:endParaRPr lang="ru-RU" sz="1600" kern="1200" dirty="0"/>
        </a:p>
      </dsp:txBody>
      <dsp:txXfrm>
        <a:off x="2739849" y="1769983"/>
        <a:ext cx="6125418" cy="1007277"/>
      </dsp:txXfrm>
    </dsp:sp>
    <dsp:sp modelId="{8EDE2159-7195-4398-8AA7-B36305D242DC}">
      <dsp:nvSpPr>
        <dsp:cNvPr id="0" name=""/>
        <dsp:cNvSpPr/>
      </dsp:nvSpPr>
      <dsp:spPr>
        <a:xfrm>
          <a:off x="2629144" y="2913980"/>
          <a:ext cx="6468697" cy="1151374"/>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b="1" i="0" kern="1200" dirty="0" smtClean="0"/>
            <a:t>Інклюзивна культура </a:t>
          </a:r>
          <a:r>
            <a:rPr lang="uk-UA" sz="2000" b="0" i="0" kern="1200" dirty="0" smtClean="0"/>
            <a:t>несе філософію інклюзивної освіти будується на інклюзивних цінностях та є загальною для всіх співробітників школи.</a:t>
          </a:r>
          <a:endParaRPr lang="ru-RU" sz="2000" kern="1200" dirty="0"/>
        </a:p>
      </dsp:txBody>
      <dsp:txXfrm>
        <a:off x="2685349" y="2970185"/>
        <a:ext cx="6356287" cy="10389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F3C255-3B44-4258-9B6E-DEB27F2D0921}">
      <dsp:nvSpPr>
        <dsp:cNvPr id="0" name=""/>
        <dsp:cNvSpPr/>
      </dsp:nvSpPr>
      <dsp:spPr>
        <a:xfrm>
          <a:off x="2707" y="355927"/>
          <a:ext cx="1671302" cy="513304"/>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ru-RU" sz="1500" kern="1200" dirty="0" err="1" smtClean="0"/>
            <a:t>Організаційна</a:t>
          </a:r>
          <a:endParaRPr lang="ru-RU" sz="1500" kern="1200" dirty="0"/>
        </a:p>
      </dsp:txBody>
      <dsp:txXfrm>
        <a:off x="2707" y="355927"/>
        <a:ext cx="1671302" cy="513304"/>
      </dsp:txXfrm>
    </dsp:sp>
    <dsp:sp modelId="{04CA1040-BCC9-4E7D-B32B-CDDFC112AF4E}">
      <dsp:nvSpPr>
        <dsp:cNvPr id="0" name=""/>
        <dsp:cNvSpPr/>
      </dsp:nvSpPr>
      <dsp:spPr>
        <a:xfrm>
          <a:off x="2707" y="869231"/>
          <a:ext cx="1671302" cy="298684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ru-RU" sz="1500" b="0" i="0" kern="1200" dirty="0" err="1" smtClean="0"/>
            <a:t>забезпечує</a:t>
          </a:r>
          <a:r>
            <a:rPr lang="ru-RU" sz="1500" b="0" i="0" kern="1200" dirty="0" smtClean="0"/>
            <a:t> </a:t>
          </a:r>
          <a:r>
            <a:rPr lang="ru-RU" sz="1500" b="0" i="0" kern="1200" dirty="0" err="1" smtClean="0"/>
            <a:t>соціально-педагогічний</a:t>
          </a:r>
          <a:r>
            <a:rPr lang="ru-RU" sz="1500" b="0" i="0" kern="1200" dirty="0" smtClean="0"/>
            <a:t> </a:t>
          </a:r>
          <a:r>
            <a:rPr lang="ru-RU" sz="1500" b="0" i="0" kern="1200" dirty="0" err="1" smtClean="0"/>
            <a:t>супровід</a:t>
          </a:r>
          <a:r>
            <a:rPr lang="ru-RU" sz="1500" b="0" i="0" kern="1200" dirty="0" smtClean="0"/>
            <a:t> </a:t>
          </a:r>
          <a:r>
            <a:rPr lang="ru-RU" sz="1500" b="0" i="0" kern="1200" dirty="0" err="1" smtClean="0"/>
            <a:t>дитини</a:t>
          </a:r>
          <a:r>
            <a:rPr lang="ru-RU" sz="1500" b="0" i="0" kern="1200" dirty="0" smtClean="0"/>
            <a:t> з </a:t>
          </a:r>
          <a:r>
            <a:rPr lang="ru-RU" sz="1500" b="0" i="0" kern="1200" dirty="0" err="1" smtClean="0"/>
            <a:t>особливими</a:t>
          </a:r>
          <a:r>
            <a:rPr lang="ru-RU" sz="1500" b="0" i="0" kern="1200" dirty="0" smtClean="0"/>
            <a:t> </a:t>
          </a:r>
          <a:r>
            <a:rPr lang="ru-RU" sz="1500" b="0" i="0" kern="1200" dirty="0" err="1" smtClean="0"/>
            <a:t>освітніми</a:t>
          </a:r>
          <a:r>
            <a:rPr lang="ru-RU" sz="1500" b="0" i="0" kern="1200" dirty="0" smtClean="0"/>
            <a:t> потребами</a:t>
          </a:r>
          <a:endParaRPr lang="ru-RU" sz="1500" kern="1200" dirty="0"/>
        </a:p>
      </dsp:txBody>
      <dsp:txXfrm>
        <a:off x="2707" y="869231"/>
        <a:ext cx="1671302" cy="2986842"/>
      </dsp:txXfrm>
    </dsp:sp>
    <dsp:sp modelId="{A40F7A99-9F49-4A9C-95BA-EB3921D364BA}">
      <dsp:nvSpPr>
        <dsp:cNvPr id="0" name=""/>
        <dsp:cNvSpPr/>
      </dsp:nvSpPr>
      <dsp:spPr>
        <a:xfrm>
          <a:off x="1907992" y="355927"/>
          <a:ext cx="1671302" cy="513304"/>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ru-RU" sz="1500" kern="1200" dirty="0" err="1" smtClean="0"/>
            <a:t>Навчально-розвивальна</a:t>
          </a:r>
          <a:endParaRPr lang="ru-RU" sz="1500" kern="1200" dirty="0"/>
        </a:p>
      </dsp:txBody>
      <dsp:txXfrm>
        <a:off x="1907992" y="355927"/>
        <a:ext cx="1671302" cy="513304"/>
      </dsp:txXfrm>
    </dsp:sp>
    <dsp:sp modelId="{416AAD40-0881-4F5A-A5B6-6E72C8039ABC}">
      <dsp:nvSpPr>
        <dsp:cNvPr id="0" name=""/>
        <dsp:cNvSpPr/>
      </dsp:nvSpPr>
      <dsp:spPr>
        <a:xfrm>
          <a:off x="1907992" y="869231"/>
          <a:ext cx="1671302" cy="298684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ru-RU" sz="1500" b="0" i="0" kern="1200" dirty="0" err="1" smtClean="0"/>
            <a:t>стимулює</a:t>
          </a:r>
          <a:r>
            <a:rPr lang="ru-RU" sz="1500" b="0" i="0" kern="1200" dirty="0" smtClean="0"/>
            <a:t> </a:t>
          </a:r>
          <a:r>
            <a:rPr lang="ru-RU" sz="1500" b="0" i="0" kern="1200" dirty="0" err="1" smtClean="0"/>
            <a:t>розвиток</a:t>
          </a:r>
          <a:r>
            <a:rPr lang="ru-RU" sz="1500" b="0" i="0" kern="1200" dirty="0" smtClean="0"/>
            <a:t> </a:t>
          </a:r>
          <a:r>
            <a:rPr lang="ru-RU" sz="1500" b="0" i="0" kern="1200" dirty="0" err="1" smtClean="0"/>
            <a:t>соціальної</a:t>
          </a:r>
          <a:r>
            <a:rPr lang="ru-RU" sz="1500" b="0" i="0" kern="1200" dirty="0" smtClean="0"/>
            <a:t> </a:t>
          </a:r>
          <a:r>
            <a:rPr lang="ru-RU" sz="1500" b="0" i="0" kern="1200" dirty="0" err="1" smtClean="0"/>
            <a:t>активності</a:t>
          </a:r>
          <a:r>
            <a:rPr lang="ru-RU" sz="1500" b="0" i="0" kern="1200" dirty="0" smtClean="0"/>
            <a:t> </a:t>
          </a:r>
          <a:r>
            <a:rPr lang="ru-RU" sz="1500" b="0" i="0" kern="1200" dirty="0" err="1" smtClean="0"/>
            <a:t>дітей</a:t>
          </a:r>
          <a:endParaRPr lang="ru-RU" sz="1500" kern="1200" dirty="0"/>
        </a:p>
      </dsp:txBody>
      <dsp:txXfrm>
        <a:off x="1907992" y="869231"/>
        <a:ext cx="1671302" cy="2986842"/>
      </dsp:txXfrm>
    </dsp:sp>
    <dsp:sp modelId="{A18A33E9-968C-46B0-8BBC-13E82846BAE6}">
      <dsp:nvSpPr>
        <dsp:cNvPr id="0" name=""/>
        <dsp:cNvSpPr/>
      </dsp:nvSpPr>
      <dsp:spPr>
        <a:xfrm>
          <a:off x="3813277" y="355927"/>
          <a:ext cx="1671302" cy="513304"/>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ru-RU" sz="1500" kern="1200" dirty="0" err="1" smtClean="0"/>
            <a:t>Прогностична</a:t>
          </a:r>
          <a:endParaRPr lang="ru-RU" sz="1500" kern="1200" dirty="0"/>
        </a:p>
      </dsp:txBody>
      <dsp:txXfrm>
        <a:off x="3813277" y="355927"/>
        <a:ext cx="1671302" cy="513304"/>
      </dsp:txXfrm>
    </dsp:sp>
    <dsp:sp modelId="{107B0017-E1CF-4175-B85D-6CB0BE4A823B}">
      <dsp:nvSpPr>
        <dsp:cNvPr id="0" name=""/>
        <dsp:cNvSpPr/>
      </dsp:nvSpPr>
      <dsp:spPr>
        <a:xfrm>
          <a:off x="3813277" y="869231"/>
          <a:ext cx="1671302" cy="298684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ru-RU" sz="1500" b="0" i="0" kern="1200" dirty="0" err="1" smtClean="0"/>
            <a:t>бере</a:t>
          </a:r>
          <a:r>
            <a:rPr lang="ru-RU" sz="1500" b="0" i="0" kern="1200" dirty="0" smtClean="0"/>
            <a:t> участь у </a:t>
          </a:r>
          <a:r>
            <a:rPr lang="ru-RU" sz="1500" b="0" i="0" kern="1200" dirty="0" err="1" smtClean="0"/>
            <a:t>розробці</a:t>
          </a:r>
          <a:r>
            <a:rPr lang="ru-RU" sz="1500" b="0" i="0" kern="1200" dirty="0" smtClean="0"/>
            <a:t> </a:t>
          </a:r>
          <a:r>
            <a:rPr lang="ru-RU" sz="1500" b="0" i="0" kern="1200" dirty="0" err="1" smtClean="0"/>
            <a:t>індивідуальної</a:t>
          </a:r>
          <a:r>
            <a:rPr lang="ru-RU" sz="1500" b="0" i="0" kern="1200" dirty="0" smtClean="0"/>
            <a:t> </a:t>
          </a:r>
          <a:r>
            <a:rPr lang="ru-RU" sz="1500" b="0" i="0" kern="1200" dirty="0" err="1" smtClean="0"/>
            <a:t>програми</a:t>
          </a:r>
          <a:r>
            <a:rPr lang="ru-RU" sz="1500" b="0" i="0" kern="1200" dirty="0" smtClean="0"/>
            <a:t> </a:t>
          </a:r>
          <a:r>
            <a:rPr lang="ru-RU" sz="1500" b="0" i="0" kern="1200" dirty="0" err="1" smtClean="0"/>
            <a:t>розвитку</a:t>
          </a:r>
          <a:endParaRPr lang="ru-RU" sz="1500" kern="1200" dirty="0"/>
        </a:p>
      </dsp:txBody>
      <dsp:txXfrm>
        <a:off x="3813277" y="869231"/>
        <a:ext cx="1671302" cy="2986842"/>
      </dsp:txXfrm>
    </dsp:sp>
    <dsp:sp modelId="{95AC6E0D-FFA3-4341-81BD-8F331B012B6B}">
      <dsp:nvSpPr>
        <dsp:cNvPr id="0" name=""/>
        <dsp:cNvSpPr/>
      </dsp:nvSpPr>
      <dsp:spPr>
        <a:xfrm>
          <a:off x="5718562" y="339686"/>
          <a:ext cx="1974644" cy="513304"/>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ru-RU" sz="2000" kern="1200" dirty="0" err="1" smtClean="0"/>
            <a:t>Консультативна</a:t>
          </a:r>
          <a:endParaRPr lang="ru-RU" sz="2000" kern="1200" dirty="0" smtClean="0"/>
        </a:p>
      </dsp:txBody>
      <dsp:txXfrm>
        <a:off x="5718562" y="339686"/>
        <a:ext cx="1974644" cy="513304"/>
      </dsp:txXfrm>
    </dsp:sp>
    <dsp:sp modelId="{BC6E07D5-1E4A-4369-87CD-E2DD340F7B53}">
      <dsp:nvSpPr>
        <dsp:cNvPr id="0" name=""/>
        <dsp:cNvSpPr/>
      </dsp:nvSpPr>
      <dsp:spPr>
        <a:xfrm>
          <a:off x="5870233" y="820508"/>
          <a:ext cx="1671302" cy="3051806"/>
        </a:xfrm>
        <a:prstGeom prst="rect">
          <a:avLst/>
        </a:prstGeom>
        <a:blipFill rotWithShape="0">
          <a:blip xmlns:r="http://schemas.openxmlformats.org/officeDocument/2006/relationships" r:embed="rId1"/>
          <a:stretch>
            <a:fillRect/>
          </a:stretch>
        </a:blip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uk-UA" sz="1500" b="0" i="0" kern="1200" dirty="0" smtClean="0"/>
            <a:t>спілкується з батьками</a:t>
          </a:r>
          <a:endParaRPr lang="ru-RU" sz="1500" kern="1200" dirty="0"/>
        </a:p>
        <a:p>
          <a:pPr marL="114300" lvl="1" indent="-114300" algn="l" defTabSz="666750">
            <a:lnSpc>
              <a:spcPct val="90000"/>
            </a:lnSpc>
            <a:spcBef>
              <a:spcPct val="0"/>
            </a:spcBef>
            <a:spcAft>
              <a:spcPct val="15000"/>
            </a:spcAft>
            <a:buChar char="••"/>
          </a:pPr>
          <a:r>
            <a:rPr lang="ru-RU" sz="1500" b="0" i="0" kern="1200" dirty="0" err="1" smtClean="0"/>
            <a:t>інформує</a:t>
          </a:r>
          <a:r>
            <a:rPr lang="ru-RU" sz="1500" b="0" i="0" kern="1200" dirty="0" smtClean="0"/>
            <a:t> </a:t>
          </a:r>
          <a:r>
            <a:rPr lang="ru-RU" sz="1500" b="0" i="0" kern="1200" dirty="0" err="1" smtClean="0"/>
            <a:t>вчителя</a:t>
          </a:r>
          <a:r>
            <a:rPr lang="ru-RU" sz="1500" b="0" i="0" kern="1200" dirty="0" smtClean="0"/>
            <a:t> </a:t>
          </a:r>
          <a:r>
            <a:rPr lang="ru-RU" sz="1500" b="0" i="0" kern="1200" dirty="0" err="1" smtClean="0"/>
            <a:t>класу</a:t>
          </a:r>
          <a:r>
            <a:rPr lang="ru-RU" sz="1500" b="0" i="0" kern="1200" dirty="0" smtClean="0"/>
            <a:t> та </a:t>
          </a:r>
          <a:r>
            <a:rPr lang="ru-RU" sz="1500" b="0" i="0" kern="1200" dirty="0" err="1" smtClean="0"/>
            <a:t>батьків</a:t>
          </a:r>
          <a:r>
            <a:rPr lang="ru-RU" sz="1500" b="0" i="0" kern="1200" dirty="0" smtClean="0"/>
            <a:t> про </a:t>
          </a:r>
          <a:r>
            <a:rPr lang="ru-RU" sz="1500" b="0" i="0" kern="1200" dirty="0" err="1" smtClean="0"/>
            <a:t>досягнення</a:t>
          </a:r>
          <a:r>
            <a:rPr lang="ru-RU" sz="1500" b="0" i="0" kern="1200" dirty="0" smtClean="0"/>
            <a:t> </a:t>
          </a:r>
          <a:r>
            <a:rPr lang="ru-RU" sz="1500" b="0" i="0" kern="1200" dirty="0" err="1" smtClean="0"/>
            <a:t>учня</a:t>
          </a:r>
          <a:r>
            <a:rPr lang="ru-RU" sz="1500" b="0" i="0" kern="1200" dirty="0" smtClean="0"/>
            <a:t>.</a:t>
          </a:r>
          <a:endParaRPr lang="ru-RU" sz="1500" kern="1200" dirty="0"/>
        </a:p>
      </dsp:txBody>
      <dsp:txXfrm>
        <a:off x="5870233" y="820508"/>
        <a:ext cx="1671302" cy="3051806"/>
      </dsp:txXfrm>
    </dsp:sp>
    <dsp:sp modelId="{0185DD15-0B1B-48BF-8200-9218AC26024A}">
      <dsp:nvSpPr>
        <dsp:cNvPr id="0" name=""/>
        <dsp:cNvSpPr/>
      </dsp:nvSpPr>
      <dsp:spPr>
        <a:xfrm>
          <a:off x="7927189" y="355927"/>
          <a:ext cx="1671302" cy="513304"/>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ru-RU" sz="1500" kern="1200" dirty="0" err="1" smtClean="0"/>
            <a:t>Діагностична</a:t>
          </a:r>
          <a:endParaRPr lang="ru-RU" sz="1500" kern="1200" dirty="0"/>
        </a:p>
      </dsp:txBody>
      <dsp:txXfrm>
        <a:off x="7927189" y="355927"/>
        <a:ext cx="1671302" cy="513304"/>
      </dsp:txXfrm>
    </dsp:sp>
    <dsp:sp modelId="{DE44E317-BF65-4E91-9B7E-1714DC830643}">
      <dsp:nvSpPr>
        <dsp:cNvPr id="0" name=""/>
        <dsp:cNvSpPr/>
      </dsp:nvSpPr>
      <dsp:spPr>
        <a:xfrm>
          <a:off x="7927189" y="869231"/>
          <a:ext cx="1671302" cy="298684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uk-UA" sz="1500" b="0" i="0" kern="1200" dirty="0" smtClean="0"/>
            <a:t>разом із групою фахівців, оцінює навчальні досягнення учнів; оцінює виконання індивідуальної програми розвитку, вивчає та аналізує динаміку розвитку учня</a:t>
          </a:r>
          <a:endParaRPr lang="ru-RU" sz="1500" kern="1200" dirty="0"/>
        </a:p>
        <a:p>
          <a:pPr marL="114300" lvl="1" indent="-114300" algn="l" defTabSz="666750">
            <a:lnSpc>
              <a:spcPct val="90000"/>
            </a:lnSpc>
            <a:spcBef>
              <a:spcPct val="0"/>
            </a:spcBef>
            <a:spcAft>
              <a:spcPct val="15000"/>
            </a:spcAft>
            <a:buChar char="••"/>
          </a:pPr>
          <a:endParaRPr lang="ru-RU" sz="1500" kern="1200" dirty="0"/>
        </a:p>
      </dsp:txBody>
      <dsp:txXfrm>
        <a:off x="7927189" y="869231"/>
        <a:ext cx="1671302" cy="298684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C7CD521-E229-4A2D-8C46-BDCA1A664C7C}" type="datetimeFigureOut">
              <a:rPr lang="uk-UA" smtClean="0"/>
              <a:t>16.09.2021</a:t>
            </a:fld>
            <a:endParaRPr lang="uk-UA"/>
          </a:p>
        </p:txBody>
      </p:sp>
      <p:sp>
        <p:nvSpPr>
          <p:cNvPr id="5" name="Footer Placeholder 4"/>
          <p:cNvSpPr>
            <a:spLocks noGrp="1"/>
          </p:cNvSpPr>
          <p:nvPr>
            <p:ph type="ftr" sz="quarter" idx="11"/>
          </p:nvPr>
        </p:nvSpPr>
        <p:spPr>
          <a:xfrm>
            <a:off x="2692397" y="5037663"/>
            <a:ext cx="5214635" cy="279400"/>
          </a:xfrm>
        </p:spPr>
        <p:txBody>
          <a:bodyPr/>
          <a:lstStyle/>
          <a:p>
            <a:endParaRPr lang="uk-UA"/>
          </a:p>
        </p:txBody>
      </p:sp>
      <p:sp>
        <p:nvSpPr>
          <p:cNvPr id="6" name="Slide Number Placeholder 5"/>
          <p:cNvSpPr>
            <a:spLocks noGrp="1"/>
          </p:cNvSpPr>
          <p:nvPr>
            <p:ph type="sldNum" sz="quarter" idx="12"/>
          </p:nvPr>
        </p:nvSpPr>
        <p:spPr>
          <a:xfrm>
            <a:off x="8956900" y="5037663"/>
            <a:ext cx="551167" cy="279400"/>
          </a:xfrm>
        </p:spPr>
        <p:txBody>
          <a:bodyPr/>
          <a:lstStyle/>
          <a:p>
            <a:fld id="{0344DD8B-3546-4817-9CB3-4CDD5005ED5A}" type="slidenum">
              <a:rPr lang="uk-UA" smtClean="0"/>
              <a:t>‹#›</a:t>
            </a:fld>
            <a:endParaRPr lang="uk-UA"/>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786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C7CD521-E229-4A2D-8C46-BDCA1A664C7C}" type="datetimeFigureOut">
              <a:rPr lang="uk-UA" smtClean="0"/>
              <a:t>16.09.2021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0344DD8B-3546-4817-9CB3-4CDD5005ED5A}" type="slidenum">
              <a:rPr lang="uk-UA" smtClean="0"/>
              <a:t>‹#›</a:t>
            </a:fld>
            <a:endParaRPr lang="uk-UA"/>
          </a:p>
        </p:txBody>
      </p:sp>
    </p:spTree>
    <p:extLst>
      <p:ext uri="{BB962C8B-B14F-4D97-AF65-F5344CB8AC3E}">
        <p14:creationId xmlns:p14="http://schemas.microsoft.com/office/powerpoint/2010/main" val="3583685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C7CD521-E229-4A2D-8C46-BDCA1A664C7C}" type="datetimeFigureOut">
              <a:rPr lang="uk-UA" smtClean="0"/>
              <a:t>16.09.2021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344DD8B-3546-4817-9CB3-4CDD5005ED5A}" type="slidenum">
              <a:rPr lang="uk-UA" smtClean="0"/>
              <a:t>‹#›</a:t>
            </a:fld>
            <a:endParaRPr lang="uk-UA"/>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9164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C7CD521-E229-4A2D-8C46-BDCA1A664C7C}" type="datetimeFigureOut">
              <a:rPr lang="uk-UA" smtClean="0"/>
              <a:t>16.09.2021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344DD8B-3546-4817-9CB3-4CDD5005ED5A}" type="slidenum">
              <a:rPr lang="uk-UA" smtClean="0"/>
              <a:t>‹#›</a:t>
            </a:fld>
            <a:endParaRPr lang="uk-U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8472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C7CD521-E229-4A2D-8C46-BDCA1A664C7C}" type="datetimeFigureOut">
              <a:rPr lang="uk-UA" smtClean="0"/>
              <a:t>16.09.2021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344DD8B-3546-4817-9CB3-4CDD5005ED5A}" type="slidenum">
              <a:rPr lang="uk-UA" smtClean="0"/>
              <a:t>‹#›</a:t>
            </a:fld>
            <a:endParaRPr lang="uk-UA"/>
          </a:p>
        </p:txBody>
      </p:sp>
    </p:spTree>
    <p:extLst>
      <p:ext uri="{BB962C8B-B14F-4D97-AF65-F5344CB8AC3E}">
        <p14:creationId xmlns:p14="http://schemas.microsoft.com/office/powerpoint/2010/main" val="118269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C7CD521-E229-4A2D-8C46-BDCA1A664C7C}" type="datetimeFigureOut">
              <a:rPr lang="uk-UA" smtClean="0"/>
              <a:t>16.09.2021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344DD8B-3546-4817-9CB3-4CDD5005ED5A}" type="slidenum">
              <a:rPr lang="uk-UA" smtClean="0"/>
              <a:t>‹#›</a:t>
            </a:fld>
            <a:endParaRPr lang="uk-U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2222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C7CD521-E229-4A2D-8C46-BDCA1A664C7C}" type="datetimeFigureOut">
              <a:rPr lang="uk-UA" smtClean="0"/>
              <a:t>16.09.2021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344DD8B-3546-4817-9CB3-4CDD5005ED5A}" type="slidenum">
              <a:rPr lang="uk-UA" smtClean="0"/>
              <a:t>‹#›</a:t>
            </a:fld>
            <a:endParaRPr lang="uk-UA"/>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3307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C7CD521-E229-4A2D-8C46-BDCA1A664C7C}" type="datetimeFigureOut">
              <a:rPr lang="uk-UA" smtClean="0"/>
              <a:t>16.09.2021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344DD8B-3546-4817-9CB3-4CDD5005ED5A}" type="slidenum">
              <a:rPr lang="uk-UA" smtClean="0"/>
              <a:t>‹#›</a:t>
            </a:fld>
            <a:endParaRPr lang="uk-UA"/>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6521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C7CD521-E229-4A2D-8C46-BDCA1A664C7C}" type="datetimeFigureOut">
              <a:rPr lang="uk-UA" smtClean="0"/>
              <a:t>16.09.2021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344DD8B-3546-4817-9CB3-4CDD5005ED5A}" type="slidenum">
              <a:rPr lang="uk-UA" smtClean="0"/>
              <a:t>‹#›</a:t>
            </a:fld>
            <a:endParaRPr lang="uk-UA"/>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7807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C7CD521-E229-4A2D-8C46-BDCA1A664C7C}" type="datetimeFigureOut">
              <a:rPr lang="uk-UA" smtClean="0"/>
              <a:t>16.09.2021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344DD8B-3546-4817-9CB3-4CDD5005ED5A}" type="slidenum">
              <a:rPr lang="uk-UA" smtClean="0"/>
              <a:t>‹#›</a:t>
            </a:fld>
            <a:endParaRPr lang="uk-UA"/>
          </a:p>
        </p:txBody>
      </p:sp>
    </p:spTree>
    <p:extLst>
      <p:ext uri="{BB962C8B-B14F-4D97-AF65-F5344CB8AC3E}">
        <p14:creationId xmlns:p14="http://schemas.microsoft.com/office/powerpoint/2010/main" val="2476273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C7CD521-E229-4A2D-8C46-BDCA1A664C7C}" type="datetimeFigureOut">
              <a:rPr lang="uk-UA" smtClean="0"/>
              <a:t>16.09.2021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344DD8B-3546-4817-9CB3-4CDD5005ED5A}" type="slidenum">
              <a:rPr lang="uk-UA" smtClean="0"/>
              <a:t>‹#›</a:t>
            </a:fld>
            <a:endParaRPr lang="uk-UA"/>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2420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C7CD521-E229-4A2D-8C46-BDCA1A664C7C}" type="datetimeFigureOut">
              <a:rPr lang="uk-UA" smtClean="0"/>
              <a:t>16.09.2021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0344DD8B-3546-4817-9CB3-4CDD5005ED5A}" type="slidenum">
              <a:rPr lang="uk-UA" smtClean="0"/>
              <a:t>‹#›</a:t>
            </a:fld>
            <a:endParaRPr lang="uk-UA"/>
          </a:p>
        </p:txBody>
      </p:sp>
    </p:spTree>
    <p:extLst>
      <p:ext uri="{BB962C8B-B14F-4D97-AF65-F5344CB8AC3E}">
        <p14:creationId xmlns:p14="http://schemas.microsoft.com/office/powerpoint/2010/main" val="128049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C7CD521-E229-4A2D-8C46-BDCA1A664C7C}" type="datetimeFigureOut">
              <a:rPr lang="uk-UA" smtClean="0"/>
              <a:t>16.09.2021</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0344DD8B-3546-4817-9CB3-4CDD5005ED5A}" type="slidenum">
              <a:rPr lang="uk-UA" smtClean="0"/>
              <a:t>‹#›</a:t>
            </a:fld>
            <a:endParaRPr lang="uk-UA"/>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4134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C7CD521-E229-4A2D-8C46-BDCA1A664C7C}" type="datetimeFigureOut">
              <a:rPr lang="uk-UA" smtClean="0"/>
              <a:t>16.09.2021</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0344DD8B-3546-4817-9CB3-4CDD5005ED5A}" type="slidenum">
              <a:rPr lang="uk-UA" smtClean="0"/>
              <a:t>‹#›</a:t>
            </a:fld>
            <a:endParaRPr lang="uk-UA"/>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3009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7CD521-E229-4A2D-8C46-BDCA1A664C7C}" type="datetimeFigureOut">
              <a:rPr lang="uk-UA" smtClean="0"/>
              <a:t>16.09.2021</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0344DD8B-3546-4817-9CB3-4CDD5005ED5A}" type="slidenum">
              <a:rPr lang="uk-UA" smtClean="0"/>
              <a:t>‹#›</a:t>
            </a:fld>
            <a:endParaRPr lang="uk-UA"/>
          </a:p>
        </p:txBody>
      </p:sp>
    </p:spTree>
    <p:extLst>
      <p:ext uri="{BB962C8B-B14F-4D97-AF65-F5344CB8AC3E}">
        <p14:creationId xmlns:p14="http://schemas.microsoft.com/office/powerpoint/2010/main" val="4422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C7CD521-E229-4A2D-8C46-BDCA1A664C7C}" type="datetimeFigureOut">
              <a:rPr lang="uk-UA" smtClean="0"/>
              <a:t>16.09.2021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0344DD8B-3546-4817-9CB3-4CDD5005ED5A}" type="slidenum">
              <a:rPr lang="uk-UA" smtClean="0"/>
              <a:t>‹#›</a:t>
            </a:fld>
            <a:endParaRPr lang="uk-UA"/>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8664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C7CD521-E229-4A2D-8C46-BDCA1A664C7C}" type="datetimeFigureOut">
              <a:rPr lang="uk-UA" smtClean="0"/>
              <a:t>16.09.2021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0344DD8B-3546-4817-9CB3-4CDD5005ED5A}" type="slidenum">
              <a:rPr lang="uk-UA" smtClean="0"/>
              <a:t>‹#›</a:t>
            </a:fld>
            <a:endParaRPr lang="uk-UA"/>
          </a:p>
        </p:txBody>
      </p:sp>
    </p:spTree>
    <p:extLst>
      <p:ext uri="{BB962C8B-B14F-4D97-AF65-F5344CB8AC3E}">
        <p14:creationId xmlns:p14="http://schemas.microsoft.com/office/powerpoint/2010/main" val="2887817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C7CD521-E229-4A2D-8C46-BDCA1A664C7C}" type="datetimeFigureOut">
              <a:rPr lang="uk-UA" smtClean="0"/>
              <a:t>16.09.2021</a:t>
            </a:fld>
            <a:endParaRPr lang="uk-U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uk-U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344DD8B-3546-4817-9CB3-4CDD5005ED5A}" type="slidenum">
              <a:rPr lang="uk-UA" smtClean="0"/>
              <a:t>‹#›</a:t>
            </a:fld>
            <a:endParaRPr lang="uk-UA"/>
          </a:p>
        </p:txBody>
      </p:sp>
    </p:spTree>
    <p:extLst>
      <p:ext uri="{BB962C8B-B14F-4D97-AF65-F5344CB8AC3E}">
        <p14:creationId xmlns:p14="http://schemas.microsoft.com/office/powerpoint/2010/main" val="125614593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naurok.com.ua/individualna-programa-rozvitku-44445.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hyperlink" Target="https://en.wikipedia.org/wiki/International_Symbol_of_Access" TargetMode="External"/><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zakon2.rada.gov.ua/laws/snow/995_015" TargetMode="External"/><Relationship Id="rId3" Type="http://schemas.openxmlformats.org/officeDocument/2006/relationships/hyperlink" Target="http://old.mon.gov.ua/img/zstored/files/1_9-675(2).doc" TargetMode="External"/><Relationship Id="rId7" Type="http://schemas.openxmlformats.org/officeDocument/2006/relationships/hyperlink" Target="http://zakon5.rada.gov.ua/laws/show/678/2015" TargetMode="External"/><Relationship Id="rId2" Type="http://schemas.openxmlformats.org/officeDocument/2006/relationships/hyperlink" Target="http://zakon2.rada.gov.ua/laws/show/2145-19" TargetMode="External"/><Relationship Id="rId1" Type="http://schemas.openxmlformats.org/officeDocument/2006/relationships/slideLayout" Target="../slideLayouts/slideLayout2.xml"/><Relationship Id="rId6" Type="http://schemas.openxmlformats.org/officeDocument/2006/relationships/hyperlink" Target="http://zakon2.rada.gov.ua/laws/show/872-2011-%D0%BF/paran8#n8" TargetMode="External"/><Relationship Id="rId5" Type="http://schemas.openxmlformats.org/officeDocument/2006/relationships/hyperlink" Target="https://mon.gov.ua/ua/npa/pro-zatverdzhennya-primirnogo-polozhennya-pro-komandu-psihologo-pedagogichnogo-suprovodu-ditini-z-osoblivimi-osvitnimi-potrebami-v-zakladi-zagalnoyi-serednoyi-ta-doshkilnoyi-osviti" TargetMode="External"/><Relationship Id="rId10" Type="http://schemas.openxmlformats.org/officeDocument/2006/relationships/hyperlink" Target="http://zakon5.rada.gov.ua/laws/show/995_g71" TargetMode="External"/><Relationship Id="rId4" Type="http://schemas.openxmlformats.org/officeDocument/2006/relationships/hyperlink" Target="https://mon.gov.ua/npa/organizatsiya-navchalno-vikhovnogo-protsesu-v-umovakh-inklyuzivnogo-navchannya" TargetMode="External"/><Relationship Id="rId9" Type="http://schemas.openxmlformats.org/officeDocument/2006/relationships/hyperlink" Target="http://zakon2.rada.gov.ua/laws/show/995_02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92398" y="1959429"/>
            <a:ext cx="6815669" cy="2471781"/>
          </a:xfrm>
        </p:spPr>
        <p:txBody>
          <a:bodyPr/>
          <a:lstStyle/>
          <a:p>
            <a:r>
              <a:rPr lang="uk-UA" sz="4800" b="1" dirty="0" smtClean="0"/>
              <a:t>Виклики в організації інклюзивного середовища</a:t>
            </a:r>
            <a:endParaRPr lang="uk-UA" sz="4800" b="1" dirty="0"/>
          </a:p>
        </p:txBody>
      </p:sp>
    </p:spTree>
    <p:extLst>
      <p:ext uri="{BB962C8B-B14F-4D97-AF65-F5344CB8AC3E}">
        <p14:creationId xmlns:p14="http://schemas.microsoft.com/office/powerpoint/2010/main" val="612163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29938" y="836024"/>
            <a:ext cx="9686108" cy="5120640"/>
          </a:xfrm>
        </p:spPr>
        <p:txBody>
          <a:bodyPr>
            <a:normAutofit/>
          </a:bodyPr>
          <a:lstStyle/>
          <a:p>
            <a:r>
              <a:rPr lang="uk-UA" b="1" dirty="0"/>
              <a:t>Відповідно до висновку ІРЦ, індивідуальної програми реабілітації дитини з інвалідністю (за наявності), Команда супроводу складає</a:t>
            </a:r>
            <a:r>
              <a:rPr lang="uk-UA" dirty="0"/>
              <a:t> </a:t>
            </a:r>
            <a:r>
              <a:rPr lang="uk-UA" b="1" dirty="0"/>
              <a:t>індивідуальну програму розвитку дитини з ООП впродовж 2-х тижнів з моменту початку освітнього процесу. ІПР погоджується батьками та затверджується керівником закладу </a:t>
            </a:r>
            <a:r>
              <a:rPr lang="uk-UA" b="1" dirty="0" smtClean="0"/>
              <a:t>освіти.</a:t>
            </a:r>
          </a:p>
          <a:p>
            <a:r>
              <a:rPr lang="ru-RU" b="1" u="sng" dirty="0" err="1">
                <a:solidFill>
                  <a:srgbClr val="FF0000"/>
                </a:solidFill>
              </a:rPr>
              <a:t>Важливо</a:t>
            </a:r>
            <a:r>
              <a:rPr lang="ru-RU" b="1" u="sng" dirty="0">
                <a:solidFill>
                  <a:srgbClr val="FF0000"/>
                </a:solidFill>
              </a:rPr>
              <a:t> </a:t>
            </a:r>
            <a:r>
              <a:rPr lang="ru-RU" b="1" u="sng" dirty="0" err="1">
                <a:solidFill>
                  <a:srgbClr val="FF0000"/>
                </a:solidFill>
              </a:rPr>
              <a:t>ще</a:t>
            </a:r>
            <a:r>
              <a:rPr lang="ru-RU" b="1" u="sng" dirty="0">
                <a:solidFill>
                  <a:srgbClr val="FF0000"/>
                </a:solidFill>
              </a:rPr>
              <a:t> раз </a:t>
            </a:r>
            <a:r>
              <a:rPr lang="ru-RU" b="1" u="sng" dirty="0" err="1">
                <a:solidFill>
                  <a:srgbClr val="FF0000"/>
                </a:solidFill>
              </a:rPr>
              <a:t>наголосити</a:t>
            </a:r>
            <a:r>
              <a:rPr lang="ru-RU" b="1" u="sng" dirty="0">
                <a:solidFill>
                  <a:srgbClr val="FF0000"/>
                </a:solidFill>
              </a:rPr>
              <a:t> на тому, </a:t>
            </a:r>
            <a:r>
              <a:rPr lang="ru-RU" b="1" u="sng" dirty="0" err="1">
                <a:solidFill>
                  <a:srgbClr val="FF0000"/>
                </a:solidFill>
              </a:rPr>
              <a:t>що</a:t>
            </a:r>
            <a:r>
              <a:rPr lang="ru-RU" b="1" u="sng" dirty="0">
                <a:solidFill>
                  <a:srgbClr val="FF0000"/>
                </a:solidFill>
              </a:rPr>
              <a:t> над </a:t>
            </a:r>
            <a:r>
              <a:rPr lang="ru-RU" b="1" u="sng" dirty="0" err="1">
                <a:solidFill>
                  <a:srgbClr val="FF0000"/>
                </a:solidFill>
              </a:rPr>
              <a:t>розробленням</a:t>
            </a:r>
            <a:r>
              <a:rPr lang="ru-RU" b="1" u="sng" dirty="0">
                <a:solidFill>
                  <a:srgbClr val="FF0000"/>
                </a:solidFill>
              </a:rPr>
              <a:t> та </a:t>
            </a:r>
            <a:r>
              <a:rPr lang="ru-RU" b="1" u="sng" dirty="0" err="1">
                <a:solidFill>
                  <a:srgbClr val="FF0000"/>
                </a:solidFill>
              </a:rPr>
              <a:t>реалізацією</a:t>
            </a:r>
            <a:r>
              <a:rPr lang="ru-RU" b="1" u="sng" dirty="0">
                <a:solidFill>
                  <a:srgbClr val="FF0000"/>
                </a:solidFill>
              </a:rPr>
              <a:t> ІПР </a:t>
            </a:r>
            <a:r>
              <a:rPr lang="ru-RU" b="1" u="sng" dirty="0" err="1">
                <a:solidFill>
                  <a:srgbClr val="FF0000"/>
                </a:solidFill>
              </a:rPr>
              <a:t>працює</a:t>
            </a:r>
            <a:r>
              <a:rPr lang="ru-RU" b="1" u="sng" dirty="0">
                <a:solidFill>
                  <a:srgbClr val="FF0000"/>
                </a:solidFill>
              </a:rPr>
              <a:t> команда </a:t>
            </a:r>
            <a:r>
              <a:rPr lang="ru-RU" b="1" u="sng" dirty="0" err="1">
                <a:solidFill>
                  <a:srgbClr val="FF0000"/>
                </a:solidFill>
              </a:rPr>
              <a:t>супроводу</a:t>
            </a:r>
            <a:r>
              <a:rPr lang="ru-RU" b="1" u="sng" dirty="0">
                <a:solidFill>
                  <a:srgbClr val="FF0000"/>
                </a:solidFill>
              </a:rPr>
              <a:t> </a:t>
            </a:r>
            <a:r>
              <a:rPr lang="ru-RU" b="1" u="sng" dirty="0" err="1">
                <a:solidFill>
                  <a:srgbClr val="FF0000"/>
                </a:solidFill>
              </a:rPr>
              <a:t>дитини</a:t>
            </a:r>
            <a:r>
              <a:rPr lang="ru-RU" b="1" u="sng" dirty="0">
                <a:solidFill>
                  <a:srgbClr val="FF0000"/>
                </a:solidFill>
              </a:rPr>
              <a:t>, а не один </a:t>
            </a:r>
            <a:r>
              <a:rPr lang="ru-RU" b="1" u="sng" dirty="0" err="1" smtClean="0">
                <a:solidFill>
                  <a:srgbClr val="FF0000"/>
                </a:solidFill>
              </a:rPr>
              <a:t>фахівець</a:t>
            </a:r>
            <a:r>
              <a:rPr lang="ru-RU" b="1" u="sng" dirty="0">
                <a:solidFill>
                  <a:srgbClr val="FF0000"/>
                </a:solidFill>
              </a:rPr>
              <a:t>!</a:t>
            </a:r>
            <a:endParaRPr lang="uk-UA" b="1" u="sng" dirty="0">
              <a:solidFill>
                <a:srgbClr val="FF0000"/>
              </a:solidFill>
            </a:endParaRPr>
          </a:p>
        </p:txBody>
      </p:sp>
    </p:spTree>
    <p:extLst>
      <p:ext uri="{BB962C8B-B14F-4D97-AF65-F5344CB8AC3E}">
        <p14:creationId xmlns:p14="http://schemas.microsoft.com/office/powerpoint/2010/main" val="1233025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ІПР</a:t>
            </a:r>
            <a:endParaRPr lang="uk-UA" b="1" dirty="0"/>
          </a:p>
        </p:txBody>
      </p:sp>
      <p:sp>
        <p:nvSpPr>
          <p:cNvPr id="3" name="Объект 2"/>
          <p:cNvSpPr>
            <a:spLocks noGrp="1"/>
          </p:cNvSpPr>
          <p:nvPr>
            <p:ph idx="1"/>
          </p:nvPr>
        </p:nvSpPr>
        <p:spPr/>
        <p:txBody>
          <a:bodyPr/>
          <a:lstStyle/>
          <a:p>
            <a:r>
              <a:rPr lang="ru-RU" dirty="0" err="1"/>
              <a:t>Індивідуальна</a:t>
            </a:r>
            <a:r>
              <a:rPr lang="ru-RU" dirty="0"/>
              <a:t> </a:t>
            </a:r>
            <a:r>
              <a:rPr lang="ru-RU" dirty="0" err="1"/>
              <a:t>програма</a:t>
            </a:r>
            <a:r>
              <a:rPr lang="ru-RU" dirty="0"/>
              <a:t> </a:t>
            </a:r>
            <a:r>
              <a:rPr lang="ru-RU" dirty="0" err="1"/>
              <a:t>розвитку</a:t>
            </a:r>
            <a:r>
              <a:rPr lang="ru-RU" dirty="0"/>
              <a:t> </a:t>
            </a:r>
            <a:r>
              <a:rPr lang="ru-RU" dirty="0" err="1"/>
              <a:t>містить</a:t>
            </a:r>
            <a:r>
              <a:rPr lang="ru-RU" dirty="0"/>
              <a:t> 15 </a:t>
            </a:r>
            <a:r>
              <a:rPr lang="ru-RU" dirty="0" err="1"/>
              <a:t>пунктів</a:t>
            </a:r>
            <a:r>
              <a:rPr lang="ru-RU" dirty="0"/>
              <a:t>, </a:t>
            </a:r>
            <a:r>
              <a:rPr lang="ru-RU" dirty="0" err="1"/>
              <a:t>які</a:t>
            </a:r>
            <a:r>
              <a:rPr lang="ru-RU" dirty="0"/>
              <a:t> </a:t>
            </a:r>
            <a:r>
              <a:rPr lang="ru-RU" dirty="0" err="1"/>
              <a:t>відносяться</a:t>
            </a:r>
            <a:r>
              <a:rPr lang="ru-RU" dirty="0"/>
              <a:t> до таких </a:t>
            </a:r>
            <a:r>
              <a:rPr lang="ru-RU" dirty="0" err="1"/>
              <a:t>основних</a:t>
            </a:r>
            <a:r>
              <a:rPr lang="ru-RU" dirty="0"/>
              <a:t> </a:t>
            </a:r>
            <a:r>
              <a:rPr lang="ru-RU" dirty="0" err="1"/>
              <a:t>розділів</a:t>
            </a:r>
            <a:r>
              <a:rPr lang="ru-RU" dirty="0" smtClean="0"/>
              <a:t>:</a:t>
            </a:r>
          </a:p>
          <a:p>
            <a:r>
              <a:rPr lang="uk-UA" dirty="0"/>
              <a:t>Загальні відомості про учня</a:t>
            </a:r>
          </a:p>
          <a:p>
            <a:r>
              <a:rPr lang="uk-UA" dirty="0"/>
              <a:t>Актуальний рівень розвитку (визначається через застосування методів обстеження та оцінювання учнів з ООП, наприклад: стандартизовані тести, портфоліо, оцінювання на основі навчальної програми, бесіди, опитування або анкетування батьків учня або самого учня)</a:t>
            </a:r>
          </a:p>
          <a:p>
            <a:endParaRPr lang="uk-UA" dirty="0" smtClean="0"/>
          </a:p>
        </p:txBody>
      </p:sp>
    </p:spTree>
    <p:extLst>
      <p:ext uri="{BB962C8B-B14F-4D97-AF65-F5344CB8AC3E}">
        <p14:creationId xmlns:p14="http://schemas.microsoft.com/office/powerpoint/2010/main" val="2207084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06285" y="1201783"/>
            <a:ext cx="9590311" cy="4674085"/>
          </a:xfrm>
        </p:spPr>
        <p:txBody>
          <a:bodyPr/>
          <a:lstStyle/>
          <a:p>
            <a:r>
              <a:rPr lang="uk-UA" dirty="0"/>
              <a:t>Визначення навчальних цілей (пріоритетність та функціональність цілей, короткострокові та довгострокові, для визначення цілей варто використовувати систему </a:t>
            </a:r>
            <a:r>
              <a:rPr lang="en-US" dirty="0"/>
              <a:t>SMART (</a:t>
            </a:r>
            <a:r>
              <a:rPr lang="uk-UA" dirty="0"/>
              <a:t>абревіатура від </a:t>
            </a:r>
            <a:r>
              <a:rPr lang="uk-UA" dirty="0" err="1"/>
              <a:t>англ</a:t>
            </a:r>
            <a:r>
              <a:rPr lang="uk-UA" dirty="0"/>
              <a:t>. слів</a:t>
            </a:r>
            <a:r>
              <a:rPr lang="uk-UA" dirty="0" smtClean="0"/>
              <a:t>):</a:t>
            </a:r>
          </a:p>
          <a:p>
            <a:r>
              <a:rPr lang="en-US" b="1" dirty="0" smtClean="0"/>
              <a:t>Specific</a:t>
            </a:r>
            <a:r>
              <a:rPr lang="en-US" dirty="0" smtClean="0"/>
              <a:t> </a:t>
            </a:r>
            <a:r>
              <a:rPr lang="en-US" dirty="0"/>
              <a:t>– </a:t>
            </a:r>
            <a:r>
              <a:rPr lang="uk-UA" dirty="0"/>
              <a:t>конкретні</a:t>
            </a:r>
            <a:br>
              <a:rPr lang="uk-UA" dirty="0"/>
            </a:br>
            <a:r>
              <a:rPr lang="en-US" b="1" dirty="0"/>
              <a:t>Measurable </a:t>
            </a:r>
            <a:r>
              <a:rPr lang="en-US" dirty="0"/>
              <a:t>– </a:t>
            </a:r>
            <a:r>
              <a:rPr lang="uk-UA" dirty="0"/>
              <a:t>вимірювані</a:t>
            </a:r>
            <a:br>
              <a:rPr lang="uk-UA" dirty="0"/>
            </a:br>
            <a:r>
              <a:rPr lang="en-US" b="1" dirty="0"/>
              <a:t>Achievable</a:t>
            </a:r>
            <a:r>
              <a:rPr lang="en-US" dirty="0"/>
              <a:t> – </a:t>
            </a:r>
            <a:r>
              <a:rPr lang="uk-UA" dirty="0"/>
              <a:t>досяжні</a:t>
            </a:r>
            <a:br>
              <a:rPr lang="uk-UA" dirty="0"/>
            </a:br>
            <a:r>
              <a:rPr lang="en-US" b="1" dirty="0"/>
              <a:t>Result-oriented</a:t>
            </a:r>
            <a:r>
              <a:rPr lang="en-US" dirty="0"/>
              <a:t> – </a:t>
            </a:r>
            <a:r>
              <a:rPr lang="uk-UA" dirty="0"/>
              <a:t>орієнтовані на результат</a:t>
            </a:r>
            <a:br>
              <a:rPr lang="uk-UA" dirty="0"/>
            </a:br>
            <a:r>
              <a:rPr lang="en-US" b="1" dirty="0"/>
              <a:t>Time-related</a:t>
            </a:r>
            <a:r>
              <a:rPr lang="en-US" dirty="0"/>
              <a:t> – </a:t>
            </a:r>
            <a:r>
              <a:rPr lang="uk-UA" dirty="0"/>
              <a:t>визначені в часі</a:t>
            </a:r>
          </a:p>
          <a:p>
            <a:endParaRPr lang="uk-UA" dirty="0"/>
          </a:p>
        </p:txBody>
      </p:sp>
    </p:spTree>
    <p:extLst>
      <p:ext uri="{BB962C8B-B14F-4D97-AF65-F5344CB8AC3E}">
        <p14:creationId xmlns:p14="http://schemas.microsoft.com/office/powerpoint/2010/main" val="3199444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lnSpcReduction="10000"/>
          </a:bodyPr>
          <a:lstStyle/>
          <a:p>
            <a:r>
              <a:rPr lang="ru-RU" dirty="0" err="1"/>
              <a:t>Додаткові</a:t>
            </a:r>
            <a:r>
              <a:rPr lang="ru-RU" dirty="0"/>
              <a:t> </a:t>
            </a:r>
            <a:r>
              <a:rPr lang="ru-RU" dirty="0" err="1"/>
              <a:t>освітні</a:t>
            </a:r>
            <a:r>
              <a:rPr lang="ru-RU" dirty="0"/>
              <a:t> та </a:t>
            </a:r>
            <a:r>
              <a:rPr lang="ru-RU" dirty="0" err="1"/>
              <a:t>соціальні</a:t>
            </a:r>
            <a:r>
              <a:rPr lang="ru-RU" dirty="0"/>
              <a:t> </a:t>
            </a:r>
            <a:r>
              <a:rPr lang="ru-RU" dirty="0" err="1"/>
              <a:t>послуги</a:t>
            </a:r>
            <a:r>
              <a:rPr lang="ru-RU" dirty="0"/>
              <a:t> (</a:t>
            </a:r>
            <a:r>
              <a:rPr lang="ru-RU" dirty="0" err="1"/>
              <a:t>зазначено</a:t>
            </a:r>
            <a:r>
              <a:rPr lang="ru-RU" dirty="0"/>
              <a:t> у </a:t>
            </a:r>
            <a:r>
              <a:rPr lang="ru-RU" dirty="0" err="1"/>
              <a:t>висновку</a:t>
            </a:r>
            <a:r>
              <a:rPr lang="ru-RU" dirty="0"/>
              <a:t> ІРЦ)</a:t>
            </a:r>
          </a:p>
          <a:p>
            <a:r>
              <a:rPr lang="uk-UA" dirty="0"/>
              <a:t>Індивідуальна навчальна програма та навчальний план</a:t>
            </a:r>
            <a:r>
              <a:rPr lang="uk-UA" dirty="0" smtClean="0"/>
              <a:t>:</a:t>
            </a:r>
          </a:p>
          <a:p>
            <a:pPr marL="0" indent="0">
              <a:buNone/>
            </a:pPr>
            <a:r>
              <a:rPr lang="uk-UA" b="1" dirty="0" smtClean="0"/>
              <a:t>Індивідуальний </a:t>
            </a:r>
            <a:r>
              <a:rPr lang="uk-UA" b="1" dirty="0"/>
              <a:t>навчальний план </a:t>
            </a:r>
            <a:r>
              <a:rPr lang="uk-UA" dirty="0"/>
              <a:t>визначає перелік навчальних предметів, послідовність їх вивчення, кількість годин, що відводяться на вивчення кожного предмета, і тижневу кількість годин;</a:t>
            </a:r>
          </a:p>
          <a:p>
            <a:pPr marL="0" indent="0">
              <a:buNone/>
            </a:pPr>
            <a:r>
              <a:rPr lang="uk-UA" b="1" dirty="0"/>
              <a:t>Індивідуальна навчальна програма</a:t>
            </a:r>
            <a:r>
              <a:rPr lang="uk-UA" dirty="0"/>
              <a:t> розробляється для тих учнів, які потребують певних </a:t>
            </a:r>
            <a:r>
              <a:rPr lang="uk-UA" dirty="0" err="1"/>
              <a:t>адаптацій</a:t>
            </a:r>
            <a:r>
              <a:rPr lang="uk-UA" dirty="0"/>
              <a:t> та/або модифікацій через особливості сприймання інформації чи засвоєння навчального матеріалу</a:t>
            </a:r>
          </a:p>
          <a:p>
            <a:endParaRPr lang="uk-UA" dirty="0"/>
          </a:p>
        </p:txBody>
      </p:sp>
    </p:spTree>
    <p:extLst>
      <p:ext uri="{BB962C8B-B14F-4D97-AF65-F5344CB8AC3E}">
        <p14:creationId xmlns:p14="http://schemas.microsoft.com/office/powerpoint/2010/main" val="1684676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2116183"/>
            <a:ext cx="9601196" cy="3759685"/>
          </a:xfrm>
        </p:spPr>
        <p:txBody>
          <a:bodyPr>
            <a:normAutofit fontScale="92500" lnSpcReduction="20000"/>
          </a:bodyPr>
          <a:lstStyle/>
          <a:p>
            <a:r>
              <a:rPr lang="uk-UA" dirty="0"/>
              <a:t>Адаптації / Модифікації</a:t>
            </a:r>
            <a:r>
              <a:rPr lang="uk-UA" dirty="0" smtClean="0"/>
              <a:t>:</a:t>
            </a:r>
          </a:p>
          <a:p>
            <a:r>
              <a:rPr lang="uk-UA" b="1" dirty="0"/>
              <a:t>Модифікації</a:t>
            </a:r>
            <a:r>
              <a:rPr lang="uk-UA" dirty="0"/>
              <a:t> змінюють зміст або понятійну складність навчального завдання. Тобто змінюють зміст навчання: дитина вивчає не те, що вивчають усі діти в класі. Використовуються при роботі з учнями, які мають значні когнітивні порушення</a:t>
            </a:r>
          </a:p>
          <a:p>
            <a:r>
              <a:rPr lang="uk-UA" dirty="0"/>
              <a:t>Інколи, учні можуть потребувати модифікованих програм тільки з окремих дисциплін</a:t>
            </a:r>
          </a:p>
          <a:p>
            <a:r>
              <a:rPr lang="uk-UA" b="1" dirty="0"/>
              <a:t>Адаптація</a:t>
            </a:r>
            <a:r>
              <a:rPr lang="uk-UA" dirty="0"/>
              <a:t> — змінює характер подання навчального матеріалу, але не змінює зміст або концептуальну складність навчального завдання</a:t>
            </a:r>
          </a:p>
          <a:p>
            <a:r>
              <a:rPr lang="uk-UA" dirty="0"/>
              <a:t>Адаптація — це зміна умов виконання </a:t>
            </a:r>
            <a:r>
              <a:rPr lang="uk-UA" dirty="0" smtClean="0"/>
              <a:t>завдання (в тому числі умов оточуючого середовища)</a:t>
            </a:r>
            <a:endParaRPr lang="uk-UA" dirty="0"/>
          </a:p>
          <a:p>
            <a:pPr marL="0" indent="0">
              <a:buNone/>
            </a:pPr>
            <a:endParaRPr lang="uk-UA" dirty="0"/>
          </a:p>
        </p:txBody>
      </p:sp>
    </p:spTree>
    <p:extLst>
      <p:ext uri="{BB962C8B-B14F-4D97-AF65-F5344CB8AC3E}">
        <p14:creationId xmlns:p14="http://schemas.microsoft.com/office/powerpoint/2010/main" val="3093509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827314"/>
            <a:ext cx="9601196" cy="1458685"/>
          </a:xfrm>
        </p:spPr>
        <p:txBody>
          <a:bodyPr>
            <a:normAutofit fontScale="90000"/>
          </a:bodyPr>
          <a:lstStyle/>
          <a:p>
            <a:r>
              <a:rPr lang="en-US" dirty="0">
                <a:hlinkClick r:id="rId2"/>
              </a:rPr>
              <a:t>https://</a:t>
            </a:r>
            <a:r>
              <a:rPr lang="en-US" dirty="0" smtClean="0">
                <a:hlinkClick r:id="rId2"/>
              </a:rPr>
              <a:t>naurok.com.ua/individualna-programa-rozvitku-44445.html</a:t>
            </a:r>
            <a:r>
              <a:rPr lang="uk-UA" dirty="0" smtClean="0"/>
              <a:t/>
            </a:r>
            <a:br>
              <a:rPr lang="uk-UA" dirty="0" smtClean="0"/>
            </a:br>
            <a:endParaRPr lang="uk-UA" dirty="0"/>
          </a:p>
        </p:txBody>
      </p:sp>
      <p:sp>
        <p:nvSpPr>
          <p:cNvPr id="3" name="Объект 2"/>
          <p:cNvSpPr>
            <a:spLocks noGrp="1"/>
          </p:cNvSpPr>
          <p:nvPr>
            <p:ph idx="1"/>
          </p:nvPr>
        </p:nvSpPr>
        <p:spPr/>
        <p:txBody>
          <a:bodyPr>
            <a:normAutofit fontScale="92500" lnSpcReduction="20000"/>
          </a:bodyPr>
          <a:lstStyle/>
          <a:p>
            <a:r>
              <a:rPr lang="uk-UA" dirty="0"/>
              <a:t>План консультування та зустрічей команди. Розроблення та реалізація ІПР складається з чотирьох етапів:</a:t>
            </a:r>
          </a:p>
          <a:p>
            <a:pPr lvl="1"/>
            <a:r>
              <a:rPr lang="uk-UA" dirty="0"/>
              <a:t>збір інформації про дитину та вивчення особливостей її розвитку</a:t>
            </a:r>
          </a:p>
          <a:p>
            <a:pPr lvl="1"/>
            <a:r>
              <a:rPr lang="uk-UA" dirty="0"/>
              <a:t>планування, розроблення та затвердження ІПР</a:t>
            </a:r>
          </a:p>
          <a:p>
            <a:pPr lvl="1"/>
            <a:r>
              <a:rPr lang="uk-UA" dirty="0"/>
              <a:t>реалізація ІПР</a:t>
            </a:r>
          </a:p>
          <a:p>
            <a:pPr lvl="1"/>
            <a:r>
              <a:rPr lang="uk-UA" dirty="0"/>
              <a:t>перегляд, оцінка та внесення змін до ІПР</a:t>
            </a:r>
          </a:p>
          <a:p>
            <a:r>
              <a:rPr lang="ru-RU" b="1" u="sng" dirty="0" err="1"/>
              <a:t>Моніторинг</a:t>
            </a:r>
            <a:r>
              <a:rPr lang="ru-RU" b="1" u="sng" dirty="0"/>
              <a:t>:</a:t>
            </a:r>
            <a:r>
              <a:rPr lang="ru-RU" dirty="0"/>
              <a:t/>
            </a:r>
            <a:br>
              <a:rPr lang="ru-RU" dirty="0"/>
            </a:br>
            <a:r>
              <a:rPr lang="ru-RU" dirty="0" err="1"/>
              <a:t>зустрічі</a:t>
            </a:r>
            <a:r>
              <a:rPr lang="ru-RU" dirty="0"/>
              <a:t> в </a:t>
            </a:r>
            <a:r>
              <a:rPr lang="ru-RU" dirty="0" err="1"/>
              <a:t>середині</a:t>
            </a:r>
            <a:r>
              <a:rPr lang="ru-RU" dirty="0"/>
              <a:t> та </a:t>
            </a:r>
            <a:r>
              <a:rPr lang="ru-RU" dirty="0" err="1"/>
              <a:t>наприкінці</a:t>
            </a:r>
            <a:r>
              <a:rPr lang="ru-RU" dirty="0"/>
              <a:t> року </a:t>
            </a:r>
            <a:r>
              <a:rPr lang="ru-RU" dirty="0" err="1"/>
              <a:t>спрямовані</a:t>
            </a:r>
            <a:r>
              <a:rPr lang="ru-RU" dirty="0"/>
              <a:t> на </a:t>
            </a:r>
            <a:r>
              <a:rPr lang="ru-RU" dirty="0" err="1"/>
              <a:t>моніторинг</a:t>
            </a:r>
            <a:r>
              <a:rPr lang="ru-RU" dirty="0"/>
              <a:t> </a:t>
            </a:r>
            <a:r>
              <a:rPr lang="ru-RU" dirty="0" err="1"/>
              <a:t>досягнень</a:t>
            </a:r>
            <a:r>
              <a:rPr lang="ru-RU" dirty="0"/>
              <a:t> </a:t>
            </a:r>
            <a:r>
              <a:rPr lang="ru-RU" dirty="0" err="1" smtClean="0"/>
              <a:t>учня</a:t>
            </a:r>
            <a:r>
              <a:rPr lang="ru-RU" dirty="0" smtClean="0"/>
              <a:t>.</a:t>
            </a:r>
            <a:endParaRPr lang="ru-RU" dirty="0"/>
          </a:p>
          <a:p>
            <a:pPr marL="0" indent="0">
              <a:buNone/>
            </a:pPr>
            <a:endParaRPr lang="uk-UA" dirty="0"/>
          </a:p>
        </p:txBody>
      </p:sp>
    </p:spTree>
    <p:extLst>
      <p:ext uri="{BB962C8B-B14F-4D97-AF65-F5344CB8AC3E}">
        <p14:creationId xmlns:p14="http://schemas.microsoft.com/office/powerpoint/2010/main" val="1214886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 </a:t>
            </a:r>
            <a:r>
              <a:rPr lang="ru-RU" sz="3100" b="1" dirty="0" err="1"/>
              <a:t>Особливості</a:t>
            </a:r>
            <a:r>
              <a:rPr lang="ru-RU" sz="3100" b="1" dirty="0"/>
              <a:t> </a:t>
            </a:r>
            <a:r>
              <a:rPr lang="ru-RU" sz="3100" b="1" dirty="0" err="1"/>
              <a:t>організації</a:t>
            </a:r>
            <a:r>
              <a:rPr lang="ru-RU" sz="3100" b="1" dirty="0"/>
              <a:t> </a:t>
            </a:r>
            <a:r>
              <a:rPr lang="ru-RU" sz="3100" b="1" dirty="0" err="1"/>
              <a:t>інклюзивного</a:t>
            </a:r>
            <a:r>
              <a:rPr lang="ru-RU" sz="3100" b="1" dirty="0"/>
              <a:t> </a:t>
            </a:r>
            <a:r>
              <a:rPr lang="ru-RU" sz="3100" b="1" dirty="0" err="1"/>
              <a:t>освітнього</a:t>
            </a:r>
            <a:r>
              <a:rPr lang="ru-RU" sz="3100" b="1" dirty="0"/>
              <a:t> </a:t>
            </a:r>
            <a:r>
              <a:rPr lang="ru-RU" sz="3100" b="1" dirty="0" err="1"/>
              <a:t>середовища</a:t>
            </a:r>
            <a:r>
              <a:rPr lang="ru-RU" sz="3100" b="1" dirty="0"/>
              <a:t>: </a:t>
            </a:r>
            <a:r>
              <a:rPr lang="ru-RU" sz="3100" b="1" dirty="0" err="1"/>
              <a:t>принципи</a:t>
            </a:r>
            <a:r>
              <a:rPr lang="ru-RU" sz="3100" b="1" dirty="0"/>
              <a:t> </a:t>
            </a:r>
            <a:r>
              <a:rPr lang="ru-RU" sz="3100" b="1" dirty="0" err="1"/>
              <a:t>універсального</a:t>
            </a:r>
            <a:r>
              <a:rPr lang="ru-RU" sz="3100" b="1" dirty="0"/>
              <a:t> дизайну та </a:t>
            </a:r>
            <a:r>
              <a:rPr lang="ru-RU" sz="3100" b="1" dirty="0" err="1"/>
              <a:t>розумного</a:t>
            </a:r>
            <a:r>
              <a:rPr lang="ru-RU" sz="3100" b="1" dirty="0"/>
              <a:t> </a:t>
            </a:r>
            <a:r>
              <a:rPr lang="ru-RU" sz="3100" b="1" dirty="0" err="1"/>
              <a:t>пристосування</a:t>
            </a:r>
            <a:r>
              <a:rPr lang="ru-RU" sz="3100" b="1" dirty="0"/>
              <a:t>, </a:t>
            </a:r>
            <a:r>
              <a:rPr lang="ru-RU" sz="3100" b="1" dirty="0" err="1"/>
              <a:t>ресурсна</a:t>
            </a:r>
            <a:r>
              <a:rPr lang="ru-RU" sz="3100" b="1" dirty="0"/>
              <a:t> </a:t>
            </a:r>
            <a:r>
              <a:rPr lang="ru-RU" sz="3100" b="1" dirty="0" err="1"/>
              <a:t>кімната</a:t>
            </a:r>
            <a:r>
              <a:rPr lang="ru-RU" sz="3100" b="1" dirty="0"/>
              <a:t>, </a:t>
            </a:r>
            <a:r>
              <a:rPr lang="ru-RU" sz="3100" b="1" dirty="0" err="1"/>
              <a:t>медіатека</a:t>
            </a:r>
            <a:r>
              <a:rPr lang="ru-RU" sz="3100" b="1" dirty="0"/>
              <a:t/>
            </a:r>
            <a:br>
              <a:rPr lang="ru-RU" sz="3100" b="1" dirty="0"/>
            </a:br>
            <a:endParaRPr lang="uk-UA" sz="3100"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3601903719"/>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4509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568968191"/>
              </p:ext>
            </p:extLst>
          </p:nvPr>
        </p:nvGraphicFramePr>
        <p:xfrm>
          <a:off x="703217" y="1175657"/>
          <a:ext cx="9601200" cy="4428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772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uk-UA" b="1" i="1" dirty="0"/>
              <a:t>Універсальний дизайн</a:t>
            </a:r>
            <a:r>
              <a:rPr lang="uk-UA" dirty="0"/>
              <a:t> — це стратегія, спрямована на те, щоб проектування і компоненти будь-якого середовища, виробів, комунікацій, інформаційних технологій чи послуг були однаково доступні чи зрозумілі </a:t>
            </a:r>
            <a:r>
              <a:rPr lang="uk-UA" b="1" u="sng" dirty="0"/>
              <a:t>всім </a:t>
            </a:r>
            <a:r>
              <a:rPr lang="uk-UA" dirty="0"/>
              <a:t>та відповідали вимогам </a:t>
            </a:r>
            <a:r>
              <a:rPr lang="uk-UA" b="1" u="sng" dirty="0"/>
              <a:t>спільного користування.</a:t>
            </a:r>
          </a:p>
        </p:txBody>
      </p:sp>
    </p:spTree>
    <p:extLst>
      <p:ext uri="{BB962C8B-B14F-4D97-AF65-F5344CB8AC3E}">
        <p14:creationId xmlns:p14="http://schemas.microsoft.com/office/powerpoint/2010/main" val="3067604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Принципи універсального дизайну:</a:t>
            </a:r>
            <a:endParaRPr lang="uk-UA" dirty="0"/>
          </a:p>
        </p:txBody>
      </p:sp>
      <p:sp>
        <p:nvSpPr>
          <p:cNvPr id="3" name="Объект 2"/>
          <p:cNvSpPr>
            <a:spLocks noGrp="1"/>
          </p:cNvSpPr>
          <p:nvPr>
            <p:ph idx="1"/>
          </p:nvPr>
        </p:nvSpPr>
        <p:spPr/>
        <p:txBody>
          <a:bodyPr>
            <a:normAutofit fontScale="77500" lnSpcReduction="20000"/>
          </a:bodyPr>
          <a:lstStyle/>
          <a:p>
            <a:r>
              <a:rPr lang="uk-UA" dirty="0"/>
              <a:t>принцип рівності та доступності середовища для кожного</a:t>
            </a:r>
          </a:p>
          <a:p>
            <a:r>
              <a:rPr lang="uk-UA" dirty="0"/>
              <a:t>гнучкість у використанні середовища</a:t>
            </a:r>
          </a:p>
          <a:p>
            <a:r>
              <a:rPr lang="uk-UA" dirty="0"/>
              <a:t>простота та інтуїтивність використання незалежно від досвіду, рівня освіти користувачів, мовленнєвого рівня та віку</a:t>
            </a:r>
          </a:p>
          <a:p>
            <a:r>
              <a:rPr lang="uk-UA" dirty="0"/>
              <a:t>сприйняття інформації, незважаючи на сенсорні можливості користувачів</a:t>
            </a:r>
          </a:p>
          <a:p>
            <a:r>
              <a:rPr lang="uk-UA" dirty="0"/>
              <a:t>терпимість до помилок користувачів – дизайн зменшує можливі наслідки несподіваних і ненавмисних дій</a:t>
            </a:r>
          </a:p>
          <a:p>
            <a:r>
              <a:rPr lang="uk-UA" dirty="0"/>
              <a:t>не призводить до втоми – дизайн розраховано на незначні фізичні ресурси користувачів.</a:t>
            </a:r>
          </a:p>
          <a:p>
            <a:r>
              <a:rPr lang="uk-UA" dirty="0"/>
              <a:t>наявність необхідного простору при різних підходах </a:t>
            </a:r>
            <a:r>
              <a:rPr lang="uk-UA" dirty="0" err="1"/>
              <a:t>донавчання</a:t>
            </a:r>
            <a:r>
              <a:rPr lang="uk-UA" dirty="0"/>
              <a:t>,  незважаючи на фізичні особливості  та мобільність користувача.</a:t>
            </a:r>
          </a:p>
          <a:p>
            <a:endParaRPr lang="uk-UA" dirty="0"/>
          </a:p>
        </p:txBody>
      </p:sp>
    </p:spTree>
    <p:extLst>
      <p:ext uri="{BB962C8B-B14F-4D97-AF65-F5344CB8AC3E}">
        <p14:creationId xmlns:p14="http://schemas.microsoft.com/office/powerpoint/2010/main" val="3524659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ІНКЛЮЗИВНЕ НАВЧАННЯ </a:t>
            </a:r>
            <a:endParaRPr lang="uk-UA" b="1" dirty="0"/>
          </a:p>
        </p:txBody>
      </p:sp>
      <p:sp>
        <p:nvSpPr>
          <p:cNvPr id="3" name="Объект 2"/>
          <p:cNvSpPr>
            <a:spLocks noGrp="1"/>
          </p:cNvSpPr>
          <p:nvPr>
            <p:ph idx="1"/>
          </p:nvPr>
        </p:nvSpPr>
        <p:spPr/>
        <p:txBody>
          <a:bodyPr>
            <a:noAutofit/>
          </a:bodyPr>
          <a:lstStyle/>
          <a:p>
            <a:r>
              <a:rPr lang="uk-UA" sz="3600" dirty="0" smtClean="0"/>
              <a:t>Перш за все, це- забезпечення права </a:t>
            </a:r>
            <a:r>
              <a:rPr lang="uk-UA" sz="3600" b="1" u="sng" dirty="0" smtClean="0"/>
              <a:t>КОЖНОЇ</a:t>
            </a:r>
            <a:r>
              <a:rPr lang="uk-UA" sz="3600" dirty="0" smtClean="0"/>
              <a:t> дитини на освіту! (Конституція України, Закон України «Про освіту», міжнародні документи ратифіковані Україною – Конвенція ООН про права дитини, ст.23, Конвенція ООН про права з інвалідністю, ст.24) </a:t>
            </a:r>
            <a:endParaRPr lang="uk-UA" sz="3600" dirty="0"/>
          </a:p>
        </p:txBody>
      </p:sp>
    </p:spTree>
    <p:extLst>
      <p:ext uri="{BB962C8B-B14F-4D97-AF65-F5344CB8AC3E}">
        <p14:creationId xmlns:p14="http://schemas.microsoft.com/office/powerpoint/2010/main" val="174695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Універсальний дизайн </a:t>
            </a:r>
            <a:endParaRPr lang="uk-UA" b="1" dirty="0"/>
          </a:p>
        </p:txBody>
      </p:sp>
      <p:sp>
        <p:nvSpPr>
          <p:cNvPr id="3" name="Объект 2"/>
          <p:cNvSpPr>
            <a:spLocks noGrp="1"/>
          </p:cNvSpPr>
          <p:nvPr>
            <p:ph idx="1"/>
          </p:nvPr>
        </p:nvSpPr>
        <p:spPr>
          <a:xfrm>
            <a:off x="1217024" y="2638696"/>
            <a:ext cx="3938450" cy="3298131"/>
          </a:xfrm>
        </p:spPr>
        <p:txBody>
          <a:bodyPr/>
          <a:lstStyle/>
          <a:p>
            <a:r>
              <a:rPr lang="uk-UA" dirty="0" smtClean="0"/>
              <a:t>Це так звана «зона найближчого розвитку», коли «навчання веде за собою розвиток» (Виготський Л.С.)</a:t>
            </a:r>
          </a:p>
          <a:p>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6068" y="2166741"/>
            <a:ext cx="5655129" cy="3770086"/>
          </a:xfrm>
          <a:prstGeom prst="rect">
            <a:avLst/>
          </a:prstGeom>
        </p:spPr>
      </p:pic>
    </p:spTree>
    <p:extLst>
      <p:ext uri="{BB962C8B-B14F-4D97-AF65-F5344CB8AC3E}">
        <p14:creationId xmlns:p14="http://schemas.microsoft.com/office/powerpoint/2010/main" val="560441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3109" y="809897"/>
            <a:ext cx="7060924" cy="1950720"/>
          </a:xfrm>
        </p:spPr>
        <p:txBody>
          <a:bodyPr>
            <a:normAutofit/>
          </a:bodyPr>
          <a:lstStyle/>
          <a:p>
            <a:r>
              <a:rPr lang="uk-UA" sz="4000" b="1" dirty="0"/>
              <a:t>Приклади аспектів універсального </a:t>
            </a:r>
            <a:r>
              <a:rPr lang="uk-UA" sz="4000" b="1" dirty="0" smtClean="0"/>
              <a:t>дизайну у закладах освіти</a:t>
            </a:r>
            <a:endParaRPr lang="uk-UA" sz="4000" dirty="0"/>
          </a:p>
        </p:txBody>
      </p:sp>
      <p:pic>
        <p:nvPicPr>
          <p:cNvPr id="7" name="Рисунок 6"/>
          <p:cNvPicPr>
            <a:picLocks noGrp="1" noChangeAspect="1"/>
          </p:cNvPicPr>
          <p:nvPr>
            <p:ph type="pic" idx="1"/>
          </p:nvPr>
        </p:nvPicPr>
        <p:blipFill>
          <a:blip r:embed="rId2">
            <a:extLst>
              <a:ext uri="{28A0092B-C50C-407E-A947-70E740481C1C}">
                <a14:useLocalDpi xmlns:a14="http://schemas.microsoft.com/office/drawing/2010/main" val="0"/>
              </a:ext>
            </a:extLst>
          </a:blip>
          <a:srcRect l="22726" r="22726"/>
          <a:stretch>
            <a:fillRect/>
          </a:stretch>
        </p:blipFill>
        <p:spPr>
          <a:xfrm>
            <a:off x="7824597" y="1041400"/>
            <a:ext cx="3653300" cy="4775200"/>
          </a:xfrm>
        </p:spPr>
      </p:pic>
      <p:sp>
        <p:nvSpPr>
          <p:cNvPr id="6" name="Текст 5"/>
          <p:cNvSpPr>
            <a:spLocks noGrp="1"/>
          </p:cNvSpPr>
          <p:nvPr>
            <p:ph type="body" sz="half" idx="2"/>
          </p:nvPr>
        </p:nvSpPr>
        <p:spPr>
          <a:xfrm>
            <a:off x="1210491" y="2682241"/>
            <a:ext cx="6326724" cy="3222170"/>
          </a:xfrm>
        </p:spPr>
        <p:txBody>
          <a:bodyPr>
            <a:normAutofit lnSpcReduction="10000"/>
          </a:bodyPr>
          <a:lstStyle/>
          <a:p>
            <a:pPr marL="342900" indent="-342900" algn="l">
              <a:buAutoNum type="arabicPeriod"/>
            </a:pPr>
            <a:r>
              <a:rPr lang="uk-UA" b="1" dirty="0" smtClean="0"/>
              <a:t>Рівноправне </a:t>
            </a:r>
            <a:r>
              <a:rPr lang="uk-UA" b="1" dirty="0"/>
              <a:t>використання</a:t>
            </a:r>
            <a:r>
              <a:rPr lang="uk-UA" b="1" dirty="0" smtClean="0"/>
              <a:t>. (</a:t>
            </a:r>
            <a:r>
              <a:rPr lang="ru-RU" dirty="0" smtClean="0"/>
              <a:t>Дизайн </a:t>
            </a:r>
            <a:r>
              <a:rPr lang="ru-RU" dirty="0" err="1"/>
              <a:t>враховує</a:t>
            </a:r>
            <a:r>
              <a:rPr lang="ru-RU" dirty="0"/>
              <a:t> потреби людей </a:t>
            </a:r>
            <a:r>
              <a:rPr lang="ru-RU" dirty="0" err="1"/>
              <a:t>із</a:t>
            </a:r>
            <a:r>
              <a:rPr lang="ru-RU" dirty="0"/>
              <a:t> </a:t>
            </a:r>
            <a:r>
              <a:rPr lang="ru-RU" dirty="0" err="1"/>
              <a:t>різними</a:t>
            </a:r>
            <a:r>
              <a:rPr lang="ru-RU" dirty="0"/>
              <a:t> </a:t>
            </a:r>
            <a:r>
              <a:rPr lang="ru-RU" dirty="0" err="1"/>
              <a:t>здібностями</a:t>
            </a:r>
            <a:r>
              <a:rPr lang="ru-RU" dirty="0"/>
              <a:t>, не </a:t>
            </a:r>
            <a:r>
              <a:rPr lang="ru-RU" dirty="0" err="1"/>
              <a:t>обмежує</a:t>
            </a:r>
            <a:r>
              <a:rPr lang="ru-RU" dirty="0"/>
              <a:t> </a:t>
            </a:r>
            <a:r>
              <a:rPr lang="ru-RU" dirty="0" err="1"/>
              <a:t>жодну</a:t>
            </a:r>
            <a:r>
              <a:rPr lang="ru-RU" dirty="0"/>
              <a:t> </a:t>
            </a:r>
            <a:r>
              <a:rPr lang="ru-RU" dirty="0" err="1"/>
              <a:t>групу</a:t>
            </a:r>
            <a:r>
              <a:rPr lang="ru-RU" dirty="0"/>
              <a:t> </a:t>
            </a:r>
            <a:r>
              <a:rPr lang="ru-RU" dirty="0" err="1"/>
              <a:t>користувачів</a:t>
            </a:r>
            <a:r>
              <a:rPr lang="ru-RU" dirty="0" smtClean="0"/>
              <a:t>.)</a:t>
            </a:r>
          </a:p>
          <a:p>
            <a:pPr marL="285750" indent="-285750" algn="l">
              <a:buFont typeface="Arial" panose="020B0604020202020204" pitchFamily="34" charset="0"/>
              <a:buChar char="•"/>
            </a:pPr>
            <a:r>
              <a:rPr lang="ru-RU" dirty="0" err="1"/>
              <a:t>Забезпечте</a:t>
            </a:r>
            <a:r>
              <a:rPr lang="ru-RU" dirty="0"/>
              <a:t> </a:t>
            </a:r>
            <a:r>
              <a:rPr lang="ru-RU" dirty="0" err="1"/>
              <a:t>рівноцінне</a:t>
            </a:r>
            <a:r>
              <a:rPr lang="ru-RU" dirty="0"/>
              <a:t> </a:t>
            </a:r>
            <a:r>
              <a:rPr lang="ru-RU" dirty="0" err="1"/>
              <a:t>користування</a:t>
            </a:r>
            <a:r>
              <a:rPr lang="ru-RU" dirty="0"/>
              <a:t> </a:t>
            </a:r>
            <a:r>
              <a:rPr lang="ru-RU" dirty="0" err="1"/>
              <a:t>шкільним</a:t>
            </a:r>
            <a:r>
              <a:rPr lang="ru-RU" dirty="0"/>
              <a:t> </a:t>
            </a:r>
            <a:r>
              <a:rPr lang="ru-RU" dirty="0" err="1"/>
              <a:t>середовищем</a:t>
            </a:r>
            <a:r>
              <a:rPr lang="ru-RU" dirty="0"/>
              <a:t>, </a:t>
            </a:r>
            <a:r>
              <a:rPr lang="ru-RU" dirty="0" err="1"/>
              <a:t>послугами</a:t>
            </a:r>
            <a:r>
              <a:rPr lang="ru-RU" dirty="0"/>
              <a:t> для </a:t>
            </a:r>
            <a:r>
              <a:rPr lang="ru-RU" dirty="0" err="1"/>
              <a:t>всіх</a:t>
            </a:r>
            <a:r>
              <a:rPr lang="ru-RU" dirty="0"/>
              <a:t> </a:t>
            </a:r>
            <a:r>
              <a:rPr lang="ru-RU" dirty="0" err="1"/>
              <a:t>дітей</a:t>
            </a:r>
            <a:r>
              <a:rPr lang="ru-RU" dirty="0"/>
              <a:t>, </a:t>
            </a:r>
            <a:r>
              <a:rPr lang="ru-RU" dirty="0" err="1"/>
              <a:t>вчителів</a:t>
            </a:r>
            <a:r>
              <a:rPr lang="ru-RU" dirty="0"/>
              <a:t>, </a:t>
            </a:r>
            <a:r>
              <a:rPr lang="ru-RU" dirty="0" err="1"/>
              <a:t>батьків</a:t>
            </a:r>
            <a:r>
              <a:rPr lang="ru-RU" dirty="0"/>
              <a:t>.</a:t>
            </a:r>
          </a:p>
          <a:p>
            <a:pPr marL="285750" indent="-285750" algn="l">
              <a:buFont typeface="Arial" panose="020B0604020202020204" pitchFamily="34" charset="0"/>
              <a:buChar char="•"/>
            </a:pPr>
            <a:r>
              <a:rPr lang="ru-RU" dirty="0" err="1"/>
              <a:t>Створіть</a:t>
            </a:r>
            <a:r>
              <a:rPr lang="ru-RU" dirty="0"/>
              <a:t> </a:t>
            </a:r>
            <a:r>
              <a:rPr lang="ru-RU" dirty="0" err="1"/>
              <a:t>привабливий</a:t>
            </a:r>
            <a:r>
              <a:rPr lang="ru-RU" dirty="0"/>
              <a:t> дизайн </a:t>
            </a:r>
            <a:r>
              <a:rPr lang="ru-RU" dirty="0" err="1"/>
              <a:t>приміщень</a:t>
            </a:r>
            <a:r>
              <a:rPr lang="ru-RU" dirty="0"/>
              <a:t>, </a:t>
            </a:r>
            <a:r>
              <a:rPr lang="ru-RU" dirty="0" err="1"/>
              <a:t>класів</a:t>
            </a:r>
            <a:r>
              <a:rPr lang="ru-RU" dirty="0"/>
              <a:t>, </a:t>
            </a:r>
            <a:r>
              <a:rPr lang="ru-RU" dirty="0" err="1"/>
              <a:t>коридорів</a:t>
            </a:r>
            <a:r>
              <a:rPr lang="ru-RU" dirty="0"/>
              <a:t>, </a:t>
            </a:r>
            <a:r>
              <a:rPr lang="ru-RU" dirty="0" err="1"/>
              <a:t>обладнання</a:t>
            </a:r>
            <a:r>
              <a:rPr lang="ru-RU" dirty="0"/>
              <a:t>, </a:t>
            </a:r>
            <a:r>
              <a:rPr lang="ru-RU" dirty="0" err="1"/>
              <a:t>меблів</a:t>
            </a:r>
            <a:r>
              <a:rPr lang="ru-RU" dirty="0"/>
              <a:t>, </a:t>
            </a:r>
            <a:r>
              <a:rPr lang="ru-RU" dirty="0" err="1"/>
              <a:t>прилеглої</a:t>
            </a:r>
            <a:r>
              <a:rPr lang="ru-RU" dirty="0"/>
              <a:t> </a:t>
            </a:r>
            <a:r>
              <a:rPr lang="ru-RU" dirty="0" err="1"/>
              <a:t>території</a:t>
            </a:r>
            <a:r>
              <a:rPr lang="ru-RU" dirty="0"/>
              <a:t>.</a:t>
            </a:r>
          </a:p>
          <a:p>
            <a:pPr marL="285750" indent="-285750" algn="l">
              <a:buFont typeface="Arial" panose="020B0604020202020204" pitchFamily="34" charset="0"/>
              <a:buChar char="•"/>
            </a:pPr>
            <a:r>
              <a:rPr lang="ru-RU" dirty="0" err="1"/>
              <a:t>Забезпечте</a:t>
            </a:r>
            <a:r>
              <a:rPr lang="ru-RU" dirty="0"/>
              <a:t> </a:t>
            </a:r>
            <a:r>
              <a:rPr lang="ru-RU" dirty="0" err="1"/>
              <a:t>безпеку</a:t>
            </a:r>
            <a:r>
              <a:rPr lang="ru-RU" dirty="0"/>
              <a:t> в </a:t>
            </a:r>
            <a:r>
              <a:rPr lang="ru-RU" dirty="0" err="1"/>
              <a:t>школі</a:t>
            </a:r>
            <a:r>
              <a:rPr lang="ru-RU" dirty="0"/>
              <a:t> для </a:t>
            </a:r>
            <a:r>
              <a:rPr lang="ru-RU" dirty="0" err="1"/>
              <a:t>всіх</a:t>
            </a:r>
            <a:r>
              <a:rPr lang="ru-RU" dirty="0"/>
              <a:t> </a:t>
            </a:r>
            <a:r>
              <a:rPr lang="ru-RU" dirty="0" err="1"/>
              <a:t>дітей</a:t>
            </a:r>
            <a:r>
              <a:rPr lang="ru-RU" dirty="0"/>
              <a:t>, </a:t>
            </a:r>
            <a:r>
              <a:rPr lang="ru-RU" dirty="0" err="1"/>
              <a:t>вчителів</a:t>
            </a:r>
            <a:r>
              <a:rPr lang="ru-RU" dirty="0"/>
              <a:t>, </a:t>
            </a:r>
            <a:r>
              <a:rPr lang="ru-RU" dirty="0" err="1"/>
              <a:t>відвідувачів</a:t>
            </a:r>
            <a:r>
              <a:rPr lang="ru-RU" dirty="0"/>
              <a:t>.</a:t>
            </a:r>
          </a:p>
          <a:p>
            <a:pPr marL="285750" indent="-285750" algn="l">
              <a:buFont typeface="Arial" panose="020B0604020202020204" pitchFamily="34" charset="0"/>
              <a:buChar char="•"/>
            </a:pPr>
            <a:r>
              <a:rPr lang="ru-RU" dirty="0" err="1"/>
              <a:t>Уникайте</a:t>
            </a:r>
            <a:r>
              <a:rPr lang="ru-RU" dirty="0"/>
              <a:t> </a:t>
            </a:r>
            <a:r>
              <a:rPr lang="ru-RU" dirty="0" err="1"/>
              <a:t>стигматизації</a:t>
            </a:r>
            <a:r>
              <a:rPr lang="ru-RU" dirty="0"/>
              <a:t> та </a:t>
            </a:r>
            <a:r>
              <a:rPr lang="ru-RU" dirty="0" err="1"/>
              <a:t>відокремлення</a:t>
            </a:r>
            <a:r>
              <a:rPr lang="ru-RU" dirty="0"/>
              <a:t> </a:t>
            </a:r>
            <a:r>
              <a:rPr lang="ru-RU" dirty="0" err="1"/>
              <a:t>учнів</a:t>
            </a:r>
            <a:r>
              <a:rPr lang="ru-RU" dirty="0"/>
              <a:t>.</a:t>
            </a:r>
          </a:p>
          <a:p>
            <a:pPr marL="285750" indent="-285750" algn="l">
              <a:buFont typeface="Arial" panose="020B0604020202020204" pitchFamily="34" charset="0"/>
              <a:buChar char="•"/>
            </a:pPr>
            <a:endParaRPr lang="uk-UA" dirty="0"/>
          </a:p>
        </p:txBody>
      </p:sp>
      <p:pic>
        <p:nvPicPr>
          <p:cNvPr id="1028" name="Picture 4" descr="D:\Мама\тренинг 16-19.09.18\фото медиатека\2_04-640x4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7384" y="1041400"/>
            <a:ext cx="3313492" cy="2092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908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25947" r="25947"/>
          <a:stretch>
            <a:fillRect/>
          </a:stretch>
        </p:blipFill>
        <p:spPr>
          <a:xfrm>
            <a:off x="7532915" y="783772"/>
            <a:ext cx="3913962" cy="5155474"/>
          </a:xfrm>
        </p:spPr>
      </p:pic>
      <p:sp>
        <p:nvSpPr>
          <p:cNvPr id="4" name="Текст 3"/>
          <p:cNvSpPr>
            <a:spLocks noGrp="1"/>
          </p:cNvSpPr>
          <p:nvPr>
            <p:ph type="body" sz="half" idx="2"/>
          </p:nvPr>
        </p:nvSpPr>
        <p:spPr>
          <a:xfrm>
            <a:off x="1132115" y="870857"/>
            <a:ext cx="6400800" cy="4685212"/>
          </a:xfrm>
        </p:spPr>
        <p:txBody>
          <a:bodyPr>
            <a:normAutofit fontScale="92500" lnSpcReduction="10000"/>
          </a:bodyPr>
          <a:lstStyle/>
          <a:p>
            <a:pPr algn="l"/>
            <a:r>
              <a:rPr lang="uk-UA" b="1" dirty="0" smtClean="0"/>
              <a:t>2. </a:t>
            </a:r>
            <a:r>
              <a:rPr lang="ru-RU" b="1" dirty="0"/>
              <a:t> </a:t>
            </a:r>
            <a:r>
              <a:rPr lang="ru-RU" b="1" dirty="0" err="1"/>
              <a:t>Гнучкість</a:t>
            </a:r>
            <a:r>
              <a:rPr lang="ru-RU" b="1" dirty="0"/>
              <a:t> у </a:t>
            </a:r>
            <a:r>
              <a:rPr lang="ru-RU" b="1" dirty="0" err="1"/>
              <a:t>використанні</a:t>
            </a:r>
            <a:r>
              <a:rPr lang="ru-RU" b="1" dirty="0"/>
              <a:t>.</a:t>
            </a:r>
            <a:r>
              <a:rPr lang="ru-RU" dirty="0"/>
              <a:t> (</a:t>
            </a:r>
            <a:r>
              <a:rPr lang="ru-RU" dirty="0" smtClean="0"/>
              <a:t>Дизайн</a:t>
            </a:r>
            <a:r>
              <a:rPr lang="ru-RU" dirty="0"/>
              <a:t>, </a:t>
            </a:r>
            <a:r>
              <a:rPr lang="ru-RU" dirty="0" err="1"/>
              <a:t>який</a:t>
            </a:r>
            <a:r>
              <a:rPr lang="ru-RU" dirty="0"/>
              <a:t> </a:t>
            </a:r>
            <a:r>
              <a:rPr lang="ru-RU" dirty="0" err="1"/>
              <a:t>відповідає</a:t>
            </a:r>
            <a:r>
              <a:rPr lang="ru-RU" dirty="0"/>
              <a:t> широкому спектру </a:t>
            </a:r>
            <a:r>
              <a:rPr lang="ru-RU" dirty="0" err="1"/>
              <a:t>індивідуальних</a:t>
            </a:r>
            <a:r>
              <a:rPr lang="ru-RU" dirty="0"/>
              <a:t> </a:t>
            </a:r>
            <a:r>
              <a:rPr lang="ru-RU" dirty="0" err="1"/>
              <a:t>переваг</a:t>
            </a:r>
            <a:r>
              <a:rPr lang="ru-RU" dirty="0"/>
              <a:t> і </a:t>
            </a:r>
            <a:r>
              <a:rPr lang="ru-RU" dirty="0" err="1"/>
              <a:t>можливостей</a:t>
            </a:r>
            <a:r>
              <a:rPr lang="ru-RU" dirty="0"/>
              <a:t> </a:t>
            </a:r>
            <a:r>
              <a:rPr lang="ru-RU" dirty="0" err="1" smtClean="0"/>
              <a:t>користувачів</a:t>
            </a:r>
            <a:r>
              <a:rPr lang="ru-RU" dirty="0" smtClean="0"/>
              <a:t>)</a:t>
            </a:r>
          </a:p>
          <a:p>
            <a:pPr marL="285750" indent="-285750" algn="l">
              <a:buFont typeface="Arial" panose="020B0604020202020204" pitchFamily="34" charset="0"/>
              <a:buChar char="•"/>
            </a:pPr>
            <a:r>
              <a:rPr lang="uk-UA" dirty="0"/>
              <a:t>Організація гнучких робочих місць у класі: місця для групової, індивідуальної </a:t>
            </a:r>
            <a:r>
              <a:rPr lang="uk-UA" dirty="0" smtClean="0"/>
              <a:t>роботи</a:t>
            </a:r>
          </a:p>
          <a:p>
            <a:pPr marL="285750" indent="-285750" algn="l">
              <a:buFont typeface="Arial" panose="020B0604020202020204" pitchFamily="34" charset="0"/>
              <a:buChar char="•"/>
            </a:pPr>
            <a:r>
              <a:rPr lang="ru-RU" dirty="0" err="1"/>
              <a:t>Меблі</a:t>
            </a:r>
            <a:r>
              <a:rPr lang="ru-RU" dirty="0"/>
              <a:t> (</a:t>
            </a:r>
            <a:r>
              <a:rPr lang="ru-RU" dirty="0" err="1"/>
              <a:t>парти</a:t>
            </a:r>
            <a:r>
              <a:rPr lang="ru-RU" dirty="0"/>
              <a:t>, </a:t>
            </a:r>
            <a:r>
              <a:rPr lang="ru-RU" dirty="0" err="1"/>
              <a:t>столи</a:t>
            </a:r>
            <a:r>
              <a:rPr lang="ru-RU" dirty="0"/>
              <a:t>, </a:t>
            </a:r>
            <a:r>
              <a:rPr lang="ru-RU" dirty="0" err="1"/>
              <a:t>стільці</a:t>
            </a:r>
            <a:r>
              <a:rPr lang="ru-RU" dirty="0"/>
              <a:t>), </a:t>
            </a:r>
            <a:r>
              <a:rPr lang="ru-RU" dirty="0" err="1"/>
              <a:t>які</a:t>
            </a:r>
            <a:r>
              <a:rPr lang="ru-RU" dirty="0"/>
              <a:t> </a:t>
            </a:r>
            <a:r>
              <a:rPr lang="ru-RU" dirty="0" err="1"/>
              <a:t>регулюються</a:t>
            </a:r>
            <a:r>
              <a:rPr lang="ru-RU" dirty="0"/>
              <a:t> за </a:t>
            </a:r>
            <a:r>
              <a:rPr lang="ru-RU" dirty="0" err="1"/>
              <a:t>висотою</a:t>
            </a:r>
            <a:r>
              <a:rPr lang="ru-RU" dirty="0"/>
              <a:t>.</a:t>
            </a:r>
          </a:p>
          <a:p>
            <a:pPr marL="285750" indent="-285750" algn="l">
              <a:buFont typeface="Arial" panose="020B0604020202020204" pitchFamily="34" charset="0"/>
              <a:buChar char="•"/>
            </a:pPr>
            <a:r>
              <a:rPr lang="ru-RU" dirty="0" err="1"/>
              <a:t>Альтернативні</a:t>
            </a:r>
            <a:r>
              <a:rPr lang="ru-RU" dirty="0"/>
              <a:t> </a:t>
            </a:r>
            <a:r>
              <a:rPr lang="ru-RU" dirty="0" err="1"/>
              <a:t>форми</a:t>
            </a:r>
            <a:r>
              <a:rPr lang="ru-RU" dirty="0"/>
              <a:t> </a:t>
            </a:r>
            <a:r>
              <a:rPr lang="ru-RU" dirty="0" err="1"/>
              <a:t>подачі</a:t>
            </a:r>
            <a:r>
              <a:rPr lang="ru-RU" dirty="0"/>
              <a:t> </a:t>
            </a:r>
            <a:r>
              <a:rPr lang="ru-RU" dirty="0" err="1"/>
              <a:t>інформації</a:t>
            </a:r>
            <a:r>
              <a:rPr lang="ru-RU" dirty="0"/>
              <a:t> </a:t>
            </a:r>
            <a:r>
              <a:rPr lang="ru-RU" dirty="0" err="1"/>
              <a:t>під</a:t>
            </a:r>
            <a:r>
              <a:rPr lang="ru-RU" dirty="0"/>
              <a:t> час уроку та для </a:t>
            </a:r>
            <a:r>
              <a:rPr lang="ru-RU" dirty="0" err="1"/>
              <a:t>підготовки</a:t>
            </a:r>
            <a:r>
              <a:rPr lang="ru-RU" dirty="0"/>
              <a:t> </a:t>
            </a:r>
            <a:r>
              <a:rPr lang="ru-RU" dirty="0" err="1"/>
              <a:t>домашніх</a:t>
            </a:r>
            <a:r>
              <a:rPr lang="ru-RU" dirty="0"/>
              <a:t> </a:t>
            </a:r>
            <a:r>
              <a:rPr lang="ru-RU" dirty="0" err="1"/>
              <a:t>завдань</a:t>
            </a:r>
            <a:r>
              <a:rPr lang="ru-RU" dirty="0"/>
              <a:t>.</a:t>
            </a:r>
          </a:p>
          <a:p>
            <a:pPr marL="285750" indent="-285750" algn="l">
              <a:buFont typeface="Arial" panose="020B0604020202020204" pitchFamily="34" charset="0"/>
              <a:buChar char="•"/>
            </a:pPr>
            <a:r>
              <a:rPr lang="ru-RU" dirty="0" err="1"/>
              <a:t>Створення</a:t>
            </a:r>
            <a:r>
              <a:rPr lang="ru-RU" dirty="0"/>
              <a:t> </a:t>
            </a:r>
            <a:r>
              <a:rPr lang="ru-RU" dirty="0" err="1"/>
              <a:t>робочого</a:t>
            </a:r>
            <a:r>
              <a:rPr lang="ru-RU" dirty="0"/>
              <a:t> </a:t>
            </a:r>
            <a:r>
              <a:rPr lang="ru-RU" dirty="0" err="1"/>
              <a:t>зручного</a:t>
            </a:r>
            <a:r>
              <a:rPr lang="ru-RU" dirty="0"/>
              <a:t> простору для </a:t>
            </a:r>
            <a:r>
              <a:rPr lang="ru-RU" dirty="0" err="1"/>
              <a:t>вчителя</a:t>
            </a:r>
            <a:r>
              <a:rPr lang="ru-RU" dirty="0"/>
              <a:t> в </a:t>
            </a:r>
            <a:r>
              <a:rPr lang="ru-RU" dirty="0" err="1"/>
              <a:t>класі</a:t>
            </a:r>
            <a:r>
              <a:rPr lang="ru-RU" dirty="0"/>
              <a:t>: </a:t>
            </a:r>
            <a:r>
              <a:rPr lang="ru-RU" dirty="0" err="1"/>
              <a:t>розташування</a:t>
            </a:r>
            <a:r>
              <a:rPr lang="ru-RU" dirty="0"/>
              <a:t> столу, </a:t>
            </a:r>
            <a:r>
              <a:rPr lang="ru-RU" dirty="0" err="1"/>
              <a:t>стільця</a:t>
            </a:r>
            <a:r>
              <a:rPr lang="ru-RU" dirty="0"/>
              <a:t>, </a:t>
            </a:r>
            <a:r>
              <a:rPr lang="ru-RU" dirty="0" err="1"/>
              <a:t>який</a:t>
            </a:r>
            <a:r>
              <a:rPr lang="ru-RU" dirty="0"/>
              <a:t> </a:t>
            </a:r>
            <a:r>
              <a:rPr lang="ru-RU" dirty="0" err="1"/>
              <a:t>регулюються</a:t>
            </a:r>
            <a:r>
              <a:rPr lang="ru-RU" dirty="0"/>
              <a:t> за </a:t>
            </a:r>
            <a:r>
              <a:rPr lang="ru-RU" dirty="0" err="1"/>
              <a:t>висотою</a:t>
            </a:r>
            <a:r>
              <a:rPr lang="ru-RU" dirty="0"/>
              <a:t>, </a:t>
            </a:r>
            <a:r>
              <a:rPr lang="ru-RU" dirty="0" err="1"/>
              <a:t>розташування</a:t>
            </a:r>
            <a:r>
              <a:rPr lang="ru-RU" dirty="0"/>
              <a:t> </a:t>
            </a:r>
            <a:r>
              <a:rPr lang="ru-RU" dirty="0" err="1"/>
              <a:t>монітору</a:t>
            </a:r>
            <a:r>
              <a:rPr lang="ru-RU" dirty="0"/>
              <a:t> </a:t>
            </a:r>
            <a:r>
              <a:rPr lang="ru-RU" dirty="0" err="1"/>
              <a:t>під</a:t>
            </a:r>
            <a:r>
              <a:rPr lang="ru-RU" dirty="0"/>
              <a:t> </a:t>
            </a:r>
            <a:r>
              <a:rPr lang="ru-RU" dirty="0" err="1"/>
              <a:t>правильним</a:t>
            </a:r>
            <a:r>
              <a:rPr lang="ru-RU" dirty="0"/>
              <a:t> кутом, </a:t>
            </a:r>
            <a:r>
              <a:rPr lang="ru-RU" dirty="0" err="1"/>
              <a:t>освітлення</a:t>
            </a:r>
            <a:r>
              <a:rPr lang="ru-RU" dirty="0"/>
              <a:t> </a:t>
            </a:r>
            <a:r>
              <a:rPr lang="ru-RU" dirty="0" err="1"/>
              <a:t>робочого</a:t>
            </a:r>
            <a:r>
              <a:rPr lang="ru-RU" dirty="0"/>
              <a:t> </a:t>
            </a:r>
            <a:r>
              <a:rPr lang="ru-RU" dirty="0" err="1"/>
              <a:t>місця</a:t>
            </a:r>
            <a:r>
              <a:rPr lang="ru-RU" dirty="0"/>
              <a:t> </a:t>
            </a:r>
            <a:r>
              <a:rPr lang="ru-RU" dirty="0" err="1" smtClean="0"/>
              <a:t>тощо</a:t>
            </a:r>
            <a:endParaRPr lang="ru-RU" dirty="0" smtClean="0"/>
          </a:p>
          <a:p>
            <a:pPr marL="285750" indent="-285750" algn="l">
              <a:buFont typeface="Arial" panose="020B0604020202020204" pitchFamily="34" charset="0"/>
              <a:buChar char="•"/>
            </a:pPr>
            <a:r>
              <a:rPr lang="ru-RU" dirty="0" err="1"/>
              <a:t>Гнучка</a:t>
            </a:r>
            <a:r>
              <a:rPr lang="ru-RU" dirty="0"/>
              <a:t> </a:t>
            </a:r>
            <a:r>
              <a:rPr lang="ru-RU" dirty="0" err="1"/>
              <a:t>навчальна</a:t>
            </a:r>
            <a:r>
              <a:rPr lang="ru-RU" dirty="0"/>
              <a:t> </a:t>
            </a:r>
            <a:r>
              <a:rPr lang="ru-RU" dirty="0" err="1"/>
              <a:t>програма</a:t>
            </a:r>
            <a:r>
              <a:rPr lang="ru-RU" dirty="0"/>
              <a:t> (</a:t>
            </a:r>
            <a:r>
              <a:rPr lang="ru-RU" dirty="0" err="1"/>
              <a:t>підготовка</a:t>
            </a:r>
            <a:r>
              <a:rPr lang="ru-RU" dirty="0"/>
              <a:t> </a:t>
            </a:r>
            <a:r>
              <a:rPr lang="ru-RU" dirty="0" err="1"/>
              <a:t>матеріалу</a:t>
            </a:r>
            <a:r>
              <a:rPr lang="ru-RU" dirty="0"/>
              <a:t>, форма </a:t>
            </a:r>
            <a:r>
              <a:rPr lang="ru-RU" dirty="0" err="1"/>
              <a:t>подачі</a:t>
            </a:r>
            <a:r>
              <a:rPr lang="ru-RU" dirty="0"/>
              <a:t>, </a:t>
            </a:r>
            <a:r>
              <a:rPr lang="ru-RU" dirty="0" err="1"/>
              <a:t>оцінювання</a:t>
            </a:r>
            <a:r>
              <a:rPr lang="ru-RU" dirty="0"/>
              <a:t> </a:t>
            </a:r>
            <a:r>
              <a:rPr lang="ru-RU" dirty="0" err="1"/>
              <a:t>тощо</a:t>
            </a:r>
            <a:r>
              <a:rPr lang="ru-RU" dirty="0"/>
              <a:t>).</a:t>
            </a:r>
          </a:p>
          <a:p>
            <a:pPr marL="285750" indent="-285750" algn="l">
              <a:buFont typeface="Arial" panose="020B0604020202020204" pitchFamily="34" charset="0"/>
              <a:buChar char="•"/>
            </a:pPr>
            <a:r>
              <a:rPr lang="ru-RU" dirty="0" err="1"/>
              <a:t>Забезпечення</a:t>
            </a:r>
            <a:r>
              <a:rPr lang="ru-RU" dirty="0"/>
              <a:t> доступу до ІКТ </a:t>
            </a:r>
            <a:r>
              <a:rPr lang="ru-RU" dirty="0" err="1"/>
              <a:t>під</a:t>
            </a:r>
            <a:r>
              <a:rPr lang="ru-RU" dirty="0"/>
              <a:t> час уроку та </a:t>
            </a:r>
            <a:r>
              <a:rPr lang="ru-RU" dirty="0" err="1"/>
              <a:t>виконання</a:t>
            </a:r>
            <a:r>
              <a:rPr lang="ru-RU" dirty="0"/>
              <a:t> </a:t>
            </a:r>
            <a:r>
              <a:rPr lang="ru-RU" dirty="0" err="1"/>
              <a:t>домашніх</a:t>
            </a:r>
            <a:r>
              <a:rPr lang="ru-RU" dirty="0"/>
              <a:t> </a:t>
            </a:r>
            <a:r>
              <a:rPr lang="ru-RU" dirty="0" err="1"/>
              <a:t>завдань</a:t>
            </a:r>
            <a:r>
              <a:rPr lang="ru-RU" dirty="0"/>
              <a:t>.</a:t>
            </a:r>
          </a:p>
          <a:p>
            <a:pPr marL="285750" indent="-285750" algn="l">
              <a:buFont typeface="Arial" panose="020B0604020202020204" pitchFamily="34" charset="0"/>
              <a:buChar char="•"/>
            </a:pPr>
            <a:endParaRPr lang="uk-UA" dirty="0"/>
          </a:p>
        </p:txBody>
      </p:sp>
    </p:spTree>
    <p:extLst>
      <p:ext uri="{BB962C8B-B14F-4D97-AF65-F5344CB8AC3E}">
        <p14:creationId xmlns:p14="http://schemas.microsoft.com/office/powerpoint/2010/main" val="3451951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25939" r="25939"/>
          <a:stretch>
            <a:fillRect/>
          </a:stretch>
        </p:blipFill>
        <p:spPr>
          <a:xfrm>
            <a:off x="866322" y="1015999"/>
            <a:ext cx="3714387" cy="4775200"/>
          </a:xfrm>
        </p:spPr>
      </p:pic>
      <p:sp>
        <p:nvSpPr>
          <p:cNvPr id="4" name="Текст 3"/>
          <p:cNvSpPr>
            <a:spLocks noGrp="1"/>
          </p:cNvSpPr>
          <p:nvPr>
            <p:ph type="body" sz="half" idx="2"/>
          </p:nvPr>
        </p:nvSpPr>
        <p:spPr>
          <a:xfrm>
            <a:off x="4770118" y="1145904"/>
            <a:ext cx="6385561" cy="4645295"/>
          </a:xfrm>
        </p:spPr>
        <p:txBody>
          <a:bodyPr>
            <a:normAutofit fontScale="92500"/>
          </a:bodyPr>
          <a:lstStyle/>
          <a:p>
            <a:pPr algn="l"/>
            <a:r>
              <a:rPr lang="ru-RU" b="1" dirty="0"/>
              <a:t>3. </a:t>
            </a:r>
            <a:r>
              <a:rPr lang="ru-RU" b="1" dirty="0" err="1"/>
              <a:t>Просте</a:t>
            </a:r>
            <a:r>
              <a:rPr lang="ru-RU" b="1" dirty="0"/>
              <a:t> та </a:t>
            </a:r>
            <a:r>
              <a:rPr lang="ru-RU" b="1" dirty="0" err="1"/>
              <a:t>інтуїтивне</a:t>
            </a:r>
            <a:r>
              <a:rPr lang="ru-RU" b="1" dirty="0"/>
              <a:t> </a:t>
            </a:r>
            <a:r>
              <a:rPr lang="ru-RU" b="1" dirty="0" err="1"/>
              <a:t>використання</a:t>
            </a:r>
            <a:r>
              <a:rPr lang="ru-RU" b="1" dirty="0"/>
              <a:t>.</a:t>
            </a:r>
            <a:r>
              <a:rPr lang="ru-RU" dirty="0"/>
              <a:t> </a:t>
            </a:r>
            <a:r>
              <a:rPr lang="ru-RU" dirty="0" smtClean="0"/>
              <a:t> (Дизайн </a:t>
            </a:r>
            <a:r>
              <a:rPr lang="ru-RU" dirty="0"/>
              <a:t>легко </a:t>
            </a:r>
            <a:r>
              <a:rPr lang="ru-RU" dirty="0" err="1"/>
              <a:t>зрозуміти</a:t>
            </a:r>
            <a:r>
              <a:rPr lang="ru-RU" dirty="0"/>
              <a:t>, </a:t>
            </a:r>
            <a:r>
              <a:rPr lang="ru-RU" dirty="0" err="1"/>
              <a:t>незалежно</a:t>
            </a:r>
            <a:r>
              <a:rPr lang="ru-RU" dirty="0"/>
              <a:t> </a:t>
            </a:r>
            <a:r>
              <a:rPr lang="ru-RU" dirty="0" err="1"/>
              <a:t>від</a:t>
            </a:r>
            <a:r>
              <a:rPr lang="ru-RU" dirty="0"/>
              <a:t> </a:t>
            </a:r>
            <a:r>
              <a:rPr lang="ru-RU" dirty="0" err="1"/>
              <a:t>знань</a:t>
            </a:r>
            <a:r>
              <a:rPr lang="ru-RU" dirty="0"/>
              <a:t>, </a:t>
            </a:r>
            <a:r>
              <a:rPr lang="ru-RU" dirty="0" err="1"/>
              <a:t>мовних</a:t>
            </a:r>
            <a:r>
              <a:rPr lang="ru-RU" dirty="0"/>
              <a:t> </a:t>
            </a:r>
            <a:r>
              <a:rPr lang="ru-RU" dirty="0" err="1"/>
              <a:t>навичок</a:t>
            </a:r>
            <a:r>
              <a:rPr lang="ru-RU" dirty="0"/>
              <a:t>, </a:t>
            </a:r>
            <a:r>
              <a:rPr lang="ru-RU" dirty="0" err="1"/>
              <a:t>набутого</a:t>
            </a:r>
            <a:r>
              <a:rPr lang="ru-RU" dirty="0"/>
              <a:t> </a:t>
            </a:r>
            <a:r>
              <a:rPr lang="ru-RU" dirty="0" err="1"/>
              <a:t>життєвого</a:t>
            </a:r>
            <a:r>
              <a:rPr lang="ru-RU" dirty="0"/>
              <a:t> </a:t>
            </a:r>
            <a:r>
              <a:rPr lang="ru-RU" dirty="0" err="1" smtClean="0"/>
              <a:t>досвіду</a:t>
            </a:r>
            <a:r>
              <a:rPr lang="ru-RU" dirty="0" smtClean="0"/>
              <a:t>).</a:t>
            </a:r>
          </a:p>
          <a:p>
            <a:pPr marL="285750" indent="-285750" algn="l">
              <a:buFont typeface="Arial" panose="020B0604020202020204" pitchFamily="34" charset="0"/>
              <a:buChar char="•"/>
            </a:pPr>
            <a:r>
              <a:rPr lang="ru-RU" dirty="0" err="1"/>
              <a:t>Застосування</a:t>
            </a:r>
            <a:r>
              <a:rPr lang="ru-RU" dirty="0"/>
              <a:t> </a:t>
            </a:r>
            <a:r>
              <a:rPr lang="ru-RU" dirty="0" err="1"/>
              <a:t>кольорового</a:t>
            </a:r>
            <a:r>
              <a:rPr lang="ru-RU" dirty="0"/>
              <a:t> </a:t>
            </a:r>
            <a:r>
              <a:rPr lang="ru-RU" dirty="0" err="1"/>
              <a:t>маркування</a:t>
            </a:r>
            <a:r>
              <a:rPr lang="ru-RU" dirty="0"/>
              <a:t> </a:t>
            </a:r>
            <a:r>
              <a:rPr lang="ru-RU" dirty="0" err="1"/>
              <a:t>стін</a:t>
            </a:r>
            <a:r>
              <a:rPr lang="ru-RU" dirty="0"/>
              <a:t> </a:t>
            </a:r>
            <a:r>
              <a:rPr lang="ru-RU" dirty="0" err="1"/>
              <a:t>різних</a:t>
            </a:r>
            <a:r>
              <a:rPr lang="ru-RU" dirty="0"/>
              <a:t> </a:t>
            </a:r>
            <a:r>
              <a:rPr lang="ru-RU" dirty="0" err="1"/>
              <a:t>поверхів</a:t>
            </a:r>
            <a:r>
              <a:rPr lang="ru-RU" dirty="0"/>
              <a:t> </a:t>
            </a:r>
            <a:r>
              <a:rPr lang="ru-RU" dirty="0" err="1"/>
              <a:t>школи</a:t>
            </a:r>
            <a:r>
              <a:rPr lang="ru-RU" dirty="0"/>
              <a:t>, </a:t>
            </a:r>
            <a:r>
              <a:rPr lang="ru-RU" dirty="0" err="1"/>
              <a:t>кабінетів</a:t>
            </a:r>
            <a:r>
              <a:rPr lang="ru-RU" dirty="0"/>
              <a:t>.</a:t>
            </a:r>
          </a:p>
          <a:p>
            <a:pPr marL="285750" indent="-285750" algn="l">
              <a:buFont typeface="Arial" panose="020B0604020202020204" pitchFamily="34" charset="0"/>
              <a:buChar char="•"/>
            </a:pPr>
            <a:r>
              <a:rPr lang="ru-RU" dirty="0" err="1"/>
              <a:t>Використання</a:t>
            </a:r>
            <a:r>
              <a:rPr lang="ru-RU" dirty="0"/>
              <a:t> </a:t>
            </a:r>
            <a:r>
              <a:rPr lang="ru-RU" dirty="0" err="1"/>
              <a:t>піктограм</a:t>
            </a:r>
            <a:r>
              <a:rPr lang="ru-RU" dirty="0"/>
              <a:t>, </a:t>
            </a:r>
            <a:r>
              <a:rPr lang="ru-RU" dirty="0" err="1"/>
              <a:t>позначень</a:t>
            </a:r>
            <a:r>
              <a:rPr lang="ru-RU" dirty="0"/>
              <a:t> для </a:t>
            </a:r>
            <a:r>
              <a:rPr lang="ru-RU" dirty="0" err="1"/>
              <a:t>кабінетів</a:t>
            </a:r>
            <a:r>
              <a:rPr lang="ru-RU" dirty="0"/>
              <a:t>, </a:t>
            </a:r>
            <a:r>
              <a:rPr lang="ru-RU" dirty="0" err="1"/>
              <a:t>поверхів</a:t>
            </a:r>
            <a:r>
              <a:rPr lang="ru-RU" dirty="0"/>
              <a:t>, </a:t>
            </a:r>
            <a:r>
              <a:rPr lang="ru-RU" dirty="0" err="1"/>
              <a:t>які</a:t>
            </a:r>
            <a:r>
              <a:rPr lang="ru-RU" dirty="0"/>
              <a:t> </a:t>
            </a:r>
            <a:r>
              <a:rPr lang="ru-RU" dirty="0" err="1"/>
              <a:t>прості</a:t>
            </a:r>
            <a:r>
              <a:rPr lang="ru-RU" dirty="0"/>
              <a:t> та </a:t>
            </a:r>
            <a:r>
              <a:rPr lang="ru-RU" dirty="0" err="1"/>
              <a:t>зрозумілі</a:t>
            </a:r>
            <a:r>
              <a:rPr lang="ru-RU" dirty="0"/>
              <a:t> для </a:t>
            </a:r>
            <a:r>
              <a:rPr lang="ru-RU" dirty="0" err="1"/>
              <a:t>всіх</a:t>
            </a:r>
            <a:r>
              <a:rPr lang="ru-RU" dirty="0"/>
              <a:t>.</a:t>
            </a:r>
          </a:p>
          <a:p>
            <a:pPr marL="285750" indent="-285750" algn="l">
              <a:buFont typeface="Arial" panose="020B0604020202020204" pitchFamily="34" charset="0"/>
              <a:buChar char="•"/>
            </a:pPr>
            <a:r>
              <a:rPr lang="uk-UA" dirty="0"/>
              <a:t>Використання лекційного, інформаційного матеріалу у форматі, який зрозумілий усім. Надання контенту в доступних, універсально оформлених форматах. Вибір матеріалів або їх підготовка (включно з підручниками, матеріалами для презентацій) мають бути за принципами універсального дизайну.</a:t>
            </a:r>
          </a:p>
          <a:p>
            <a:pPr marL="285750" indent="-285750" algn="l">
              <a:buFont typeface="Arial" panose="020B0604020202020204" pitchFamily="34" charset="0"/>
              <a:buChar char="•"/>
            </a:pPr>
            <a:r>
              <a:rPr lang="uk-UA" dirty="0"/>
              <a:t>Організовуйте навчальні місця так, щоби максимально забезпечити комфорт, покращити сприйняття та зменшити складність у спілкуванні (наприклад, розташування столів та стільців колом для деяких уроків).</a:t>
            </a:r>
          </a:p>
          <a:p>
            <a:pPr marL="285750" indent="-285750" algn="l">
              <a:buFont typeface="Arial" panose="020B0604020202020204" pitchFamily="34" charset="0"/>
              <a:buChar char="•"/>
            </a:pPr>
            <a:endParaRPr lang="uk-UA" dirty="0"/>
          </a:p>
        </p:txBody>
      </p:sp>
    </p:spTree>
    <p:extLst>
      <p:ext uri="{BB962C8B-B14F-4D97-AF65-F5344CB8AC3E}">
        <p14:creationId xmlns:p14="http://schemas.microsoft.com/office/powerpoint/2010/main" val="783214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25939" r="25939"/>
          <a:stretch>
            <a:fillRect/>
          </a:stretch>
        </p:blipFill>
        <p:spPr>
          <a:xfrm>
            <a:off x="7537215" y="1041400"/>
            <a:ext cx="3871014" cy="4775200"/>
          </a:xfrm>
        </p:spPr>
      </p:pic>
      <p:sp>
        <p:nvSpPr>
          <p:cNvPr id="4" name="Текст 3"/>
          <p:cNvSpPr>
            <a:spLocks noGrp="1"/>
          </p:cNvSpPr>
          <p:nvPr>
            <p:ph type="body" sz="half" idx="2"/>
          </p:nvPr>
        </p:nvSpPr>
        <p:spPr>
          <a:xfrm>
            <a:off x="1295399" y="1041399"/>
            <a:ext cx="6241816" cy="4523377"/>
          </a:xfrm>
        </p:spPr>
        <p:txBody>
          <a:bodyPr>
            <a:normAutofit fontScale="92500" lnSpcReduction="10000"/>
          </a:bodyPr>
          <a:lstStyle/>
          <a:p>
            <a:pPr algn="l"/>
            <a:r>
              <a:rPr lang="ru-RU" b="1" dirty="0"/>
              <a:t>4. </a:t>
            </a:r>
            <a:r>
              <a:rPr lang="ru-RU" b="1" dirty="0" err="1"/>
              <a:t>Сприйняття</a:t>
            </a:r>
            <a:r>
              <a:rPr lang="ru-RU" b="1" dirty="0"/>
              <a:t> </a:t>
            </a:r>
            <a:r>
              <a:rPr lang="ru-RU" b="1" dirty="0" err="1"/>
              <a:t>інформації</a:t>
            </a:r>
            <a:r>
              <a:rPr lang="ru-RU" b="1" dirty="0"/>
              <a:t>, </a:t>
            </a:r>
            <a:r>
              <a:rPr lang="ru-RU" b="1" dirty="0" err="1"/>
              <a:t>незалежно</a:t>
            </a:r>
            <a:r>
              <a:rPr lang="ru-RU" b="1" dirty="0"/>
              <a:t> </a:t>
            </a:r>
            <a:r>
              <a:rPr lang="ru-RU" b="1" dirty="0" err="1"/>
              <a:t>від</a:t>
            </a:r>
            <a:r>
              <a:rPr lang="ru-RU" b="1" dirty="0"/>
              <a:t> </a:t>
            </a:r>
            <a:r>
              <a:rPr lang="ru-RU" b="1" dirty="0" err="1"/>
              <a:t>сенсорних</a:t>
            </a:r>
            <a:r>
              <a:rPr lang="ru-RU" b="1" dirty="0"/>
              <a:t> </a:t>
            </a:r>
            <a:r>
              <a:rPr lang="ru-RU" b="1" dirty="0" err="1"/>
              <a:t>можливостей</a:t>
            </a:r>
            <a:r>
              <a:rPr lang="ru-RU" b="1" dirty="0"/>
              <a:t> </a:t>
            </a:r>
            <a:r>
              <a:rPr lang="ru-RU" b="1" dirty="0" err="1"/>
              <a:t>користувачів</a:t>
            </a:r>
            <a:r>
              <a:rPr lang="ru-RU" b="1" dirty="0"/>
              <a:t>.</a:t>
            </a:r>
            <a:r>
              <a:rPr lang="ru-RU" dirty="0"/>
              <a:t> </a:t>
            </a:r>
            <a:endParaRPr lang="ru-RU" dirty="0" smtClean="0"/>
          </a:p>
          <a:p>
            <a:pPr marL="285750" indent="-285750" algn="l">
              <a:buFont typeface="Arial" panose="020B0604020202020204" pitchFamily="34" charset="0"/>
              <a:buChar char="•"/>
            </a:pPr>
            <a:r>
              <a:rPr lang="ru-RU" dirty="0"/>
              <a:t>Сайт </a:t>
            </a:r>
            <a:r>
              <a:rPr lang="ru-RU" dirty="0" err="1"/>
              <a:t>школи</a:t>
            </a:r>
            <a:r>
              <a:rPr lang="ru-RU" dirty="0"/>
              <a:t> </a:t>
            </a:r>
            <a:r>
              <a:rPr lang="ru-RU" dirty="0" err="1"/>
              <a:t>має</a:t>
            </a:r>
            <a:r>
              <a:rPr lang="ru-RU" dirty="0"/>
              <a:t> </a:t>
            </a:r>
            <a:r>
              <a:rPr lang="ru-RU" dirty="0" err="1"/>
              <a:t>відповідати</a:t>
            </a:r>
            <a:r>
              <a:rPr lang="ru-RU" dirty="0"/>
              <a:t> </a:t>
            </a:r>
            <a:r>
              <a:rPr lang="ru-RU" dirty="0" err="1"/>
              <a:t>міжнародним</a:t>
            </a:r>
            <a:r>
              <a:rPr lang="ru-RU" dirty="0"/>
              <a:t> стандартам </a:t>
            </a:r>
            <a:r>
              <a:rPr lang="ru-RU" dirty="0" err="1"/>
              <a:t>доступності</a:t>
            </a:r>
            <a:r>
              <a:rPr lang="ru-RU" dirty="0"/>
              <a:t>, </a:t>
            </a:r>
            <a:r>
              <a:rPr lang="ru-RU" dirty="0" err="1"/>
              <a:t>інформація</a:t>
            </a:r>
            <a:r>
              <a:rPr lang="ru-RU" dirty="0"/>
              <a:t> на </a:t>
            </a:r>
            <a:r>
              <a:rPr lang="ru-RU" dirty="0" err="1"/>
              <a:t>ньому</a:t>
            </a:r>
            <a:r>
              <a:rPr lang="ru-RU" dirty="0"/>
              <a:t> </a:t>
            </a:r>
            <a:r>
              <a:rPr lang="ru-RU" dirty="0" err="1"/>
              <a:t>має</a:t>
            </a:r>
            <a:r>
              <a:rPr lang="ru-RU" dirty="0"/>
              <a:t> бути </a:t>
            </a:r>
            <a:r>
              <a:rPr lang="ru-RU" dirty="0" err="1"/>
              <a:t>розміщена</a:t>
            </a:r>
            <a:r>
              <a:rPr lang="ru-RU" dirty="0"/>
              <a:t> з </a:t>
            </a:r>
            <a:r>
              <a:rPr lang="ru-RU" dirty="0" err="1"/>
              <a:t>урахуванням</a:t>
            </a:r>
            <a:r>
              <a:rPr lang="ru-RU" dirty="0"/>
              <a:t> потреб </a:t>
            </a:r>
            <a:r>
              <a:rPr lang="ru-RU" dirty="0" err="1"/>
              <a:t>учнів</a:t>
            </a:r>
            <a:r>
              <a:rPr lang="ru-RU" dirty="0"/>
              <a:t> </a:t>
            </a:r>
            <a:r>
              <a:rPr lang="ru-RU" dirty="0" err="1"/>
              <a:t>із</a:t>
            </a:r>
            <a:r>
              <a:rPr lang="ru-RU" dirty="0"/>
              <a:t> </a:t>
            </a:r>
            <a:r>
              <a:rPr lang="ru-RU" dirty="0" err="1"/>
              <a:t>сенсорними</a:t>
            </a:r>
            <a:r>
              <a:rPr lang="ru-RU" dirty="0"/>
              <a:t> та </a:t>
            </a:r>
            <a:r>
              <a:rPr lang="ru-RU" dirty="0" err="1"/>
              <a:t>інтелектуальними</a:t>
            </a:r>
            <a:r>
              <a:rPr lang="ru-RU" dirty="0"/>
              <a:t> </a:t>
            </a:r>
            <a:r>
              <a:rPr lang="ru-RU" dirty="0" err="1"/>
              <a:t>порушеннями</a:t>
            </a:r>
            <a:r>
              <a:rPr lang="ru-RU" dirty="0"/>
              <a:t>.</a:t>
            </a:r>
          </a:p>
          <a:p>
            <a:pPr marL="285750" indent="-285750" algn="l">
              <a:buFont typeface="Arial" panose="020B0604020202020204" pitchFamily="34" charset="0"/>
              <a:buChar char="•"/>
            </a:pPr>
            <a:r>
              <a:rPr lang="ru-RU" dirty="0" err="1"/>
              <a:t>Альтернативні</a:t>
            </a:r>
            <a:r>
              <a:rPr lang="ru-RU" dirty="0"/>
              <a:t> </a:t>
            </a:r>
            <a:r>
              <a:rPr lang="ru-RU" dirty="0" err="1"/>
              <a:t>форми</a:t>
            </a:r>
            <a:r>
              <a:rPr lang="ru-RU" dirty="0"/>
              <a:t> </a:t>
            </a:r>
            <a:r>
              <a:rPr lang="ru-RU" dirty="0" err="1"/>
              <a:t>подачі</a:t>
            </a:r>
            <a:r>
              <a:rPr lang="ru-RU" dirty="0"/>
              <a:t> </a:t>
            </a:r>
            <a:r>
              <a:rPr lang="ru-RU" dirty="0" err="1"/>
              <a:t>інформації</a:t>
            </a:r>
            <a:r>
              <a:rPr lang="ru-RU" dirty="0"/>
              <a:t> </a:t>
            </a:r>
            <a:r>
              <a:rPr lang="ru-RU" dirty="0" err="1"/>
              <a:t>вчителем</a:t>
            </a:r>
            <a:r>
              <a:rPr lang="ru-RU" dirty="0"/>
              <a:t> (</a:t>
            </a:r>
            <a:r>
              <a:rPr lang="ru-RU" dirty="0" err="1"/>
              <a:t>посилання</a:t>
            </a:r>
            <a:r>
              <a:rPr lang="ru-RU" dirty="0"/>
              <a:t> на </a:t>
            </a:r>
            <a:r>
              <a:rPr lang="ru-RU" dirty="0" err="1"/>
              <a:t>теоретичний</a:t>
            </a:r>
            <a:r>
              <a:rPr lang="ru-RU" dirty="0"/>
              <a:t> </a:t>
            </a:r>
            <a:r>
              <a:rPr lang="ru-RU" dirty="0" err="1"/>
              <a:t>матеріал</a:t>
            </a:r>
            <a:r>
              <a:rPr lang="ru-RU" dirty="0"/>
              <a:t> до уроку, </a:t>
            </a:r>
            <a:r>
              <a:rPr lang="ru-RU" dirty="0" err="1"/>
              <a:t>презентацію</a:t>
            </a:r>
            <a:r>
              <a:rPr lang="ru-RU" dirty="0"/>
              <a:t>, </a:t>
            </a:r>
            <a:r>
              <a:rPr lang="ru-RU" dirty="0" err="1"/>
              <a:t>аудіозапис</a:t>
            </a:r>
            <a:r>
              <a:rPr lang="ru-RU" dirty="0"/>
              <a:t> уроку, онлайн-урок).</a:t>
            </a:r>
          </a:p>
          <a:p>
            <a:pPr marL="285750" indent="-285750" algn="l">
              <a:buFont typeface="Arial" panose="020B0604020202020204" pitchFamily="34" charset="0"/>
              <a:buChar char="•"/>
            </a:pPr>
            <a:r>
              <a:rPr lang="ru-RU" dirty="0" err="1"/>
              <a:t>Надання</a:t>
            </a:r>
            <a:r>
              <a:rPr lang="ru-RU" dirty="0"/>
              <a:t> </a:t>
            </a:r>
            <a:r>
              <a:rPr lang="ru-RU" dirty="0" err="1"/>
              <a:t>наочних</a:t>
            </a:r>
            <a:r>
              <a:rPr lang="ru-RU" dirty="0"/>
              <a:t> </a:t>
            </a:r>
            <a:r>
              <a:rPr lang="ru-RU" dirty="0" err="1"/>
              <a:t>підказок</a:t>
            </a:r>
            <a:r>
              <a:rPr lang="ru-RU" dirty="0"/>
              <a:t> </a:t>
            </a:r>
            <a:r>
              <a:rPr lang="ru-RU" dirty="0" err="1"/>
              <a:t>під</a:t>
            </a:r>
            <a:r>
              <a:rPr lang="ru-RU" dirty="0"/>
              <a:t> час </a:t>
            </a:r>
            <a:r>
              <a:rPr lang="ru-RU" dirty="0" err="1"/>
              <a:t>уроків</a:t>
            </a:r>
            <a:r>
              <a:rPr lang="ru-RU" dirty="0"/>
              <a:t> (</a:t>
            </a:r>
            <a:r>
              <a:rPr lang="ru-RU" dirty="0" err="1"/>
              <a:t>діаграми</a:t>
            </a:r>
            <a:r>
              <a:rPr lang="ru-RU" dirty="0"/>
              <a:t>, </a:t>
            </a:r>
            <a:r>
              <a:rPr lang="ru-RU" dirty="0" err="1"/>
              <a:t>зображення</a:t>
            </a:r>
            <a:r>
              <a:rPr lang="ru-RU" dirty="0"/>
              <a:t>, </a:t>
            </a:r>
            <a:r>
              <a:rPr lang="ru-RU" dirty="0" err="1"/>
              <a:t>ключові</a:t>
            </a:r>
            <a:r>
              <a:rPr lang="ru-RU" dirty="0"/>
              <a:t> </a:t>
            </a:r>
            <a:r>
              <a:rPr lang="ru-RU" dirty="0" err="1"/>
              <a:t>поняття</a:t>
            </a:r>
            <a:r>
              <a:rPr lang="ru-RU" dirty="0"/>
              <a:t>).</a:t>
            </a:r>
          </a:p>
          <a:p>
            <a:pPr marL="285750" indent="-285750" algn="l">
              <a:buFont typeface="Arial" panose="020B0604020202020204" pitchFamily="34" charset="0"/>
              <a:buChar char="•"/>
            </a:pPr>
            <a:r>
              <a:rPr lang="ru-RU" dirty="0" err="1"/>
              <a:t>Застосування</a:t>
            </a:r>
            <a:r>
              <a:rPr lang="ru-RU" dirty="0"/>
              <a:t> </a:t>
            </a:r>
            <a:r>
              <a:rPr lang="ru-RU" dirty="0" err="1"/>
              <a:t>тактильної</a:t>
            </a:r>
            <a:r>
              <a:rPr lang="ru-RU" dirty="0"/>
              <a:t> плитки </a:t>
            </a:r>
            <a:r>
              <a:rPr lang="ru-RU" dirty="0" err="1"/>
              <a:t>або</a:t>
            </a:r>
            <a:r>
              <a:rPr lang="ru-RU" dirty="0"/>
              <a:t> </a:t>
            </a:r>
            <a:r>
              <a:rPr lang="ru-RU" dirty="0" err="1"/>
              <a:t>контрастних</a:t>
            </a:r>
            <a:r>
              <a:rPr lang="ru-RU" dirty="0"/>
              <a:t> </a:t>
            </a:r>
            <a:r>
              <a:rPr lang="ru-RU" dirty="0" err="1"/>
              <a:t>смуг</a:t>
            </a:r>
            <a:r>
              <a:rPr lang="ru-RU" dirty="0"/>
              <a:t>, </a:t>
            </a:r>
            <a:r>
              <a:rPr lang="ru-RU" dirty="0" err="1"/>
              <a:t>призначених</a:t>
            </a:r>
            <a:r>
              <a:rPr lang="ru-RU" dirty="0"/>
              <a:t> для </a:t>
            </a:r>
            <a:r>
              <a:rPr lang="ru-RU" dirty="0" err="1"/>
              <a:t>осіб</a:t>
            </a:r>
            <a:r>
              <a:rPr lang="ru-RU" dirty="0"/>
              <a:t> </a:t>
            </a:r>
            <a:r>
              <a:rPr lang="ru-RU" dirty="0" err="1"/>
              <a:t>із</a:t>
            </a:r>
            <a:r>
              <a:rPr lang="ru-RU" dirty="0"/>
              <a:t> </a:t>
            </a:r>
            <a:r>
              <a:rPr lang="ru-RU" dirty="0" err="1"/>
              <a:t>порушенням</a:t>
            </a:r>
            <a:r>
              <a:rPr lang="ru-RU" dirty="0"/>
              <a:t> </a:t>
            </a:r>
            <a:r>
              <a:rPr lang="ru-RU" dirty="0" err="1"/>
              <a:t>зору</a:t>
            </a:r>
            <a:r>
              <a:rPr lang="ru-RU" dirty="0"/>
              <a:t>.</a:t>
            </a:r>
          </a:p>
          <a:p>
            <a:pPr marL="285750" indent="-285750" algn="l">
              <a:buFont typeface="Arial" panose="020B0604020202020204" pitchFamily="34" charset="0"/>
              <a:buChar char="•"/>
            </a:pPr>
            <a:r>
              <a:rPr lang="ru-RU" dirty="0" err="1"/>
              <a:t>Використання</a:t>
            </a:r>
            <a:r>
              <a:rPr lang="ru-RU" dirty="0"/>
              <a:t> </a:t>
            </a:r>
            <a:r>
              <a:rPr lang="ru-RU" dirty="0" err="1"/>
              <a:t>тактильних</a:t>
            </a:r>
            <a:r>
              <a:rPr lang="ru-RU" dirty="0"/>
              <a:t> </a:t>
            </a:r>
            <a:r>
              <a:rPr lang="ru-RU" dirty="0" err="1"/>
              <a:t>зображень</a:t>
            </a:r>
            <a:r>
              <a:rPr lang="ru-RU" dirty="0"/>
              <a:t>, </a:t>
            </a:r>
            <a:r>
              <a:rPr lang="ru-RU" dirty="0" err="1"/>
              <a:t>мап</a:t>
            </a:r>
            <a:r>
              <a:rPr lang="ru-RU" dirty="0"/>
              <a:t>, </a:t>
            </a:r>
            <a:r>
              <a:rPr lang="ru-RU" dirty="0" err="1"/>
              <a:t>глобусів</a:t>
            </a:r>
            <a:r>
              <a:rPr lang="ru-RU" dirty="0"/>
              <a:t> для </a:t>
            </a:r>
            <a:r>
              <a:rPr lang="ru-RU" dirty="0" err="1"/>
              <a:t>всіх</a:t>
            </a:r>
            <a:r>
              <a:rPr lang="ru-RU" dirty="0"/>
              <a:t> </a:t>
            </a:r>
            <a:r>
              <a:rPr lang="ru-RU" dirty="0" err="1"/>
              <a:t>дітей</a:t>
            </a:r>
            <a:r>
              <a:rPr lang="ru-RU" dirty="0"/>
              <a:t> у </a:t>
            </a:r>
            <a:r>
              <a:rPr lang="ru-RU" dirty="0" err="1"/>
              <a:t>класі</a:t>
            </a:r>
            <a:r>
              <a:rPr lang="ru-RU" dirty="0"/>
              <a:t>.</a:t>
            </a:r>
          </a:p>
          <a:p>
            <a:pPr marL="285750" indent="-285750" algn="l">
              <a:buFont typeface="Arial" panose="020B0604020202020204" pitchFamily="34" charset="0"/>
              <a:buChar char="•"/>
            </a:pPr>
            <a:endParaRPr lang="uk-UA" dirty="0"/>
          </a:p>
        </p:txBody>
      </p:sp>
    </p:spTree>
    <p:extLst>
      <p:ext uri="{BB962C8B-B14F-4D97-AF65-F5344CB8AC3E}">
        <p14:creationId xmlns:p14="http://schemas.microsoft.com/office/powerpoint/2010/main" val="1527816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24227" r="24227"/>
          <a:stretch>
            <a:fillRect/>
          </a:stretch>
        </p:blipFill>
        <p:spPr>
          <a:xfrm>
            <a:off x="692695" y="687395"/>
            <a:ext cx="3748676" cy="5557469"/>
          </a:xfrm>
        </p:spPr>
      </p:pic>
      <p:sp>
        <p:nvSpPr>
          <p:cNvPr id="4" name="Текст 3"/>
          <p:cNvSpPr>
            <a:spLocks noGrp="1"/>
          </p:cNvSpPr>
          <p:nvPr>
            <p:ph type="body" sz="half" idx="2"/>
          </p:nvPr>
        </p:nvSpPr>
        <p:spPr>
          <a:xfrm>
            <a:off x="4615543" y="1280161"/>
            <a:ext cx="6548845" cy="4249782"/>
          </a:xfrm>
        </p:spPr>
        <p:txBody>
          <a:bodyPr>
            <a:normAutofit fontScale="85000" lnSpcReduction="10000"/>
          </a:bodyPr>
          <a:lstStyle/>
          <a:p>
            <a:pPr algn="l"/>
            <a:r>
              <a:rPr lang="uk-UA" b="1" dirty="0"/>
              <a:t>5. Терпимість до </a:t>
            </a:r>
            <a:r>
              <a:rPr lang="uk-UA" b="1" dirty="0" smtClean="0"/>
              <a:t>помилок</a:t>
            </a:r>
          </a:p>
          <a:p>
            <a:pPr marL="285750" indent="-285750" algn="l">
              <a:buFont typeface="Arial" panose="020B0604020202020204" pitchFamily="34" charset="0"/>
              <a:buChar char="•"/>
            </a:pPr>
            <a:r>
              <a:rPr lang="uk-UA" dirty="0"/>
              <a:t>Проведення навчання та роз’яснення інформації для учнів, учителів, щоби надати чіткі інструкції для тієї чи іншої ситуації. Нерідко ненавмисні помилки виникають тоді, коли учні не мають достатньо знань або неправильно оцінюють ситуацію.</a:t>
            </a:r>
          </a:p>
          <a:p>
            <a:pPr marL="285750" indent="-285750" algn="l">
              <a:buFont typeface="Arial" panose="020B0604020202020204" pitchFamily="34" charset="0"/>
              <a:buChar char="•"/>
            </a:pPr>
            <a:r>
              <a:rPr lang="uk-UA" dirty="0"/>
              <a:t>Врахування можливостей комунікації всіх учнів, наприклад, які мають різні порушення, для яких українська мова не є рідною, під час проведення занять, організації дозвілля, загальношкільних заходів.</a:t>
            </a:r>
          </a:p>
          <a:p>
            <a:pPr marL="285750" indent="-285750" algn="l">
              <a:buFont typeface="Arial" panose="020B0604020202020204" pitchFamily="34" charset="0"/>
              <a:buChar char="•"/>
            </a:pPr>
            <a:r>
              <a:rPr lang="ru-RU" dirty="0" err="1"/>
              <a:t>Відповідне</a:t>
            </a:r>
            <a:r>
              <a:rPr lang="ru-RU" dirty="0"/>
              <a:t> </a:t>
            </a:r>
            <a:r>
              <a:rPr lang="ru-RU" dirty="0" err="1"/>
              <a:t>маркування</a:t>
            </a:r>
            <a:r>
              <a:rPr lang="ru-RU" dirty="0"/>
              <a:t> </a:t>
            </a:r>
            <a:r>
              <a:rPr lang="ru-RU" dirty="0" err="1"/>
              <a:t>всіх</a:t>
            </a:r>
            <a:r>
              <a:rPr lang="ru-RU" dirty="0"/>
              <a:t> </a:t>
            </a:r>
            <a:r>
              <a:rPr lang="ru-RU" dirty="0" err="1"/>
              <a:t>скляних</a:t>
            </a:r>
            <a:r>
              <a:rPr lang="ru-RU" dirty="0"/>
              <a:t> дверей, </a:t>
            </a:r>
            <a:r>
              <a:rPr lang="ru-RU" dirty="0" err="1"/>
              <a:t>травмонебезпечних</a:t>
            </a:r>
            <a:r>
              <a:rPr lang="ru-RU" dirty="0"/>
              <a:t> </a:t>
            </a:r>
            <a:r>
              <a:rPr lang="ru-RU" dirty="0" err="1"/>
              <a:t>місць</a:t>
            </a:r>
            <a:r>
              <a:rPr lang="ru-RU" dirty="0"/>
              <a:t>.</a:t>
            </a:r>
          </a:p>
          <a:p>
            <a:pPr marL="285750" indent="-285750" algn="l">
              <a:buFont typeface="Arial" panose="020B0604020202020204" pitchFamily="34" charset="0"/>
              <a:buChar char="•"/>
            </a:pPr>
            <a:r>
              <a:rPr lang="uk-UA" dirty="0"/>
              <a:t>Використання чітких інструкцій, зрозумілих усім учням, щодо плану евакуації або інших надзвичайних ситуацій. Використання альтернативних методів подачі інформації.</a:t>
            </a:r>
          </a:p>
          <a:p>
            <a:pPr marL="285750" indent="-285750" algn="l">
              <a:buFont typeface="Arial" panose="020B0604020202020204" pitchFamily="34" charset="0"/>
              <a:buChar char="•"/>
            </a:pPr>
            <a:r>
              <a:rPr lang="ru-RU" dirty="0" err="1"/>
              <a:t>Чіткий</a:t>
            </a:r>
            <a:r>
              <a:rPr lang="ru-RU" dirty="0"/>
              <a:t> та </a:t>
            </a:r>
            <a:r>
              <a:rPr lang="ru-RU" dirty="0" err="1"/>
              <a:t>зрозумілий</a:t>
            </a:r>
            <a:r>
              <a:rPr lang="ru-RU" dirty="0"/>
              <a:t> для </a:t>
            </a:r>
            <a:r>
              <a:rPr lang="ru-RU" dirty="0" err="1"/>
              <a:t>всіх</a:t>
            </a:r>
            <a:r>
              <a:rPr lang="ru-RU" dirty="0"/>
              <a:t> </a:t>
            </a:r>
            <a:r>
              <a:rPr lang="ru-RU" dirty="0" err="1"/>
              <a:t>учнів</a:t>
            </a:r>
            <a:r>
              <a:rPr lang="ru-RU" dirty="0"/>
              <a:t> </a:t>
            </a:r>
            <a:r>
              <a:rPr lang="ru-RU" dirty="0" err="1"/>
              <a:t>загальний</a:t>
            </a:r>
            <a:r>
              <a:rPr lang="ru-RU" dirty="0"/>
              <a:t> </a:t>
            </a:r>
            <a:r>
              <a:rPr lang="ru-RU" dirty="0" err="1"/>
              <a:t>шкільний</a:t>
            </a:r>
            <a:r>
              <a:rPr lang="ru-RU" dirty="0"/>
              <a:t> план </a:t>
            </a:r>
            <a:r>
              <a:rPr lang="ru-RU" dirty="0" err="1"/>
              <a:t>розташування</a:t>
            </a:r>
            <a:r>
              <a:rPr lang="ru-RU" dirty="0"/>
              <a:t> </a:t>
            </a:r>
            <a:r>
              <a:rPr lang="ru-RU" dirty="0" err="1"/>
              <a:t>кабінетів</a:t>
            </a:r>
            <a:r>
              <a:rPr lang="ru-RU" dirty="0"/>
              <a:t>, </a:t>
            </a:r>
            <a:r>
              <a:rPr lang="ru-RU" dirty="0" err="1"/>
              <a:t>приміщень</a:t>
            </a:r>
            <a:r>
              <a:rPr lang="ru-RU" dirty="0"/>
              <a:t> </a:t>
            </a:r>
            <a:r>
              <a:rPr lang="ru-RU" dirty="0" err="1"/>
              <a:t>тощо</a:t>
            </a:r>
            <a:r>
              <a:rPr lang="ru-RU" dirty="0"/>
              <a:t>.</a:t>
            </a:r>
          </a:p>
          <a:p>
            <a:pPr marL="285750" indent="-285750" algn="l">
              <a:buFont typeface="Arial" panose="020B0604020202020204" pitchFamily="34" charset="0"/>
              <a:buChar char="•"/>
            </a:pPr>
            <a:r>
              <a:rPr lang="ru-RU" dirty="0" err="1"/>
              <a:t>Чіткий</a:t>
            </a:r>
            <a:r>
              <a:rPr lang="ru-RU" dirty="0"/>
              <a:t> та </a:t>
            </a:r>
            <a:r>
              <a:rPr lang="ru-RU" dirty="0" err="1"/>
              <a:t>зрозумілий</a:t>
            </a:r>
            <a:r>
              <a:rPr lang="ru-RU" dirty="0"/>
              <a:t> для </a:t>
            </a:r>
            <a:r>
              <a:rPr lang="ru-RU" dirty="0" err="1"/>
              <a:t>всіх</a:t>
            </a:r>
            <a:r>
              <a:rPr lang="ru-RU" dirty="0"/>
              <a:t> </a:t>
            </a:r>
            <a:r>
              <a:rPr lang="ru-RU" dirty="0" err="1"/>
              <a:t>учнів</a:t>
            </a:r>
            <a:r>
              <a:rPr lang="ru-RU" dirty="0"/>
              <a:t> </a:t>
            </a:r>
            <a:r>
              <a:rPr lang="ru-RU" dirty="0" err="1"/>
              <a:t>загальний</a:t>
            </a:r>
            <a:r>
              <a:rPr lang="ru-RU" dirty="0"/>
              <a:t> </a:t>
            </a:r>
            <a:r>
              <a:rPr lang="ru-RU" dirty="0" err="1"/>
              <a:t>шкільний</a:t>
            </a:r>
            <a:r>
              <a:rPr lang="ru-RU" dirty="0"/>
              <a:t> план </a:t>
            </a:r>
            <a:r>
              <a:rPr lang="ru-RU" dirty="0" err="1"/>
              <a:t>розташування</a:t>
            </a:r>
            <a:r>
              <a:rPr lang="ru-RU" dirty="0"/>
              <a:t> </a:t>
            </a:r>
            <a:r>
              <a:rPr lang="ru-RU" dirty="0" err="1"/>
              <a:t>кабінетів</a:t>
            </a:r>
            <a:r>
              <a:rPr lang="ru-RU" dirty="0"/>
              <a:t>, </a:t>
            </a:r>
            <a:r>
              <a:rPr lang="ru-RU" dirty="0" err="1"/>
              <a:t>приміщень</a:t>
            </a:r>
            <a:r>
              <a:rPr lang="ru-RU" dirty="0"/>
              <a:t> </a:t>
            </a:r>
            <a:r>
              <a:rPr lang="ru-RU" dirty="0" err="1"/>
              <a:t>тощо</a:t>
            </a:r>
            <a:r>
              <a:rPr lang="ru-RU" dirty="0"/>
              <a:t>.</a:t>
            </a:r>
          </a:p>
          <a:p>
            <a:pPr marL="285750" indent="-285750" algn="l">
              <a:buFont typeface="Arial" panose="020B0604020202020204" pitchFamily="34" charset="0"/>
              <a:buChar char="•"/>
            </a:pPr>
            <a:endParaRPr lang="uk-UA" dirty="0"/>
          </a:p>
        </p:txBody>
      </p:sp>
    </p:spTree>
    <p:extLst>
      <p:ext uri="{BB962C8B-B14F-4D97-AF65-F5344CB8AC3E}">
        <p14:creationId xmlns:p14="http://schemas.microsoft.com/office/powerpoint/2010/main" val="1945535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Grp="1" noChangeAspect="1"/>
          </p:cNvPicPr>
          <p:nvPr>
            <p:ph type="pic" idx="1"/>
          </p:nvPr>
        </p:nvPicPr>
        <p:blipFill>
          <a:blip r:embed="rId2">
            <a:extLst>
              <a:ext uri="{28A0092B-C50C-407E-A947-70E740481C1C}">
                <a14:useLocalDpi xmlns:a14="http://schemas.microsoft.com/office/drawing/2010/main" val="0"/>
              </a:ext>
            </a:extLst>
          </a:blip>
          <a:srcRect l="31404" r="31404"/>
          <a:stretch>
            <a:fillRect/>
          </a:stretch>
        </p:blipFill>
        <p:spPr>
          <a:xfrm>
            <a:off x="7628709" y="675639"/>
            <a:ext cx="3503344" cy="5461075"/>
          </a:xfrm>
          <a:prstGeom prst="roundRect">
            <a:avLst>
              <a:gd name="adj" fmla="val 15163"/>
            </a:avLst>
          </a:prstGeom>
        </p:spPr>
      </p:pic>
      <p:sp>
        <p:nvSpPr>
          <p:cNvPr id="4" name="Текст 3"/>
          <p:cNvSpPr>
            <a:spLocks noGrp="1"/>
          </p:cNvSpPr>
          <p:nvPr>
            <p:ph type="body" sz="half" idx="2"/>
          </p:nvPr>
        </p:nvSpPr>
        <p:spPr>
          <a:xfrm>
            <a:off x="1295399" y="1471749"/>
            <a:ext cx="6241816" cy="3612483"/>
          </a:xfrm>
        </p:spPr>
        <p:txBody>
          <a:bodyPr>
            <a:normAutofit fontScale="92500" lnSpcReduction="10000"/>
          </a:bodyPr>
          <a:lstStyle/>
          <a:p>
            <a:pPr algn="l"/>
            <a:r>
              <a:rPr lang="ru-RU" b="1" dirty="0"/>
              <a:t>6. </a:t>
            </a:r>
            <a:r>
              <a:rPr lang="ru-RU" b="1" dirty="0" err="1"/>
              <a:t>Низькі</a:t>
            </a:r>
            <a:r>
              <a:rPr lang="ru-RU" b="1" dirty="0"/>
              <a:t> </a:t>
            </a:r>
            <a:r>
              <a:rPr lang="ru-RU" b="1" dirty="0" err="1"/>
              <a:t>фізичні</a:t>
            </a:r>
            <a:r>
              <a:rPr lang="ru-RU" b="1" dirty="0"/>
              <a:t> </a:t>
            </a:r>
            <a:r>
              <a:rPr lang="ru-RU" b="1" dirty="0" err="1"/>
              <a:t>зусилля</a:t>
            </a:r>
            <a:r>
              <a:rPr lang="ru-RU" b="1" dirty="0"/>
              <a:t>.</a:t>
            </a:r>
            <a:r>
              <a:rPr lang="ru-RU" dirty="0"/>
              <a:t> </a:t>
            </a:r>
            <a:r>
              <a:rPr lang="ru-RU" dirty="0" smtClean="0"/>
              <a:t>(Дизайн </a:t>
            </a:r>
            <a:r>
              <a:rPr lang="ru-RU" dirty="0" err="1"/>
              <a:t>може</a:t>
            </a:r>
            <a:r>
              <a:rPr lang="ru-RU" dirty="0"/>
              <a:t> </a:t>
            </a:r>
            <a:r>
              <a:rPr lang="ru-RU" dirty="0" err="1"/>
              <a:t>використовуватися</a:t>
            </a:r>
            <a:r>
              <a:rPr lang="ru-RU" dirty="0"/>
              <a:t> </a:t>
            </a:r>
            <a:r>
              <a:rPr lang="ru-RU" dirty="0" err="1"/>
              <a:t>зручно</a:t>
            </a:r>
            <a:r>
              <a:rPr lang="ru-RU" dirty="0"/>
              <a:t>, </a:t>
            </a:r>
            <a:r>
              <a:rPr lang="ru-RU" dirty="0" err="1"/>
              <a:t>ефективно</a:t>
            </a:r>
            <a:r>
              <a:rPr lang="ru-RU" dirty="0"/>
              <a:t>, з </a:t>
            </a:r>
            <a:r>
              <a:rPr lang="ru-RU" dirty="0" err="1"/>
              <a:t>мінімальною</a:t>
            </a:r>
            <a:r>
              <a:rPr lang="ru-RU" dirty="0"/>
              <a:t> </a:t>
            </a:r>
            <a:r>
              <a:rPr lang="ru-RU" dirty="0" err="1" smtClean="0"/>
              <a:t>втомою</a:t>
            </a:r>
            <a:r>
              <a:rPr lang="ru-RU" dirty="0" smtClean="0"/>
              <a:t>).</a:t>
            </a:r>
          </a:p>
          <a:p>
            <a:pPr marL="285750" indent="-285750" algn="l">
              <a:buFont typeface="Arial" panose="020B0604020202020204" pitchFamily="34" charset="0"/>
              <a:buChar char="•"/>
            </a:pPr>
            <a:r>
              <a:rPr lang="ru-RU" dirty="0" err="1"/>
              <a:t>Забезпечення</a:t>
            </a:r>
            <a:r>
              <a:rPr lang="ru-RU" dirty="0"/>
              <a:t> </a:t>
            </a:r>
            <a:r>
              <a:rPr lang="ru-RU" dirty="0" err="1"/>
              <a:t>вільного</a:t>
            </a:r>
            <a:r>
              <a:rPr lang="ru-RU" dirty="0"/>
              <a:t> й легкого </a:t>
            </a:r>
            <a:r>
              <a:rPr lang="ru-RU" dirty="0" err="1"/>
              <a:t>відкривання</a:t>
            </a:r>
            <a:r>
              <a:rPr lang="ru-RU" dirty="0"/>
              <a:t> дверей у </a:t>
            </a:r>
            <a:r>
              <a:rPr lang="ru-RU" dirty="0" err="1"/>
              <a:t>всіх</a:t>
            </a:r>
            <a:r>
              <a:rPr lang="ru-RU" dirty="0"/>
              <a:t> </a:t>
            </a:r>
            <a:r>
              <a:rPr lang="ru-RU" dirty="0" err="1"/>
              <a:t>кабінетах</a:t>
            </a:r>
            <a:r>
              <a:rPr lang="ru-RU" dirty="0"/>
              <a:t> (</a:t>
            </a:r>
            <a:r>
              <a:rPr lang="ru-RU" dirty="0" err="1"/>
              <a:t>відсутність</a:t>
            </a:r>
            <a:r>
              <a:rPr lang="ru-RU" dirty="0"/>
              <a:t> </a:t>
            </a:r>
            <a:r>
              <a:rPr lang="ru-RU" dirty="0" err="1"/>
              <a:t>порогів</a:t>
            </a:r>
            <a:r>
              <a:rPr lang="ru-RU" dirty="0"/>
              <a:t>, ручки </a:t>
            </a:r>
            <a:r>
              <a:rPr lang="ru-RU" dirty="0" err="1"/>
              <a:t>важільного</a:t>
            </a:r>
            <a:r>
              <a:rPr lang="ru-RU" dirty="0"/>
              <a:t> типу та </a:t>
            </a:r>
            <a:r>
              <a:rPr lang="ru-RU" dirty="0" err="1"/>
              <a:t>ін</a:t>
            </a:r>
            <a:r>
              <a:rPr lang="ru-RU" dirty="0"/>
              <a:t>.).</a:t>
            </a:r>
          </a:p>
          <a:p>
            <a:pPr marL="285750" indent="-285750" algn="l">
              <a:buFont typeface="Arial" panose="020B0604020202020204" pitchFamily="34" charset="0"/>
              <a:buChar char="•"/>
            </a:pPr>
            <a:r>
              <a:rPr lang="ru-RU" dirty="0" err="1"/>
              <a:t>Проведення</a:t>
            </a:r>
            <a:r>
              <a:rPr lang="ru-RU" dirty="0"/>
              <a:t> </a:t>
            </a:r>
            <a:r>
              <a:rPr lang="ru-RU" dirty="0" err="1"/>
              <a:t>навчання</a:t>
            </a:r>
            <a:r>
              <a:rPr lang="ru-RU" dirty="0"/>
              <a:t> </a:t>
            </a:r>
            <a:r>
              <a:rPr lang="ru-RU" dirty="0" err="1"/>
              <a:t>відповідних</a:t>
            </a:r>
            <a:r>
              <a:rPr lang="ru-RU" dirty="0"/>
              <a:t> </a:t>
            </a:r>
            <a:r>
              <a:rPr lang="ru-RU" dirty="0" err="1"/>
              <a:t>фахівців</a:t>
            </a:r>
            <a:r>
              <a:rPr lang="ru-RU" dirty="0"/>
              <a:t> </a:t>
            </a:r>
            <a:r>
              <a:rPr lang="ru-RU" dirty="0" err="1"/>
              <a:t>щодо</a:t>
            </a:r>
            <a:r>
              <a:rPr lang="ru-RU" dirty="0"/>
              <a:t> </a:t>
            </a:r>
            <a:r>
              <a:rPr lang="ru-RU" dirty="0" err="1"/>
              <a:t>супроводу</a:t>
            </a:r>
            <a:r>
              <a:rPr lang="ru-RU" dirty="0"/>
              <a:t> та </a:t>
            </a:r>
            <a:r>
              <a:rPr lang="ru-RU" dirty="0" err="1"/>
              <a:t>допомоги</a:t>
            </a:r>
            <a:r>
              <a:rPr lang="ru-RU" dirty="0"/>
              <a:t> </a:t>
            </a:r>
            <a:r>
              <a:rPr lang="ru-RU" dirty="0" err="1"/>
              <a:t>учням</a:t>
            </a:r>
            <a:r>
              <a:rPr lang="ru-RU" dirty="0"/>
              <a:t> з </a:t>
            </a:r>
            <a:r>
              <a:rPr lang="ru-RU" dirty="0" err="1"/>
              <a:t>інвалідністю</a:t>
            </a:r>
            <a:r>
              <a:rPr lang="ru-RU" dirty="0" smtClean="0"/>
              <a:t>.</a:t>
            </a:r>
          </a:p>
          <a:p>
            <a:pPr marL="285750" indent="-285750" algn="l">
              <a:buFont typeface="Arial" panose="020B0604020202020204" pitchFamily="34" charset="0"/>
              <a:buChar char="•"/>
            </a:pPr>
            <a:r>
              <a:rPr lang="uk-UA" dirty="0"/>
              <a:t>Цифрові навчальні ресурси мають бути </a:t>
            </a:r>
            <a:r>
              <a:rPr lang="uk-UA" dirty="0" err="1"/>
              <a:t>спроєктовані</a:t>
            </a:r>
            <a:r>
              <a:rPr lang="uk-UA" dirty="0"/>
              <a:t> так, щоби звести до мінімуму навантаження на учня, вчителя, яке може бути фізичним (наприклад, напруга очей, шиї, головні болі та ін.) або розумовим (наприклад, розчарування, дратівливість та ін</a:t>
            </a:r>
            <a:r>
              <a:rPr lang="uk-UA" dirty="0" smtClean="0"/>
              <a:t>.).</a:t>
            </a:r>
          </a:p>
          <a:p>
            <a:pPr marL="285750" indent="-285750" algn="l">
              <a:buFont typeface="Arial" panose="020B0604020202020204" pitchFamily="34" charset="0"/>
              <a:buChar char="•"/>
            </a:pPr>
            <a:r>
              <a:rPr lang="ru-RU" dirty="0"/>
              <a:t>Дозвольте </a:t>
            </a:r>
            <a:r>
              <a:rPr lang="ru-RU" dirty="0" err="1"/>
              <a:t>учневі</a:t>
            </a:r>
            <a:r>
              <a:rPr lang="ru-RU" dirty="0"/>
              <a:t> </a:t>
            </a:r>
            <a:r>
              <a:rPr lang="ru-RU" dirty="0" err="1"/>
              <a:t>зберігати</a:t>
            </a:r>
            <a:r>
              <a:rPr lang="ru-RU" dirty="0"/>
              <a:t> </a:t>
            </a:r>
            <a:r>
              <a:rPr lang="ru-RU" dirty="0" err="1"/>
              <a:t>нейтральне</a:t>
            </a:r>
            <a:r>
              <a:rPr lang="ru-RU" dirty="0"/>
              <a:t> </a:t>
            </a:r>
            <a:r>
              <a:rPr lang="ru-RU" dirty="0" err="1"/>
              <a:t>положення</a:t>
            </a:r>
            <a:r>
              <a:rPr lang="ru-RU" dirty="0"/>
              <a:t> </a:t>
            </a:r>
            <a:r>
              <a:rPr lang="ru-RU" dirty="0" err="1"/>
              <a:t>тіла</a:t>
            </a:r>
            <a:r>
              <a:rPr lang="ru-RU" dirty="0"/>
              <a:t>.</a:t>
            </a:r>
          </a:p>
          <a:p>
            <a:pPr marL="285750" indent="-285750" algn="l">
              <a:buFont typeface="Arial" panose="020B0604020202020204" pitchFamily="34" charset="0"/>
              <a:buChar char="•"/>
            </a:pPr>
            <a:endParaRPr lang="uk-UA" dirty="0"/>
          </a:p>
          <a:p>
            <a:pPr marL="285750" indent="-285750" algn="l">
              <a:buFont typeface="Arial" panose="020B0604020202020204" pitchFamily="34" charset="0"/>
              <a:buChar char="•"/>
            </a:pPr>
            <a:endParaRPr lang="ru-RU" dirty="0" smtClean="0"/>
          </a:p>
        </p:txBody>
      </p:sp>
    </p:spTree>
    <p:extLst>
      <p:ext uri="{BB962C8B-B14F-4D97-AF65-F5344CB8AC3E}">
        <p14:creationId xmlns:p14="http://schemas.microsoft.com/office/powerpoint/2010/main" val="3790335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17919" r="17919"/>
          <a:stretch>
            <a:fillRect/>
          </a:stretch>
        </p:blipFill>
        <p:spPr>
          <a:xfrm>
            <a:off x="8086122" y="1006564"/>
            <a:ext cx="3147935" cy="4907057"/>
          </a:xfrm>
          <a:prstGeom prst="roundRect">
            <a:avLst>
              <a:gd name="adj" fmla="val 0"/>
            </a:avLst>
          </a:prstGeom>
        </p:spPr>
      </p:pic>
      <p:sp>
        <p:nvSpPr>
          <p:cNvPr id="4" name="Текст 3"/>
          <p:cNvSpPr>
            <a:spLocks noGrp="1"/>
          </p:cNvSpPr>
          <p:nvPr>
            <p:ph type="body" sz="half" idx="2"/>
          </p:nvPr>
        </p:nvSpPr>
        <p:spPr>
          <a:xfrm>
            <a:off x="1295399" y="1306285"/>
            <a:ext cx="6045927" cy="4432663"/>
          </a:xfrm>
        </p:spPr>
        <p:txBody>
          <a:bodyPr>
            <a:normAutofit fontScale="92500" lnSpcReduction="20000"/>
          </a:bodyPr>
          <a:lstStyle/>
          <a:p>
            <a:pPr algn="l"/>
            <a:r>
              <a:rPr lang="ru-RU" b="1" dirty="0"/>
              <a:t>7. </a:t>
            </a:r>
            <a:r>
              <a:rPr lang="ru-RU" b="1" dirty="0" err="1"/>
              <a:t>Наявність</a:t>
            </a:r>
            <a:r>
              <a:rPr lang="ru-RU" b="1" dirty="0"/>
              <a:t> </a:t>
            </a:r>
            <a:r>
              <a:rPr lang="ru-RU" b="1" dirty="0" err="1"/>
              <a:t>необхідного</a:t>
            </a:r>
            <a:r>
              <a:rPr lang="ru-RU" b="1" dirty="0"/>
              <a:t> </a:t>
            </a:r>
            <a:r>
              <a:rPr lang="ru-RU" b="1" dirty="0" err="1"/>
              <a:t>розміру</a:t>
            </a:r>
            <a:r>
              <a:rPr lang="ru-RU" b="1" dirty="0"/>
              <a:t> та простору</a:t>
            </a:r>
            <a:r>
              <a:rPr lang="ru-RU" b="1" dirty="0" smtClean="0"/>
              <a:t>.</a:t>
            </a:r>
          </a:p>
          <a:p>
            <a:pPr marL="285750" indent="-285750" algn="l">
              <a:buFont typeface="Arial" panose="020B0604020202020204" pitchFamily="34" charset="0"/>
              <a:buChar char="•"/>
            </a:pPr>
            <a:r>
              <a:rPr lang="ru-RU" dirty="0" err="1"/>
              <a:t>Забезпечення</a:t>
            </a:r>
            <a:r>
              <a:rPr lang="ru-RU" dirty="0"/>
              <a:t> </a:t>
            </a:r>
            <a:r>
              <a:rPr lang="ru-RU" dirty="0" err="1"/>
              <a:t>відповідного</a:t>
            </a:r>
            <a:r>
              <a:rPr lang="ru-RU" dirty="0"/>
              <a:t> простору в </a:t>
            </a:r>
            <a:r>
              <a:rPr lang="ru-RU" dirty="0" err="1"/>
              <a:t>кабінетах</a:t>
            </a:r>
            <a:r>
              <a:rPr lang="ru-RU" dirty="0"/>
              <a:t>: </a:t>
            </a:r>
            <a:r>
              <a:rPr lang="ru-RU" dirty="0" err="1"/>
              <a:t>розташування</a:t>
            </a:r>
            <a:r>
              <a:rPr lang="ru-RU" dirty="0"/>
              <a:t> парт, </a:t>
            </a:r>
            <a:r>
              <a:rPr lang="ru-RU" dirty="0" err="1"/>
              <a:t>стільців</a:t>
            </a:r>
            <a:r>
              <a:rPr lang="ru-RU" dirty="0"/>
              <a:t>, </a:t>
            </a:r>
            <a:r>
              <a:rPr lang="ru-RU" dirty="0" err="1"/>
              <a:t>наочних</a:t>
            </a:r>
            <a:r>
              <a:rPr lang="ru-RU" dirty="0"/>
              <a:t> </a:t>
            </a:r>
            <a:r>
              <a:rPr lang="ru-RU" dirty="0" err="1"/>
              <a:t>матеріалів</a:t>
            </a:r>
            <a:r>
              <a:rPr lang="ru-RU" dirty="0"/>
              <a:t>.</a:t>
            </a:r>
          </a:p>
          <a:p>
            <a:pPr marL="285750" indent="-285750" algn="l">
              <a:buFont typeface="Arial" panose="020B0604020202020204" pitchFamily="34" charset="0"/>
              <a:buChar char="•"/>
            </a:pPr>
            <a:r>
              <a:rPr lang="ru-RU" dirty="0" err="1"/>
              <a:t>Наявність</a:t>
            </a:r>
            <a:r>
              <a:rPr lang="ru-RU" dirty="0"/>
              <a:t> туалетною </a:t>
            </a:r>
            <a:r>
              <a:rPr lang="ru-RU" dirty="0" err="1"/>
              <a:t>кімнати</a:t>
            </a:r>
            <a:r>
              <a:rPr lang="ru-RU" dirty="0"/>
              <a:t> для </a:t>
            </a:r>
            <a:r>
              <a:rPr lang="ru-RU" dirty="0" err="1"/>
              <a:t>осіб</a:t>
            </a:r>
            <a:r>
              <a:rPr lang="ru-RU" dirty="0"/>
              <a:t> з </a:t>
            </a:r>
            <a:r>
              <a:rPr lang="ru-RU" dirty="0" err="1"/>
              <a:t>інвалідність</a:t>
            </a:r>
            <a:r>
              <a:rPr lang="ru-RU" dirty="0"/>
              <a:t> </a:t>
            </a:r>
            <a:r>
              <a:rPr lang="ru-RU" dirty="0" err="1"/>
              <a:t>із</a:t>
            </a:r>
            <a:r>
              <a:rPr lang="ru-RU" dirty="0"/>
              <a:t> </a:t>
            </a:r>
            <a:r>
              <a:rPr lang="ru-RU" dirty="0" err="1"/>
              <a:t>використанням</a:t>
            </a:r>
            <a:r>
              <a:rPr lang="ru-RU" dirty="0"/>
              <a:t> </a:t>
            </a:r>
            <a:r>
              <a:rPr lang="ru-RU" dirty="0">
                <a:hlinkClick r:id="rId3"/>
              </a:rPr>
              <a:t>символу</a:t>
            </a:r>
            <a:r>
              <a:rPr lang="ru-RU" dirty="0"/>
              <a:t> – </a:t>
            </a:r>
            <a:r>
              <a:rPr lang="ru-RU" dirty="0" err="1"/>
              <a:t>міжнародний</a:t>
            </a:r>
            <a:r>
              <a:rPr lang="ru-RU" dirty="0"/>
              <a:t> знак </a:t>
            </a:r>
            <a:r>
              <a:rPr lang="ru-RU" dirty="0" err="1"/>
              <a:t>доступності</a:t>
            </a:r>
            <a:r>
              <a:rPr lang="ru-RU" dirty="0"/>
              <a:t>.</a:t>
            </a:r>
          </a:p>
          <a:p>
            <a:pPr marL="285750" indent="-285750" algn="l">
              <a:buFont typeface="Arial" panose="020B0604020202020204" pitchFamily="34" charset="0"/>
              <a:buChar char="•"/>
            </a:pPr>
            <a:r>
              <a:rPr lang="ru-RU" dirty="0"/>
              <a:t> </a:t>
            </a:r>
            <a:r>
              <a:rPr lang="uk-UA" dirty="0"/>
              <a:t>Наявність біля школи місць для паркування велосипедів, стоянки для шкільного автобусу, транспорту для осіб з інвалідністю. Застосування відповідних знаків для чіткого позначення під’їзду, висадки </a:t>
            </a:r>
            <a:r>
              <a:rPr lang="uk-UA" dirty="0" smtClean="0"/>
              <a:t>пасажирів.</a:t>
            </a:r>
          </a:p>
          <a:p>
            <a:pPr marL="285750" indent="-285750" algn="l">
              <a:buFont typeface="Arial" panose="020B0604020202020204" pitchFamily="34" charset="0"/>
              <a:buChar char="•"/>
            </a:pPr>
            <a:r>
              <a:rPr lang="uk-UA" dirty="0"/>
              <a:t>Наявність зон відпочинку, вільного простору для учнів, зокрема і для тих, які мають емоційні, поведінкові порушення й потребують додаткового простору, щоби відчувати себе </a:t>
            </a:r>
            <a:r>
              <a:rPr lang="uk-UA" dirty="0" err="1"/>
              <a:t>комфортно</a:t>
            </a:r>
            <a:r>
              <a:rPr lang="uk-UA" dirty="0"/>
              <a:t>.</a:t>
            </a:r>
          </a:p>
          <a:p>
            <a:pPr marL="285750" indent="-285750" algn="l">
              <a:buFont typeface="Arial" panose="020B0604020202020204" pitchFamily="34" charset="0"/>
              <a:buChar char="•"/>
            </a:pPr>
            <a:r>
              <a:rPr lang="ru-RU" dirty="0" err="1"/>
              <a:t>Використовуються</a:t>
            </a:r>
            <a:r>
              <a:rPr lang="ru-RU" dirty="0"/>
              <a:t> </a:t>
            </a:r>
            <a:r>
              <a:rPr lang="ru-RU" dirty="0" err="1"/>
              <a:t>різні</a:t>
            </a:r>
            <a:r>
              <a:rPr lang="ru-RU" dirty="0"/>
              <a:t> </a:t>
            </a:r>
            <a:r>
              <a:rPr lang="ru-RU" dirty="0" err="1"/>
              <a:t>ресурси</a:t>
            </a:r>
            <a:r>
              <a:rPr lang="ru-RU" dirty="0"/>
              <a:t> для </a:t>
            </a:r>
            <a:r>
              <a:rPr lang="ru-RU" dirty="0" err="1"/>
              <a:t>роботи</a:t>
            </a:r>
            <a:r>
              <a:rPr lang="ru-RU" dirty="0"/>
              <a:t> в </a:t>
            </a:r>
            <a:r>
              <a:rPr lang="ru-RU" dirty="0" err="1"/>
              <a:t>різних</a:t>
            </a:r>
            <a:r>
              <a:rPr lang="ru-RU" dirty="0"/>
              <a:t> </a:t>
            </a:r>
            <a:r>
              <a:rPr lang="ru-RU" dirty="0" err="1"/>
              <a:t>цифрових</a:t>
            </a:r>
            <a:r>
              <a:rPr lang="ru-RU" dirty="0"/>
              <a:t> </a:t>
            </a:r>
            <a:r>
              <a:rPr lang="ru-RU" dirty="0" err="1"/>
              <a:t>середовищах</a:t>
            </a:r>
            <a:r>
              <a:rPr lang="ru-RU" dirty="0"/>
              <a:t> (</a:t>
            </a:r>
            <a:r>
              <a:rPr lang="ru-RU" dirty="0" err="1"/>
              <a:t>наприклад</a:t>
            </a:r>
            <a:r>
              <a:rPr lang="ru-RU" dirty="0"/>
              <a:t>, </a:t>
            </a:r>
            <a:r>
              <a:rPr lang="ru-RU" dirty="0" err="1"/>
              <a:t>смартфони</a:t>
            </a:r>
            <a:r>
              <a:rPr lang="ru-RU" dirty="0"/>
              <a:t>, </a:t>
            </a:r>
            <a:r>
              <a:rPr lang="ru-RU" dirty="0" err="1"/>
              <a:t>настільні</a:t>
            </a:r>
            <a:r>
              <a:rPr lang="ru-RU" dirty="0"/>
              <a:t> </a:t>
            </a:r>
            <a:r>
              <a:rPr lang="ru-RU" dirty="0" err="1"/>
              <a:t>комп’ютери</a:t>
            </a:r>
            <a:r>
              <a:rPr lang="ru-RU" dirty="0"/>
              <a:t>, ноутбуки, </a:t>
            </a:r>
            <a:r>
              <a:rPr lang="ru-RU" dirty="0" err="1"/>
              <a:t>планшети</a:t>
            </a:r>
            <a:r>
              <a:rPr lang="ru-RU" dirty="0"/>
              <a:t> та </a:t>
            </a:r>
            <a:r>
              <a:rPr lang="ru-RU" dirty="0" err="1"/>
              <a:t>ін</a:t>
            </a:r>
            <a:r>
              <a:rPr lang="ru-RU" dirty="0"/>
              <a:t>.) і поза </a:t>
            </a:r>
            <a:r>
              <a:rPr lang="ru-RU" dirty="0" err="1"/>
              <a:t>цифровим</a:t>
            </a:r>
            <a:r>
              <a:rPr lang="ru-RU" dirty="0"/>
              <a:t> </a:t>
            </a:r>
            <a:r>
              <a:rPr lang="ru-RU" dirty="0" err="1"/>
              <a:t>середовищем</a:t>
            </a:r>
            <a:r>
              <a:rPr lang="ru-RU" dirty="0"/>
              <a:t> (</a:t>
            </a:r>
            <a:r>
              <a:rPr lang="ru-RU" dirty="0" err="1"/>
              <a:t>наприклад</a:t>
            </a:r>
            <a:r>
              <a:rPr lang="ru-RU" dirty="0"/>
              <a:t>, </a:t>
            </a:r>
            <a:r>
              <a:rPr lang="ru-RU" dirty="0" err="1"/>
              <a:t>завантажуються</a:t>
            </a:r>
            <a:r>
              <a:rPr lang="ru-RU" dirty="0"/>
              <a:t> та </a:t>
            </a:r>
            <a:r>
              <a:rPr lang="ru-RU" dirty="0" err="1"/>
              <a:t>видруковуються</a:t>
            </a:r>
            <a:r>
              <a:rPr lang="ru-RU" dirty="0"/>
              <a:t>).</a:t>
            </a:r>
          </a:p>
          <a:p>
            <a:pPr marL="285750" indent="-285750" algn="l">
              <a:buFont typeface="Arial" panose="020B0604020202020204" pitchFamily="34" charset="0"/>
              <a:buChar char="•"/>
            </a:pPr>
            <a:endParaRPr lang="uk-UA" dirty="0"/>
          </a:p>
        </p:txBody>
      </p:sp>
    </p:spTree>
    <p:extLst>
      <p:ext uri="{BB962C8B-B14F-4D97-AF65-F5344CB8AC3E}">
        <p14:creationId xmlns:p14="http://schemas.microsoft.com/office/powerpoint/2010/main" val="3920722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b="1" dirty="0"/>
              <a:t>Роль </a:t>
            </a:r>
            <a:r>
              <a:rPr lang="ru-RU" sz="4000" b="1" dirty="0" err="1"/>
              <a:t>асистента</a:t>
            </a:r>
            <a:r>
              <a:rPr lang="ru-RU" sz="4000" b="1" dirty="0"/>
              <a:t> </a:t>
            </a:r>
            <a:r>
              <a:rPr lang="ru-RU" sz="4000" b="1" dirty="0" err="1"/>
              <a:t>вчителя</a:t>
            </a:r>
            <a:r>
              <a:rPr lang="ru-RU" sz="4000" b="1" dirty="0"/>
              <a:t> в </a:t>
            </a:r>
            <a:r>
              <a:rPr lang="ru-RU" sz="4000" b="1" dirty="0" err="1"/>
              <a:t>класі</a:t>
            </a:r>
            <a:r>
              <a:rPr lang="ru-RU" sz="4000" b="1" dirty="0"/>
              <a:t> з </a:t>
            </a:r>
            <a:r>
              <a:rPr lang="ru-RU" sz="4000" b="1" dirty="0" err="1"/>
              <a:t>інклюзивним</a:t>
            </a:r>
            <a:r>
              <a:rPr lang="ru-RU" sz="4000" b="1" dirty="0"/>
              <a:t> </a:t>
            </a:r>
            <a:r>
              <a:rPr lang="ru-RU" sz="4000" b="1" dirty="0" err="1"/>
              <a:t>навчанням</a:t>
            </a:r>
            <a:r>
              <a:rPr lang="ru-RU" sz="4000" b="1" dirty="0"/>
              <a:t>: </a:t>
            </a:r>
            <a:r>
              <a:rPr lang="ru-RU" sz="4000" b="1" dirty="0" err="1"/>
              <a:t>основні</a:t>
            </a:r>
            <a:r>
              <a:rPr lang="ru-RU" sz="4000" b="1" dirty="0"/>
              <a:t> </a:t>
            </a:r>
            <a:r>
              <a:rPr lang="ru-RU" sz="4000" b="1" dirty="0" err="1"/>
              <a:t>функції</a:t>
            </a:r>
            <a:r>
              <a:rPr lang="ru-RU" sz="4000" b="1" dirty="0"/>
              <a:t> і </a:t>
            </a:r>
            <a:r>
              <a:rPr lang="ru-RU" sz="4000" b="1" dirty="0" err="1"/>
              <a:t>завдання</a:t>
            </a:r>
            <a:r>
              <a:rPr lang="ru-RU" sz="4000" b="1" dirty="0"/>
              <a:t>, </a:t>
            </a:r>
            <a:r>
              <a:rPr lang="ru-RU" sz="4000" b="1" dirty="0" err="1"/>
              <a:t>форми</a:t>
            </a:r>
            <a:r>
              <a:rPr lang="ru-RU" sz="4000" b="1" dirty="0"/>
              <a:t> </a:t>
            </a:r>
            <a:r>
              <a:rPr lang="ru-RU" sz="4000" b="1" dirty="0" err="1"/>
              <a:t>співпраці</a:t>
            </a:r>
            <a:r>
              <a:rPr lang="ru-RU" b="1" dirty="0"/>
              <a:t/>
            </a:r>
            <a:br>
              <a:rPr lang="ru-RU" b="1" dirty="0"/>
            </a:br>
            <a:endParaRPr lang="uk-UA" dirty="0"/>
          </a:p>
        </p:txBody>
      </p:sp>
      <p:sp>
        <p:nvSpPr>
          <p:cNvPr id="3" name="Объект 2"/>
          <p:cNvSpPr>
            <a:spLocks noGrp="1"/>
          </p:cNvSpPr>
          <p:nvPr>
            <p:ph idx="1"/>
          </p:nvPr>
        </p:nvSpPr>
        <p:spPr/>
        <p:txBody>
          <a:bodyPr/>
          <a:lstStyle/>
          <a:p>
            <a:r>
              <a:rPr lang="uk-UA" dirty="0"/>
              <a:t>Асистент вчителя повинен володіти міжнародною та українською нормативно-правовою базою у сфері інклюзивної освіти, що регламентує його ролі та функції, мати певний набір особистісних та професійних якостей, які б допомагали йому успішно реалізовуватись у професії.</a:t>
            </a:r>
          </a:p>
          <a:p>
            <a:r>
              <a:rPr lang="ru-RU" dirty="0"/>
              <a:t>Асистент </a:t>
            </a:r>
            <a:r>
              <a:rPr lang="ru-RU" dirty="0" err="1"/>
              <a:t>вчителя</a:t>
            </a:r>
            <a:r>
              <a:rPr lang="ru-RU" dirty="0"/>
              <a:t> </a:t>
            </a:r>
            <a:r>
              <a:rPr lang="ru-RU" b="1" u="sng" dirty="0"/>
              <a:t>не є головною особою</a:t>
            </a:r>
            <a:r>
              <a:rPr lang="ru-RU" dirty="0"/>
              <a:t>, яка </a:t>
            </a:r>
            <a:r>
              <a:rPr lang="ru-RU" dirty="0" err="1"/>
              <a:t>відповідає</a:t>
            </a:r>
            <a:r>
              <a:rPr lang="ru-RU" dirty="0"/>
              <a:t> за </a:t>
            </a:r>
            <a:r>
              <a:rPr lang="ru-RU" dirty="0" err="1"/>
              <a:t>організацію</a:t>
            </a:r>
            <a:r>
              <a:rPr lang="ru-RU" dirty="0"/>
              <a:t> </a:t>
            </a:r>
            <a:r>
              <a:rPr lang="ru-RU" dirty="0" err="1"/>
              <a:t>освітнього</a:t>
            </a:r>
            <a:r>
              <a:rPr lang="ru-RU" dirty="0"/>
              <a:t> простору в </a:t>
            </a:r>
            <a:r>
              <a:rPr lang="ru-RU" dirty="0" err="1"/>
              <a:t>учнівському</a:t>
            </a:r>
            <a:r>
              <a:rPr lang="ru-RU" dirty="0"/>
              <a:t> </a:t>
            </a:r>
            <a:r>
              <a:rPr lang="ru-RU" dirty="0" err="1"/>
              <a:t>середовищі</a:t>
            </a:r>
            <a:r>
              <a:rPr lang="ru-RU" dirty="0"/>
              <a:t>, але </a:t>
            </a:r>
            <a:r>
              <a:rPr lang="ru-RU" dirty="0" err="1"/>
              <a:t>він</a:t>
            </a:r>
            <a:r>
              <a:rPr lang="ru-RU" dirty="0"/>
              <a:t> активно </a:t>
            </a:r>
            <a:r>
              <a:rPr lang="ru-RU" dirty="0" err="1"/>
              <a:t>бере</a:t>
            </a:r>
            <a:r>
              <a:rPr lang="ru-RU" dirty="0"/>
              <a:t> у </a:t>
            </a:r>
            <a:r>
              <a:rPr lang="ru-RU" dirty="0" err="1"/>
              <a:t>цьому</a:t>
            </a:r>
            <a:r>
              <a:rPr lang="ru-RU" dirty="0"/>
              <a:t> участь</a:t>
            </a:r>
            <a:endParaRPr lang="uk-UA" dirty="0"/>
          </a:p>
        </p:txBody>
      </p:sp>
    </p:spTree>
    <p:extLst>
      <p:ext uri="{BB962C8B-B14F-4D97-AF65-F5344CB8AC3E}">
        <p14:creationId xmlns:p14="http://schemas.microsoft.com/office/powerpoint/2010/main" val="1709853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77984" y="888274"/>
            <a:ext cx="9601196" cy="5242560"/>
          </a:xfrm>
        </p:spPr>
        <p:txBody>
          <a:bodyPr>
            <a:normAutofit fontScale="85000" lnSpcReduction="10000"/>
          </a:bodyPr>
          <a:lstStyle/>
          <a:p>
            <a:r>
              <a:rPr lang="uk-UA" b="1" dirty="0"/>
              <a:t>Асистент вчителя </a:t>
            </a:r>
            <a:r>
              <a:rPr lang="uk-UA" dirty="0"/>
              <a:t>бере участь у розробленні та виконанні цілей індивідуальної програми розвитку дитини, адаптує навчальні матеріали з урахуванням індивідуальних особливостей навчально-пізнавальної діяльності дітей з особливими освітніми </a:t>
            </a:r>
            <a:r>
              <a:rPr lang="uk-UA" dirty="0" smtClean="0"/>
              <a:t>потребами.</a:t>
            </a:r>
          </a:p>
          <a:p>
            <a:r>
              <a:rPr lang="uk-UA" dirty="0"/>
              <a:t>Ефективні стосунки між учителем та його асистентом формуються на основі </a:t>
            </a:r>
            <a:r>
              <a:rPr lang="uk-UA" b="1" dirty="0"/>
              <a:t>спільної відповідальності </a:t>
            </a:r>
            <a:r>
              <a:rPr lang="uk-UA" dirty="0"/>
              <a:t>та залежать від рівня порозуміння та довіри між педагогами, від того, наскільки чітко вони розподіли свої ролі та усвідомлюють їх. </a:t>
            </a:r>
            <a:endParaRPr lang="uk-UA" dirty="0" smtClean="0"/>
          </a:p>
          <a:p>
            <a:r>
              <a:rPr lang="uk-UA" b="1" dirty="0"/>
              <a:t>Спільне викладання </a:t>
            </a:r>
            <a:r>
              <a:rPr lang="uk-UA" dirty="0"/>
              <a:t>– це інноваційний підхід до організації уроку. Саме завдяки такому методу забезпечується індивідуалізація освітнього процесу, підвищується рівень якості освітніх послуг та стимулюється розвиток усіх учнів </a:t>
            </a:r>
            <a:r>
              <a:rPr lang="uk-UA" dirty="0" smtClean="0"/>
              <a:t>класу</a:t>
            </a:r>
          </a:p>
          <a:p>
            <a:r>
              <a:rPr lang="ru-RU" dirty="0"/>
              <a:t>Асистент </a:t>
            </a:r>
            <a:r>
              <a:rPr lang="ru-RU" dirty="0" err="1"/>
              <a:t>вчителя</a:t>
            </a:r>
            <a:r>
              <a:rPr lang="ru-RU" dirty="0"/>
              <a:t> </a:t>
            </a:r>
            <a:r>
              <a:rPr lang="ru-RU" dirty="0" err="1"/>
              <a:t>веде</a:t>
            </a:r>
            <a:r>
              <a:rPr lang="ru-RU" dirty="0"/>
              <a:t> </a:t>
            </a:r>
            <a:r>
              <a:rPr lang="ru-RU" dirty="0" err="1"/>
              <a:t>спостереження</a:t>
            </a:r>
            <a:r>
              <a:rPr lang="ru-RU" dirty="0"/>
              <a:t> за </a:t>
            </a:r>
            <a:r>
              <a:rPr lang="ru-RU" dirty="0" err="1"/>
              <a:t>дитиною</a:t>
            </a:r>
            <a:r>
              <a:rPr lang="ru-RU" dirty="0"/>
              <a:t> з </a:t>
            </a:r>
            <a:r>
              <a:rPr lang="ru-RU" dirty="0" err="1"/>
              <a:t>особливими</a:t>
            </a:r>
            <a:r>
              <a:rPr lang="ru-RU" dirty="0"/>
              <a:t> потребами, </a:t>
            </a:r>
            <a:r>
              <a:rPr lang="ru-RU" dirty="0" err="1"/>
              <a:t>фіксує</a:t>
            </a:r>
            <a:r>
              <a:rPr lang="ru-RU" dirty="0"/>
              <a:t> </a:t>
            </a:r>
            <a:r>
              <a:rPr lang="ru-RU" dirty="0" err="1"/>
              <a:t>їх</a:t>
            </a:r>
            <a:r>
              <a:rPr lang="ru-RU" dirty="0"/>
              <a:t> документально, </a:t>
            </a:r>
            <a:r>
              <a:rPr lang="ru-RU" dirty="0" err="1"/>
              <a:t>слідкує</a:t>
            </a:r>
            <a:r>
              <a:rPr lang="ru-RU" dirty="0"/>
              <a:t> за </a:t>
            </a:r>
            <a:r>
              <a:rPr lang="ru-RU" dirty="0" err="1"/>
              <a:t>заповненням</a:t>
            </a:r>
            <a:r>
              <a:rPr lang="ru-RU" dirty="0"/>
              <a:t> </a:t>
            </a:r>
            <a:r>
              <a:rPr lang="ru-RU" dirty="0" err="1"/>
              <a:t>фахівцями</a:t>
            </a:r>
            <a:r>
              <a:rPr lang="ru-RU" dirty="0"/>
              <a:t> </a:t>
            </a:r>
            <a:r>
              <a:rPr lang="ru-RU" dirty="0" err="1"/>
              <a:t>відповідних</a:t>
            </a:r>
            <a:r>
              <a:rPr lang="ru-RU" dirty="0"/>
              <a:t> </a:t>
            </a:r>
            <a:r>
              <a:rPr lang="ru-RU" dirty="0" err="1"/>
              <a:t>розділів</a:t>
            </a:r>
            <a:r>
              <a:rPr lang="ru-RU" dirty="0"/>
              <a:t> </a:t>
            </a:r>
            <a:r>
              <a:rPr lang="ru-RU" dirty="0" err="1"/>
              <a:t>індивідуальної</a:t>
            </a:r>
            <a:r>
              <a:rPr lang="ru-RU" dirty="0"/>
              <a:t> </a:t>
            </a:r>
            <a:r>
              <a:rPr lang="ru-RU" dirty="0" err="1"/>
              <a:t>програми</a:t>
            </a:r>
            <a:r>
              <a:rPr lang="ru-RU" dirty="0"/>
              <a:t> </a:t>
            </a:r>
            <a:r>
              <a:rPr lang="ru-RU" dirty="0" err="1"/>
              <a:t>розвитку</a:t>
            </a:r>
            <a:r>
              <a:rPr lang="ru-RU" dirty="0" smtClean="0"/>
              <a:t>.</a:t>
            </a:r>
          </a:p>
          <a:p>
            <a:r>
              <a:rPr lang="ru-RU" dirty="0"/>
              <a:t>Асистент </a:t>
            </a:r>
            <a:r>
              <a:rPr lang="ru-RU" dirty="0" err="1"/>
              <a:t>підтримує</a:t>
            </a:r>
            <a:r>
              <a:rPr lang="ru-RU" dirty="0"/>
              <a:t> учителя в </a:t>
            </a:r>
            <a:r>
              <a:rPr lang="ru-RU" dirty="0" err="1"/>
              <a:t>роботі</a:t>
            </a:r>
            <a:r>
              <a:rPr lang="ru-RU" dirty="0"/>
              <a:t> </a:t>
            </a:r>
            <a:r>
              <a:rPr lang="ru-RU" b="1" u="sng" dirty="0"/>
              <a:t>з УСІМА </a:t>
            </a:r>
            <a:r>
              <a:rPr lang="ru-RU" dirty="0" err="1"/>
              <a:t>учнями</a:t>
            </a:r>
            <a:r>
              <a:rPr lang="ru-RU" dirty="0"/>
              <a:t> в </a:t>
            </a:r>
            <a:r>
              <a:rPr lang="ru-RU" dirty="0" err="1"/>
              <a:t>класі</a:t>
            </a:r>
            <a:r>
              <a:rPr lang="ru-RU" dirty="0"/>
              <a:t> з </a:t>
            </a:r>
            <a:r>
              <a:rPr lang="ru-RU" dirty="0" err="1"/>
              <a:t>інклюзивним</a:t>
            </a:r>
            <a:r>
              <a:rPr lang="ru-RU" dirty="0"/>
              <a:t> </a:t>
            </a:r>
            <a:r>
              <a:rPr lang="ru-RU" dirty="0" err="1"/>
              <a:t>навчанням</a:t>
            </a:r>
            <a:r>
              <a:rPr lang="ru-RU" dirty="0"/>
              <a:t>.</a:t>
            </a:r>
          </a:p>
          <a:p>
            <a:endParaRPr lang="ru-RU" dirty="0"/>
          </a:p>
          <a:p>
            <a:endParaRPr lang="uk-UA" dirty="0" smtClean="0"/>
          </a:p>
          <a:p>
            <a:endParaRPr lang="uk-UA" dirty="0"/>
          </a:p>
        </p:txBody>
      </p:sp>
    </p:spTree>
    <p:extLst>
      <p:ext uri="{BB962C8B-B14F-4D97-AF65-F5344CB8AC3E}">
        <p14:creationId xmlns:p14="http://schemas.microsoft.com/office/powerpoint/2010/main" val="1835776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84780" y="1266130"/>
            <a:ext cx="4983479" cy="4051422"/>
          </a:xfrm>
        </p:spPr>
        <p:txBody>
          <a:bodyPr>
            <a:normAutofit/>
          </a:bodyPr>
          <a:lstStyle/>
          <a:p>
            <a:r>
              <a:rPr lang="uk-UA" sz="2800" dirty="0" smtClean="0"/>
              <a:t>Закон України «Про освіту» містить основні терміни, </a:t>
            </a:r>
            <a:r>
              <a:rPr lang="uk-UA" sz="2800" dirty="0" err="1" smtClean="0"/>
              <a:t>пов</a:t>
            </a:r>
            <a:r>
              <a:rPr lang="en-US" sz="2800" dirty="0" smtClean="0"/>
              <a:t>’</a:t>
            </a:r>
            <a:r>
              <a:rPr lang="uk-UA" sz="2800" dirty="0" err="1" smtClean="0"/>
              <a:t>язані</a:t>
            </a:r>
            <a:r>
              <a:rPr lang="uk-UA" sz="2800" dirty="0" smtClean="0"/>
              <a:t> з інклюзивним навчанням : </a:t>
            </a:r>
            <a:r>
              <a:rPr lang="uk-UA" sz="2800" b="1" i="1" dirty="0" smtClean="0"/>
              <a:t>інклюзивне навчання, індивідуальна програма розвитку, діти з особливими освітніми потребами, універсальний дизайн</a:t>
            </a:r>
            <a:r>
              <a:rPr lang="uk-UA" sz="2800" dirty="0" smtClean="0"/>
              <a:t> та ін.</a:t>
            </a:r>
            <a:endParaRPr lang="uk-UA" sz="28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8259" y="1454333"/>
            <a:ext cx="5760419" cy="3675016"/>
          </a:xfrm>
          <a:prstGeom prst="rect">
            <a:avLst/>
          </a:prstGeom>
        </p:spPr>
      </p:pic>
    </p:spTree>
    <p:extLst>
      <p:ext uri="{BB962C8B-B14F-4D97-AF65-F5344CB8AC3E}">
        <p14:creationId xmlns:p14="http://schemas.microsoft.com/office/powerpoint/2010/main" val="184154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755709"/>
            <a:ext cx="9601196" cy="1303867"/>
          </a:xfrm>
        </p:spPr>
        <p:txBody>
          <a:bodyPr/>
          <a:lstStyle/>
          <a:p>
            <a:r>
              <a:rPr lang="uk-UA" b="1" dirty="0" smtClean="0"/>
              <a:t>Функції асистента учителя</a:t>
            </a:r>
            <a:endParaRPr lang="uk-UA"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259088907"/>
              </p:ext>
            </p:extLst>
          </p:nvPr>
        </p:nvGraphicFramePr>
        <p:xfrm>
          <a:off x="1295400" y="1663337"/>
          <a:ext cx="9601200" cy="4212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8326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smtClean="0"/>
              <a:t>Ведення документації асистентом учителя</a:t>
            </a:r>
            <a:endParaRPr lang="uk-UA" b="1" dirty="0"/>
          </a:p>
        </p:txBody>
      </p:sp>
      <p:sp>
        <p:nvSpPr>
          <p:cNvPr id="3" name="Объект 2"/>
          <p:cNvSpPr>
            <a:spLocks noGrp="1"/>
          </p:cNvSpPr>
          <p:nvPr>
            <p:ph idx="1"/>
          </p:nvPr>
        </p:nvSpPr>
        <p:spPr/>
        <p:txBody>
          <a:bodyPr>
            <a:normAutofit fontScale="85000" lnSpcReduction="10000"/>
          </a:bodyPr>
          <a:lstStyle/>
          <a:p>
            <a:r>
              <a:rPr lang="uk-UA" b="1" dirty="0" smtClean="0"/>
              <a:t>1</a:t>
            </a:r>
            <a:r>
              <a:rPr lang="uk-UA" dirty="0" smtClean="0"/>
              <a:t>. </a:t>
            </a:r>
            <a:r>
              <a:rPr lang="uk-UA" b="1" dirty="0"/>
              <a:t>Індивідуальна програма розвитку </a:t>
            </a:r>
            <a:r>
              <a:rPr lang="uk-UA" b="1" dirty="0" smtClean="0"/>
              <a:t>дитини</a:t>
            </a:r>
          </a:p>
          <a:p>
            <a:r>
              <a:rPr lang="uk-UA" b="1" dirty="0" smtClean="0"/>
              <a:t>2. </a:t>
            </a:r>
            <a:r>
              <a:rPr lang="uk-UA" b="1" dirty="0"/>
              <a:t>Графік роботи</a:t>
            </a:r>
            <a:r>
              <a:rPr lang="uk-UA" dirty="0"/>
              <a:t> </a:t>
            </a:r>
            <a:endParaRPr lang="uk-UA" dirty="0" smtClean="0"/>
          </a:p>
          <a:p>
            <a:r>
              <a:rPr lang="uk-UA" b="1" dirty="0" smtClean="0"/>
              <a:t>3</a:t>
            </a:r>
            <a:r>
              <a:rPr lang="uk-UA" dirty="0" smtClean="0"/>
              <a:t>. </a:t>
            </a:r>
            <a:r>
              <a:rPr lang="uk-UA" b="1" dirty="0"/>
              <a:t>Розклад </a:t>
            </a:r>
            <a:r>
              <a:rPr lang="uk-UA" b="1" dirty="0" smtClean="0"/>
              <a:t>уроків</a:t>
            </a:r>
          </a:p>
          <a:p>
            <a:r>
              <a:rPr lang="uk-UA" b="1" dirty="0" smtClean="0"/>
              <a:t>4. </a:t>
            </a:r>
            <a:r>
              <a:rPr lang="uk-UA" b="1" dirty="0"/>
              <a:t>Журнал щоденного обліку </a:t>
            </a:r>
            <a:r>
              <a:rPr lang="uk-UA" b="1" dirty="0" smtClean="0"/>
              <a:t>роботи (</a:t>
            </a:r>
            <a:r>
              <a:rPr lang="uk-UA" sz="1800" dirty="0"/>
              <a:t>У ньому можна передбачити такі </a:t>
            </a:r>
            <a:r>
              <a:rPr lang="uk-UA" sz="1800" dirty="0" err="1" smtClean="0"/>
              <a:t>графи:індивідуальний</a:t>
            </a:r>
            <a:r>
              <a:rPr lang="uk-UA" sz="1800" dirty="0" smtClean="0"/>
              <a:t> </a:t>
            </a:r>
            <a:r>
              <a:rPr lang="uk-UA" sz="1800" dirty="0"/>
              <a:t>супровід </a:t>
            </a:r>
            <a:r>
              <a:rPr lang="uk-UA" sz="1800" dirty="0" smtClean="0"/>
              <a:t>дитини, відвідування </a:t>
            </a:r>
            <a:r>
              <a:rPr lang="uk-UA" sz="1800" dirty="0"/>
              <a:t>уроків у </a:t>
            </a:r>
            <a:r>
              <a:rPr lang="uk-UA" sz="1800" dirty="0" smtClean="0"/>
              <a:t>класі,</a:t>
            </a:r>
            <a:r>
              <a:rPr lang="uk-UA" sz="1800" dirty="0"/>
              <a:t> а</a:t>
            </a:r>
            <a:r>
              <a:rPr lang="uk-UA" sz="1800" dirty="0" smtClean="0"/>
              <a:t>даптація </a:t>
            </a:r>
            <a:r>
              <a:rPr lang="uk-UA" sz="1800" dirty="0"/>
              <a:t>навчальних </a:t>
            </a:r>
            <a:r>
              <a:rPr lang="uk-UA" sz="1800" dirty="0" smtClean="0"/>
              <a:t>матеріалів,</a:t>
            </a:r>
            <a:r>
              <a:rPr lang="uk-UA" sz="1800" dirty="0"/>
              <a:t> р</a:t>
            </a:r>
            <a:r>
              <a:rPr lang="uk-UA" sz="1800" dirty="0" smtClean="0"/>
              <a:t>обота </a:t>
            </a:r>
            <a:r>
              <a:rPr lang="uk-UA" sz="1800" dirty="0"/>
              <a:t>з батьками та педагогами</a:t>
            </a:r>
            <a:r>
              <a:rPr lang="uk-UA" sz="1800" dirty="0" smtClean="0"/>
              <a:t>.)</a:t>
            </a:r>
          </a:p>
          <a:p>
            <a:r>
              <a:rPr lang="uk-UA" b="1" dirty="0" smtClean="0"/>
              <a:t>5</a:t>
            </a:r>
            <a:r>
              <a:rPr lang="uk-UA" sz="1800" dirty="0" smtClean="0"/>
              <a:t>. </a:t>
            </a:r>
            <a:r>
              <a:rPr lang="uk-UA" b="1" dirty="0"/>
              <a:t>Щоденник </a:t>
            </a:r>
            <a:r>
              <a:rPr lang="uk-UA" b="1" dirty="0" smtClean="0"/>
              <a:t>спостережень</a:t>
            </a:r>
          </a:p>
          <a:p>
            <a:r>
              <a:rPr lang="uk-UA" sz="2600" b="1" dirty="0" smtClean="0"/>
              <a:t>6.</a:t>
            </a:r>
            <a:r>
              <a:rPr lang="uk-UA" b="1" dirty="0"/>
              <a:t> Портфоліо </a:t>
            </a:r>
            <a:r>
              <a:rPr lang="uk-UA" b="1" dirty="0" smtClean="0"/>
              <a:t>дитини </a:t>
            </a:r>
            <a:r>
              <a:rPr lang="uk-UA" sz="1700" dirty="0" smtClean="0"/>
              <a:t>(динаміка спостережень за учнем, папка </a:t>
            </a:r>
            <a:r>
              <a:rPr lang="uk-UA" sz="1900" dirty="0"/>
              <a:t>з роботами дитини (малюнки, аплікації, робочі зошити, роботи на роздруківках). Усі матеріали, які допоможуть визначити прогрес дитини в освоєнні навичок наприкінці певного періоду (півріччя або навчального року).</a:t>
            </a:r>
            <a:r>
              <a:rPr lang="uk-UA" sz="1900" dirty="0" smtClean="0"/>
              <a:t>)</a:t>
            </a:r>
            <a:endParaRPr lang="uk-UA" sz="1900" dirty="0"/>
          </a:p>
          <a:p>
            <a:endParaRPr lang="uk-UA" dirty="0"/>
          </a:p>
        </p:txBody>
      </p:sp>
    </p:spTree>
    <p:extLst>
      <p:ext uri="{BB962C8B-B14F-4D97-AF65-F5344CB8AC3E}">
        <p14:creationId xmlns:p14="http://schemas.microsoft.com/office/powerpoint/2010/main" val="2662541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2149" y="849994"/>
            <a:ext cx="10348525" cy="4801869"/>
          </a:xfrm>
        </p:spPr>
      </p:pic>
    </p:spTree>
    <p:extLst>
      <p:ext uri="{BB962C8B-B14F-4D97-AF65-F5344CB8AC3E}">
        <p14:creationId xmlns:p14="http://schemas.microsoft.com/office/powerpoint/2010/main" val="4293135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Приклад </a:t>
            </a:r>
            <a:r>
              <a:rPr lang="ru-RU" b="1" dirty="0" err="1"/>
              <a:t>графіку</a:t>
            </a:r>
            <a:r>
              <a:rPr lang="ru-RU" b="1" dirty="0"/>
              <a:t> </a:t>
            </a:r>
            <a:r>
              <a:rPr lang="ru-RU" b="1" dirty="0" err="1"/>
              <a:t>роботи</a:t>
            </a:r>
            <a:r>
              <a:rPr lang="ru-RU" b="1" dirty="0"/>
              <a:t> </a:t>
            </a:r>
            <a:r>
              <a:rPr lang="ru-RU" b="1" dirty="0" err="1"/>
              <a:t>двох</a:t>
            </a:r>
            <a:r>
              <a:rPr lang="ru-RU" b="1" dirty="0"/>
              <a:t> </a:t>
            </a:r>
            <a:r>
              <a:rPr lang="ru-RU" b="1" dirty="0" err="1"/>
              <a:t>асистентів</a:t>
            </a:r>
            <a:r>
              <a:rPr lang="ru-RU" b="1" dirty="0"/>
              <a:t> в одному </a:t>
            </a:r>
            <a:r>
              <a:rPr lang="ru-RU" b="1" dirty="0" err="1"/>
              <a:t>класі</a:t>
            </a:r>
            <a:r>
              <a:rPr lang="ru-RU" b="1" dirty="0"/>
              <a:t/>
            </a:r>
            <a:br>
              <a:rPr lang="ru-RU" b="1" dirty="0"/>
            </a:br>
            <a:endParaRPr lang="uk-UA"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10194" y="2285999"/>
            <a:ext cx="9962606" cy="3635830"/>
          </a:xfrm>
        </p:spPr>
      </p:pic>
    </p:spTree>
    <p:extLst>
      <p:ext uri="{BB962C8B-B14F-4D97-AF65-F5344CB8AC3E}">
        <p14:creationId xmlns:p14="http://schemas.microsoft.com/office/powerpoint/2010/main" val="34647273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i="1" dirty="0"/>
              <a:t>Приклад журналу спостереження</a:t>
            </a:r>
            <a:endParaRPr lang="uk-UA"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2" y="2090057"/>
            <a:ext cx="9601196" cy="3831771"/>
          </a:xfrm>
        </p:spPr>
      </p:pic>
    </p:spTree>
    <p:extLst>
      <p:ext uri="{BB962C8B-B14F-4D97-AF65-F5344CB8AC3E}">
        <p14:creationId xmlns:p14="http://schemas.microsoft.com/office/powerpoint/2010/main" val="30406398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Що таке </a:t>
            </a:r>
            <a:r>
              <a:rPr lang="uk-UA" b="1" dirty="0" smtClean="0">
                <a:solidFill>
                  <a:srgbClr val="FF0000"/>
                </a:solidFill>
              </a:rPr>
              <a:t>«</a:t>
            </a:r>
            <a:r>
              <a:rPr lang="uk-UA" b="1" dirty="0" err="1" smtClean="0">
                <a:solidFill>
                  <a:srgbClr val="FF0000"/>
                </a:solidFill>
              </a:rPr>
              <a:t>недоінклюзія</a:t>
            </a:r>
            <a:r>
              <a:rPr lang="uk-UA" b="1" dirty="0" smtClean="0">
                <a:solidFill>
                  <a:srgbClr val="FF0000"/>
                </a:solidFill>
              </a:rPr>
              <a:t>» </a:t>
            </a:r>
            <a:r>
              <a:rPr lang="uk-UA" b="1" dirty="0" smtClean="0"/>
              <a:t>???</a:t>
            </a:r>
            <a:endParaRPr lang="uk-UA" b="1" dirty="0"/>
          </a:p>
        </p:txBody>
      </p:sp>
      <p:sp>
        <p:nvSpPr>
          <p:cNvPr id="3" name="Объект 2"/>
          <p:cNvSpPr>
            <a:spLocks noGrp="1"/>
          </p:cNvSpPr>
          <p:nvPr>
            <p:ph idx="1"/>
          </p:nvPr>
        </p:nvSpPr>
        <p:spPr>
          <a:xfrm>
            <a:off x="1295401" y="2386149"/>
            <a:ext cx="4652553" cy="3489719"/>
          </a:xfrm>
        </p:spPr>
        <p:txBody>
          <a:bodyPr>
            <a:normAutofit lnSpcReduction="10000"/>
          </a:bodyPr>
          <a:lstStyle/>
          <a:p>
            <a:r>
              <a:rPr lang="ru-RU" dirty="0" err="1"/>
              <a:t>Заниження</a:t>
            </a:r>
            <a:r>
              <a:rPr lang="ru-RU" dirty="0"/>
              <a:t> </a:t>
            </a:r>
            <a:r>
              <a:rPr lang="ru-RU" dirty="0" err="1"/>
              <a:t>можливостей</a:t>
            </a:r>
            <a:r>
              <a:rPr lang="ru-RU" dirty="0"/>
              <a:t> </a:t>
            </a:r>
            <a:r>
              <a:rPr lang="ru-RU" dirty="0" err="1"/>
              <a:t>дитини</a:t>
            </a:r>
            <a:r>
              <a:rPr lang="ru-RU" dirty="0"/>
              <a:t> (</a:t>
            </a:r>
            <a:r>
              <a:rPr lang="ru-RU" dirty="0" err="1"/>
              <a:t>дивимось</a:t>
            </a:r>
            <a:r>
              <a:rPr lang="ru-RU" dirty="0"/>
              <a:t> на </a:t>
            </a:r>
            <a:r>
              <a:rPr lang="ru-RU" dirty="0" err="1"/>
              <a:t>дитину</a:t>
            </a:r>
            <a:r>
              <a:rPr lang="ru-RU" dirty="0"/>
              <a:t> через призму </a:t>
            </a:r>
            <a:r>
              <a:rPr lang="ru-RU" dirty="0" err="1"/>
              <a:t>діагнозу</a:t>
            </a:r>
            <a:r>
              <a:rPr lang="ru-RU" dirty="0"/>
              <a:t>). </a:t>
            </a:r>
            <a:endParaRPr lang="ru-RU" dirty="0" smtClean="0"/>
          </a:p>
          <a:p>
            <a:r>
              <a:rPr lang="uk-UA" dirty="0"/>
              <a:t>Неврахування нерівномірності розвитку</a:t>
            </a:r>
            <a:r>
              <a:rPr lang="uk-UA" dirty="0" smtClean="0"/>
              <a:t>.</a:t>
            </a:r>
          </a:p>
          <a:p>
            <a:r>
              <a:rPr lang="uk-UA" dirty="0"/>
              <a:t>Відсутність цілей взагалі або прописування цілей завідомо таких, що неможливо виконати (без участі батьків)</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7954" y="2386149"/>
            <a:ext cx="5543989" cy="3507377"/>
          </a:xfrm>
          <a:prstGeom prst="rect">
            <a:avLst/>
          </a:prstGeom>
        </p:spPr>
      </p:pic>
    </p:spTree>
    <p:extLst>
      <p:ext uri="{BB962C8B-B14F-4D97-AF65-F5344CB8AC3E}">
        <p14:creationId xmlns:p14="http://schemas.microsoft.com/office/powerpoint/2010/main" val="15613247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a:xfrm>
            <a:off x="1295400" y="2351313"/>
            <a:ext cx="5140234" cy="3483429"/>
          </a:xfrm>
        </p:spPr>
        <p:txBody>
          <a:bodyPr>
            <a:normAutofit fontScale="55000" lnSpcReduction="20000"/>
          </a:bodyPr>
          <a:lstStyle/>
          <a:p>
            <a:r>
              <a:rPr lang="ru-RU" sz="3300" dirty="0" err="1"/>
              <a:t>Намагання</a:t>
            </a:r>
            <a:r>
              <a:rPr lang="ru-RU" sz="3300" dirty="0"/>
              <a:t> «</a:t>
            </a:r>
            <a:r>
              <a:rPr lang="ru-RU" sz="3300" dirty="0" err="1"/>
              <a:t>виправити</a:t>
            </a:r>
            <a:r>
              <a:rPr lang="ru-RU" sz="3300" dirty="0"/>
              <a:t>» </a:t>
            </a:r>
            <a:r>
              <a:rPr lang="ru-RU" sz="3300" dirty="0" err="1"/>
              <a:t>дитину</a:t>
            </a:r>
            <a:r>
              <a:rPr lang="ru-RU" sz="3300" dirty="0"/>
              <a:t> </a:t>
            </a:r>
            <a:r>
              <a:rPr lang="ru-RU" sz="3300" dirty="0" err="1"/>
              <a:t>одразу</a:t>
            </a:r>
            <a:r>
              <a:rPr lang="ru-RU" sz="3300" dirty="0"/>
              <a:t> по </a:t>
            </a:r>
            <a:r>
              <a:rPr lang="ru-RU" sz="3300" dirty="0" err="1"/>
              <a:t>всіх</a:t>
            </a:r>
            <a:r>
              <a:rPr lang="ru-RU" sz="3300" dirty="0"/>
              <a:t> </a:t>
            </a:r>
            <a:r>
              <a:rPr lang="ru-RU" sz="3300" dirty="0" err="1"/>
              <a:t>напрямках</a:t>
            </a:r>
            <a:r>
              <a:rPr lang="ru-RU" sz="3300" dirty="0"/>
              <a:t>. </a:t>
            </a:r>
            <a:endParaRPr lang="ru-RU" sz="3300" dirty="0" smtClean="0"/>
          </a:p>
          <a:p>
            <a:r>
              <a:rPr lang="ru-RU" sz="3300" dirty="0" err="1"/>
              <a:t>Фактично</a:t>
            </a:r>
            <a:r>
              <a:rPr lang="ru-RU" sz="3300" dirty="0"/>
              <a:t> просто </a:t>
            </a:r>
            <a:r>
              <a:rPr lang="ru-RU" sz="3300" dirty="0" err="1"/>
              <a:t>дозвіл</a:t>
            </a:r>
            <a:r>
              <a:rPr lang="ru-RU" sz="3300" dirty="0"/>
              <a:t> бути в </a:t>
            </a:r>
            <a:r>
              <a:rPr lang="ru-RU" sz="3300" dirty="0" err="1"/>
              <a:t>класі</a:t>
            </a:r>
            <a:r>
              <a:rPr lang="ru-RU" sz="3300" dirty="0"/>
              <a:t>; не </a:t>
            </a:r>
            <a:r>
              <a:rPr lang="ru-RU" sz="3300" dirty="0" err="1"/>
              <a:t>навчати</a:t>
            </a:r>
            <a:r>
              <a:rPr lang="ru-RU" sz="3300" dirty="0"/>
              <a:t> </a:t>
            </a:r>
            <a:r>
              <a:rPr lang="ru-RU" sz="3300" dirty="0" err="1"/>
              <a:t>дитину</a:t>
            </a:r>
            <a:r>
              <a:rPr lang="ru-RU" sz="3300" dirty="0"/>
              <a:t> (</a:t>
            </a:r>
            <a:r>
              <a:rPr lang="ru-RU" sz="3300" dirty="0" err="1"/>
              <a:t>або</a:t>
            </a:r>
            <a:r>
              <a:rPr lang="ru-RU" sz="3300" dirty="0"/>
              <a:t> </a:t>
            </a:r>
            <a:r>
              <a:rPr lang="ru-RU" sz="3300" dirty="0" err="1"/>
              <a:t>дитину</a:t>
            </a:r>
            <a:r>
              <a:rPr lang="ru-RU" sz="3300" dirty="0"/>
              <a:t> </a:t>
            </a:r>
            <a:r>
              <a:rPr lang="ru-RU" sz="3300" dirty="0" err="1"/>
              <a:t>намагається</a:t>
            </a:r>
            <a:r>
              <a:rPr lang="ru-RU" sz="3300" dirty="0"/>
              <a:t> </a:t>
            </a:r>
            <a:r>
              <a:rPr lang="ru-RU" sz="3300" dirty="0" err="1"/>
              <a:t>навчати</a:t>
            </a:r>
            <a:r>
              <a:rPr lang="ru-RU" sz="3300" dirty="0"/>
              <a:t> </a:t>
            </a:r>
            <a:r>
              <a:rPr lang="ru-RU" sz="3300" dirty="0" err="1"/>
              <a:t>асистент</a:t>
            </a:r>
            <a:r>
              <a:rPr lang="ru-RU" sz="3300" dirty="0"/>
              <a:t> </a:t>
            </a:r>
            <a:r>
              <a:rPr lang="ru-RU" sz="3300" dirty="0" err="1"/>
              <a:t>вчителя</a:t>
            </a:r>
            <a:r>
              <a:rPr lang="ru-RU" sz="3300" dirty="0"/>
              <a:t>; </a:t>
            </a:r>
            <a:r>
              <a:rPr lang="ru-RU" sz="3300" dirty="0" err="1"/>
              <a:t>або</a:t>
            </a:r>
            <a:r>
              <a:rPr lang="ru-RU" sz="3300" dirty="0"/>
              <a:t> </a:t>
            </a:r>
            <a:r>
              <a:rPr lang="ru-RU" sz="3300" dirty="0" err="1"/>
              <a:t>безсистемне</a:t>
            </a:r>
            <a:r>
              <a:rPr lang="ru-RU" sz="3300" dirty="0"/>
              <a:t> </a:t>
            </a:r>
            <a:r>
              <a:rPr lang="ru-RU" sz="3300" dirty="0" err="1"/>
              <a:t>навчання</a:t>
            </a:r>
            <a:r>
              <a:rPr lang="ru-RU" sz="3300" dirty="0" smtClean="0"/>
              <a:t>)</a:t>
            </a:r>
          </a:p>
          <a:p>
            <a:r>
              <a:rPr lang="uk-UA" sz="3300" dirty="0"/>
              <a:t>Не створюються ситуації успіху, навіть більше – підкреслюється </a:t>
            </a:r>
            <a:r>
              <a:rPr lang="uk-UA" sz="3300" dirty="0" err="1"/>
              <a:t>інакшість</a:t>
            </a:r>
            <a:r>
              <a:rPr lang="uk-UA" sz="3300" dirty="0"/>
              <a:t> дитини в очах однолітків</a:t>
            </a:r>
            <a:r>
              <a:rPr lang="uk-UA" sz="3300" dirty="0" smtClean="0"/>
              <a:t>.</a:t>
            </a:r>
          </a:p>
          <a:p>
            <a:r>
              <a:rPr lang="ru-RU" sz="3300" dirty="0"/>
              <a:t>Не </a:t>
            </a:r>
            <a:r>
              <a:rPr lang="ru-RU" sz="3300" dirty="0" err="1"/>
              <a:t>викликати</a:t>
            </a:r>
            <a:r>
              <a:rPr lang="ru-RU" sz="3300" dirty="0"/>
              <a:t> </a:t>
            </a:r>
            <a:r>
              <a:rPr lang="ru-RU" sz="3300" dirty="0" err="1"/>
              <a:t>дитину</a:t>
            </a:r>
            <a:r>
              <a:rPr lang="ru-RU" sz="3300" dirty="0"/>
              <a:t> до </a:t>
            </a:r>
            <a:r>
              <a:rPr lang="ru-RU" sz="3300" dirty="0" err="1"/>
              <a:t>дошки</a:t>
            </a:r>
            <a:r>
              <a:rPr lang="ru-RU" sz="3300" dirty="0"/>
              <a:t>…  …</a:t>
            </a:r>
            <a:r>
              <a:rPr lang="ru-RU" sz="3300" dirty="0" err="1"/>
              <a:t>або</a:t>
            </a:r>
            <a:r>
              <a:rPr lang="ru-RU" sz="3300" dirty="0"/>
              <a:t> </a:t>
            </a:r>
            <a:r>
              <a:rPr lang="ru-RU" sz="3300" dirty="0" err="1"/>
              <a:t>викликати</a:t>
            </a:r>
            <a:r>
              <a:rPr lang="ru-RU" sz="3300" dirty="0"/>
              <a:t> для </a:t>
            </a:r>
            <a:r>
              <a:rPr lang="ru-RU" sz="3300" dirty="0" err="1"/>
              <a:t>виконання</a:t>
            </a:r>
            <a:r>
              <a:rPr lang="ru-RU" sz="3300" dirty="0"/>
              <a:t> </a:t>
            </a:r>
            <a:r>
              <a:rPr lang="ru-RU" sz="3300" dirty="0" err="1"/>
              <a:t>завдань</a:t>
            </a:r>
            <a:r>
              <a:rPr lang="ru-RU" sz="3300" dirty="0"/>
              <a:t>, з </a:t>
            </a:r>
            <a:r>
              <a:rPr lang="ru-RU" sz="3300" dirty="0" err="1"/>
              <a:t>якими</a:t>
            </a:r>
            <a:r>
              <a:rPr lang="ru-RU" sz="3300" dirty="0"/>
              <a:t> вона, </a:t>
            </a:r>
            <a:r>
              <a:rPr lang="ru-RU" sz="3300" dirty="0" err="1"/>
              <a:t>швидше</a:t>
            </a:r>
            <a:r>
              <a:rPr lang="ru-RU" sz="3300" dirty="0"/>
              <a:t> за все, не </a:t>
            </a:r>
            <a:r>
              <a:rPr lang="ru-RU" sz="3300" dirty="0" err="1"/>
              <a:t>впорається</a:t>
            </a:r>
            <a:r>
              <a:rPr lang="ru-RU" sz="3300" dirty="0" smtClean="0"/>
              <a:t>.</a:t>
            </a:r>
          </a:p>
          <a:p>
            <a:r>
              <a:rPr lang="uk-UA" sz="3300" dirty="0"/>
              <a:t>Ігнорування важливості організації перерв.</a:t>
            </a:r>
            <a:endParaRPr lang="ru-RU" sz="3300" dirty="0" smtClean="0"/>
          </a:p>
          <a:p>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5634" y="1889758"/>
            <a:ext cx="5143563" cy="3770812"/>
          </a:xfrm>
          <a:prstGeom prst="rect">
            <a:avLst/>
          </a:prstGeom>
        </p:spPr>
      </p:pic>
    </p:spTree>
    <p:extLst>
      <p:ext uri="{BB962C8B-B14F-4D97-AF65-F5344CB8AC3E}">
        <p14:creationId xmlns:p14="http://schemas.microsoft.com/office/powerpoint/2010/main" val="24879462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90601" y="719423"/>
            <a:ext cx="9601196" cy="3318936"/>
          </a:xfrm>
        </p:spPr>
        <p:txBody>
          <a:bodyPr/>
          <a:lstStyle/>
          <a:p>
            <a:r>
              <a:rPr lang="ru-RU" b="1" dirty="0" err="1"/>
              <a:t>Проблеми</a:t>
            </a:r>
            <a:r>
              <a:rPr lang="ru-RU" b="1" dirty="0"/>
              <a:t> з </a:t>
            </a:r>
            <a:r>
              <a:rPr lang="ru-RU" b="1" dirty="0" err="1"/>
              <a:t>вибором</a:t>
            </a:r>
            <a:r>
              <a:rPr lang="ru-RU" b="1" dirty="0"/>
              <a:t> </a:t>
            </a:r>
            <a:r>
              <a:rPr lang="ru-RU" b="1" dirty="0" err="1"/>
              <a:t>програми</a:t>
            </a:r>
            <a:r>
              <a:rPr lang="ru-RU" b="1" dirty="0"/>
              <a:t>: </a:t>
            </a:r>
            <a:r>
              <a:rPr lang="ru-RU" dirty="0" err="1"/>
              <a:t>зважайте</a:t>
            </a:r>
            <a:r>
              <a:rPr lang="ru-RU" dirty="0"/>
              <a:t> на </a:t>
            </a:r>
            <a:r>
              <a:rPr lang="ru-RU" dirty="0" err="1"/>
              <a:t>висновок</a:t>
            </a:r>
            <a:r>
              <a:rPr lang="ru-RU" dirty="0"/>
              <a:t> ІРЦ, але </a:t>
            </a:r>
            <a:r>
              <a:rPr lang="ru-RU" dirty="0" err="1"/>
              <a:t>більше</a:t>
            </a:r>
            <a:r>
              <a:rPr lang="ru-RU" dirty="0"/>
              <a:t> – на </a:t>
            </a:r>
            <a:r>
              <a:rPr lang="ru-RU" dirty="0" err="1"/>
              <a:t>власний</a:t>
            </a:r>
            <a:r>
              <a:rPr lang="ru-RU" dirty="0"/>
              <a:t> </a:t>
            </a:r>
            <a:r>
              <a:rPr lang="ru-RU" dirty="0" err="1"/>
              <a:t>досвід</a:t>
            </a:r>
            <a:r>
              <a:rPr lang="ru-RU" dirty="0"/>
              <a:t> і </a:t>
            </a:r>
            <a:r>
              <a:rPr lang="ru-RU" dirty="0" err="1"/>
              <a:t>спостереження</a:t>
            </a:r>
            <a:r>
              <a:rPr lang="ru-RU" dirty="0"/>
              <a:t>. Для </a:t>
            </a:r>
            <a:r>
              <a:rPr lang="ru-RU" dirty="0" err="1"/>
              <a:t>дитини</a:t>
            </a:r>
            <a:r>
              <a:rPr lang="ru-RU" dirty="0"/>
              <a:t> в </a:t>
            </a:r>
            <a:r>
              <a:rPr lang="ru-RU" dirty="0" err="1"/>
              <a:t>інклюзії</a:t>
            </a:r>
            <a:r>
              <a:rPr lang="ru-RU" dirty="0"/>
              <a:t> </a:t>
            </a:r>
            <a:r>
              <a:rPr lang="ru-RU" dirty="0" err="1"/>
              <a:t>програма</a:t>
            </a:r>
            <a:r>
              <a:rPr lang="ru-RU" dirty="0"/>
              <a:t> </a:t>
            </a:r>
            <a:r>
              <a:rPr lang="ru-RU" dirty="0" err="1"/>
              <a:t>модифікується</a:t>
            </a:r>
            <a:r>
              <a:rPr lang="ru-RU" dirty="0"/>
              <a:t> </a:t>
            </a:r>
            <a:r>
              <a:rPr lang="ru-RU" dirty="0" err="1"/>
              <a:t>або</a:t>
            </a:r>
            <a:r>
              <a:rPr lang="ru-RU" dirty="0"/>
              <a:t> </a:t>
            </a:r>
            <a:r>
              <a:rPr lang="ru-RU" dirty="0" err="1"/>
              <a:t>адаптується</a:t>
            </a:r>
            <a:r>
              <a:rPr lang="ru-RU" dirty="0"/>
              <a:t>, </a:t>
            </a:r>
            <a:r>
              <a:rPr lang="ru-RU" dirty="0" err="1"/>
              <a:t>орієнтуйтесь</a:t>
            </a:r>
            <a:r>
              <a:rPr lang="ru-RU" dirty="0"/>
              <a:t> на те, </a:t>
            </a:r>
            <a:r>
              <a:rPr lang="ru-RU" dirty="0" err="1"/>
              <a:t>щоб</a:t>
            </a:r>
            <a:r>
              <a:rPr lang="ru-RU" dirty="0"/>
              <a:t> </a:t>
            </a:r>
            <a:r>
              <a:rPr lang="ru-RU" dirty="0" err="1"/>
              <a:t>дитина</a:t>
            </a:r>
            <a:r>
              <a:rPr lang="ru-RU" dirty="0"/>
              <a:t> з ООП максимально </a:t>
            </a:r>
            <a:r>
              <a:rPr lang="ru-RU" dirty="0" err="1"/>
              <a:t>була</a:t>
            </a:r>
            <a:r>
              <a:rPr lang="ru-RU" dirty="0"/>
              <a:t> включена в </a:t>
            </a:r>
            <a:r>
              <a:rPr lang="ru-RU" dirty="0" err="1"/>
              <a:t>навчання</a:t>
            </a:r>
            <a:r>
              <a:rPr lang="ru-RU" dirty="0"/>
              <a:t> </a:t>
            </a:r>
            <a:r>
              <a:rPr lang="ru-RU" dirty="0" err="1"/>
              <a:t>класу</a:t>
            </a:r>
            <a:r>
              <a:rPr lang="ru-RU" dirty="0"/>
              <a:t>.</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9063" y="2412274"/>
            <a:ext cx="7380513" cy="3905222"/>
          </a:xfrm>
          <a:prstGeom prst="rect">
            <a:avLst/>
          </a:prstGeom>
        </p:spPr>
      </p:pic>
    </p:spTree>
    <p:extLst>
      <p:ext uri="{BB962C8B-B14F-4D97-AF65-F5344CB8AC3E}">
        <p14:creationId xmlns:p14="http://schemas.microsoft.com/office/powerpoint/2010/main" val="26717513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t> Основні нормативні документи</a:t>
            </a:r>
            <a:br>
              <a:rPr lang="uk-UA" b="1" dirty="0"/>
            </a:br>
            <a:endParaRPr lang="uk-UA" dirty="0"/>
          </a:p>
        </p:txBody>
      </p:sp>
      <p:sp>
        <p:nvSpPr>
          <p:cNvPr id="3" name="Объект 2"/>
          <p:cNvSpPr>
            <a:spLocks noGrp="1"/>
          </p:cNvSpPr>
          <p:nvPr>
            <p:ph idx="1"/>
          </p:nvPr>
        </p:nvSpPr>
        <p:spPr>
          <a:xfrm>
            <a:off x="905691" y="1680754"/>
            <a:ext cx="9990906" cy="4328160"/>
          </a:xfrm>
        </p:spPr>
        <p:txBody>
          <a:bodyPr>
            <a:normAutofit fontScale="25000" lnSpcReduction="20000"/>
          </a:bodyPr>
          <a:lstStyle/>
          <a:p>
            <a:r>
              <a:rPr lang="uk-UA" sz="5600" dirty="0"/>
              <a:t>Закон України «Про освіту». – [Електронний ресурс]. – Режим доступу: </a:t>
            </a:r>
            <a:r>
              <a:rPr lang="en-US" sz="5600" dirty="0">
                <a:hlinkClick r:id="rId2"/>
              </a:rPr>
              <a:t>http://zakon2.rada.gov.ua/laws/show/2145-19</a:t>
            </a:r>
            <a:r>
              <a:rPr lang="en-US" sz="5600" dirty="0"/>
              <a:t>.</a:t>
            </a:r>
          </a:p>
          <a:p>
            <a:r>
              <a:rPr lang="uk-UA" sz="5600" dirty="0"/>
              <a:t>Лист Міністерства освіти і науки, молоді та спорту №1/9–675 від 25.09.12 року «Щодо посадових обов’язків асистента вчителя» – [Електронний ресурс]. – Режим доступу: </a:t>
            </a:r>
            <a:r>
              <a:rPr lang="en-US" sz="5600" dirty="0">
                <a:hlinkClick r:id="rId3"/>
              </a:rPr>
              <a:t>http://old.mon.gov.ua/img/zstored/files/1_9-675(2).doc</a:t>
            </a:r>
            <a:endParaRPr lang="en-US" sz="5600" dirty="0"/>
          </a:p>
          <a:p>
            <a:r>
              <a:rPr lang="uk-UA" sz="5600" dirty="0"/>
              <a:t>Наказ Міністерства освіти і науки, молоді та спорту України № 1/9 від 18.5.2012 р. «Про організацію інклюзивного навчання у загальноосвітніх навчальних закладах».– [Електронний ресурс]. – Режим доступу: </a:t>
            </a:r>
            <a:r>
              <a:rPr lang="en-US" sz="5600" dirty="0">
                <a:hlinkClick r:id="rId4"/>
              </a:rPr>
              <a:t>https://mon.gov.ua/npa/organizatsiya-navchalno-vikhovnogo-protsesu-v-umovakh-inklyuzivnogo-navchannya</a:t>
            </a:r>
            <a:endParaRPr lang="en-US" sz="5600" dirty="0"/>
          </a:p>
          <a:p>
            <a:r>
              <a:rPr lang="uk-UA" sz="5600" dirty="0"/>
              <a:t>Наказ Міністерства освіти і науки України № 609 від 08.06.2018 року «Про затвердження примірного положення про команду психолого-педагогічного супроводу дитини з особливими освітніми потребами в закладі загальної середньої та дошкільної освіти». – [Електронний ресурс]. – Режим доступу: </a:t>
            </a:r>
            <a:r>
              <a:rPr lang="en-US" sz="5600" dirty="0">
                <a:hlinkClick r:id="rId5"/>
              </a:rPr>
              <a:t>https://mon.gov.ua/ua/npa/pro-zatverdzhennya-primirnogo-polozhennya-pro-komandu-psihologo-pedagogichnogo-suprovodu-ditini-z-osoblivimi-osvitnimi-potrebami-v-zakladi-zagalnoyi-serednoyi-ta-doshkilnoyi-osviti</a:t>
            </a:r>
            <a:endParaRPr lang="en-US" sz="5600" dirty="0"/>
          </a:p>
          <a:p>
            <a:r>
              <a:rPr lang="uk-UA" sz="5600" dirty="0"/>
              <a:t>Постанова КМУ «Про затвердження Порядку організації інклюзивного навчання у загальноосвітніх навчальних закладах», від 15 серпня 2011 р. № 872 . — [Електронний ресурс]. — Режим доступу: </a:t>
            </a:r>
            <a:r>
              <a:rPr lang="en-US" sz="5600" dirty="0">
                <a:hlinkClick r:id="rId6"/>
              </a:rPr>
              <a:t>http://zakon2.rada.gov.ua/laws/show/872-2011-%D0%BF/paran8#n8</a:t>
            </a:r>
            <a:endParaRPr lang="en-US" sz="5600" dirty="0"/>
          </a:p>
          <a:p>
            <a:r>
              <a:rPr lang="uk-UA" sz="5600" dirty="0"/>
              <a:t>Про активізацію роботи щодо забезпечення прав людей з інвалідністю [Електронний ресурс]: Указ Президента України №678 від 03.12.2015 р. – Режим доступу: </a:t>
            </a:r>
            <a:r>
              <a:rPr lang="en-US" sz="5600" dirty="0">
                <a:hlinkClick r:id="rId7"/>
              </a:rPr>
              <a:t>http://zakon5.rada.gov.ua/laws/show/678/2015</a:t>
            </a:r>
            <a:r>
              <a:rPr lang="en-US" sz="5600" dirty="0" smtClean="0"/>
              <a:t>.</a:t>
            </a:r>
            <a:endParaRPr lang="uk-UA" sz="5600" dirty="0" smtClean="0"/>
          </a:p>
          <a:p>
            <a:r>
              <a:rPr lang="ru-RU" sz="5600" dirty="0" err="1"/>
              <a:t>Загальна</a:t>
            </a:r>
            <a:r>
              <a:rPr lang="ru-RU" sz="5600" dirty="0"/>
              <a:t> </a:t>
            </a:r>
            <a:r>
              <a:rPr lang="ru-RU" sz="5600" dirty="0" err="1"/>
              <a:t>декларація</a:t>
            </a:r>
            <a:r>
              <a:rPr lang="ru-RU" sz="5600" dirty="0"/>
              <a:t> прав </a:t>
            </a:r>
            <a:r>
              <a:rPr lang="ru-RU" sz="5600" dirty="0" err="1"/>
              <a:t>людини</a:t>
            </a:r>
            <a:r>
              <a:rPr lang="ru-RU" sz="5600" dirty="0"/>
              <a:t> [</a:t>
            </a:r>
            <a:r>
              <a:rPr lang="ru-RU" sz="5600" dirty="0" err="1"/>
              <a:t>Електронний</a:t>
            </a:r>
            <a:r>
              <a:rPr lang="ru-RU" sz="5600" dirty="0"/>
              <a:t> ресурс]. — Режим доступу : </a:t>
            </a:r>
            <a:r>
              <a:rPr lang="ru-RU" sz="5600" dirty="0">
                <a:hlinkClick r:id="rId8"/>
              </a:rPr>
              <a:t>http://zakon2.rada.gov.ua/laws/snow/995_015</a:t>
            </a:r>
            <a:r>
              <a:rPr lang="ru-RU" sz="5600" dirty="0"/>
              <a:t>.</a:t>
            </a:r>
          </a:p>
          <a:p>
            <a:r>
              <a:rPr lang="ru-RU" sz="5600" dirty="0" err="1"/>
              <a:t>Конвенція</a:t>
            </a:r>
            <a:r>
              <a:rPr lang="ru-RU" sz="5600" dirty="0"/>
              <a:t> ООН про права </a:t>
            </a:r>
            <a:r>
              <a:rPr lang="ru-RU" sz="5600" dirty="0" err="1"/>
              <a:t>дитини</a:t>
            </a:r>
            <a:r>
              <a:rPr lang="ru-RU" sz="5600" dirty="0"/>
              <a:t>. – [</a:t>
            </a:r>
            <a:r>
              <a:rPr lang="ru-RU" sz="5600" dirty="0" err="1"/>
              <a:t>Електронний</a:t>
            </a:r>
            <a:r>
              <a:rPr lang="ru-RU" sz="5600" dirty="0"/>
              <a:t> ресурс]. – Режим доступу: </a:t>
            </a:r>
            <a:r>
              <a:rPr lang="ru-RU" sz="5600" dirty="0">
                <a:hlinkClick r:id="rId9"/>
              </a:rPr>
              <a:t>http://zakon2.rada.gov.ua/laws/show/995_021</a:t>
            </a:r>
            <a:r>
              <a:rPr lang="ru-RU" sz="5600" dirty="0"/>
              <a:t>.</a:t>
            </a:r>
          </a:p>
          <a:p>
            <a:r>
              <a:rPr lang="ru-RU" sz="5600" dirty="0" err="1"/>
              <a:t>Конвенція</a:t>
            </a:r>
            <a:r>
              <a:rPr lang="ru-RU" sz="5600" dirty="0"/>
              <a:t> ООН про права </a:t>
            </a:r>
            <a:r>
              <a:rPr lang="ru-RU" sz="5600" dirty="0" err="1"/>
              <a:t>осіб</a:t>
            </a:r>
            <a:r>
              <a:rPr lang="ru-RU" sz="5600" dirty="0"/>
              <a:t> з </a:t>
            </a:r>
            <a:r>
              <a:rPr lang="ru-RU" sz="5600" dirty="0" err="1"/>
              <a:t>інвалідністю</a:t>
            </a:r>
            <a:r>
              <a:rPr lang="ru-RU" sz="5600" dirty="0"/>
              <a:t>.– [</a:t>
            </a:r>
            <a:r>
              <a:rPr lang="ru-RU" sz="5600" dirty="0" err="1"/>
              <a:t>Електронний</a:t>
            </a:r>
            <a:r>
              <a:rPr lang="ru-RU" sz="5600" dirty="0"/>
              <a:t> ресурс]. – Режим доступу: </a:t>
            </a:r>
            <a:r>
              <a:rPr lang="ru-RU" sz="5600" dirty="0">
                <a:hlinkClick r:id="rId10"/>
              </a:rPr>
              <a:t>http://zakon5.rada.gov.ua/laws/show/995_g71</a:t>
            </a:r>
            <a:r>
              <a:rPr lang="ru-RU" sz="5600" dirty="0"/>
              <a:t>.</a:t>
            </a:r>
          </a:p>
          <a:p>
            <a:pPr marL="0" indent="0">
              <a:buNone/>
            </a:pPr>
            <a:endParaRPr lang="en-US" dirty="0"/>
          </a:p>
          <a:p>
            <a:pPr marL="0" indent="0">
              <a:buNone/>
            </a:pPr>
            <a:r>
              <a:rPr lang="en-US" b="1" dirty="0"/>
              <a:t> </a:t>
            </a:r>
            <a:endParaRPr lang="en-US" dirty="0"/>
          </a:p>
          <a:p>
            <a:endParaRPr lang="uk-UA" dirty="0"/>
          </a:p>
        </p:txBody>
      </p:sp>
    </p:spTree>
    <p:extLst>
      <p:ext uri="{BB962C8B-B14F-4D97-AF65-F5344CB8AC3E}">
        <p14:creationId xmlns:p14="http://schemas.microsoft.com/office/powerpoint/2010/main" val="3720848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1184366"/>
            <a:ext cx="9601196" cy="4691502"/>
          </a:xfrm>
        </p:spPr>
        <p:txBody>
          <a:bodyPr>
            <a:normAutofit fontScale="92500" lnSpcReduction="20000"/>
          </a:bodyPr>
          <a:lstStyle/>
          <a:p>
            <a:r>
              <a:rPr lang="uk-UA" b="1" dirty="0"/>
              <a:t>Інклюзивне навчання</a:t>
            </a:r>
            <a:r>
              <a:rPr lang="uk-UA" dirty="0"/>
              <a:t> — система освітніх послуг, гарантованих державою, що базується на принципах недискримінації, врахування багатоманітності людини, ефективного залучення та включення до освітнього процесу всіх його учасників.</a:t>
            </a:r>
          </a:p>
          <a:p>
            <a:r>
              <a:rPr lang="uk-UA" b="1" dirty="0"/>
              <a:t>Інклюзивне освітнє середовище</a:t>
            </a:r>
            <a:r>
              <a:rPr lang="uk-UA" dirty="0"/>
              <a:t> — сукупність умов, способів і засобів їх реалізації для спільного навчання, виховання та розвитку здобувачів освіти з урахуванням їхніх потреб та можливостей.</a:t>
            </a:r>
          </a:p>
          <a:p>
            <a:r>
              <a:rPr lang="uk-UA" b="1" dirty="0"/>
              <a:t>Особа з особливими освітніми потребами</a:t>
            </a:r>
            <a:r>
              <a:rPr lang="uk-UA" dirty="0"/>
              <a:t> — особа, яка </a:t>
            </a:r>
            <a:r>
              <a:rPr lang="uk-UA" b="1" dirty="0"/>
              <a:t>потребує додаткової постійної чи тимчасової підтримки в освітньому процесі</a:t>
            </a:r>
            <a:r>
              <a:rPr lang="uk-UA" dirty="0"/>
              <a:t> з метою забезпечення її права на освіту</a:t>
            </a:r>
            <a:r>
              <a:rPr lang="uk-UA" dirty="0" smtClean="0"/>
              <a:t>.</a:t>
            </a:r>
          </a:p>
          <a:p>
            <a:r>
              <a:rPr lang="uk-UA" dirty="0"/>
              <a:t>“</a:t>
            </a:r>
            <a:r>
              <a:rPr lang="uk-UA" b="1" dirty="0"/>
              <a:t>універсальний дизайн</a:t>
            </a:r>
            <a:r>
              <a:rPr lang="uk-UA" dirty="0"/>
              <a:t> у сфері </a:t>
            </a:r>
            <a:r>
              <a:rPr lang="uk-UA" b="1" dirty="0"/>
              <a:t>освіти</a:t>
            </a:r>
            <a:r>
              <a:rPr lang="uk-UA" dirty="0"/>
              <a:t> – </a:t>
            </a:r>
            <a:r>
              <a:rPr lang="uk-UA" b="1" dirty="0"/>
              <a:t>дизайн</a:t>
            </a:r>
            <a:r>
              <a:rPr lang="uk-UA" dirty="0"/>
              <a:t> предметів, навколишнього середовища, освітніх програм та послуг, що забезпечує їхню максимальну придатність для використання всіма особами без необхідної адаптації чи спеціального </a:t>
            </a:r>
            <a:r>
              <a:rPr lang="uk-UA" b="1" dirty="0"/>
              <a:t>дизайну</a:t>
            </a:r>
            <a:r>
              <a:rPr lang="uk-UA" dirty="0"/>
              <a:t>” </a:t>
            </a:r>
          </a:p>
          <a:p>
            <a:endParaRPr lang="uk-UA" dirty="0"/>
          </a:p>
        </p:txBody>
      </p:sp>
    </p:spTree>
    <p:extLst>
      <p:ext uri="{BB962C8B-B14F-4D97-AF65-F5344CB8AC3E}">
        <p14:creationId xmlns:p14="http://schemas.microsoft.com/office/powerpoint/2010/main" val="3922799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90897" y="1524000"/>
            <a:ext cx="9294223" cy="4336869"/>
          </a:xfrm>
        </p:spPr>
        <p:txBody>
          <a:bodyPr>
            <a:normAutofit fontScale="62500" lnSpcReduction="20000"/>
          </a:bodyPr>
          <a:lstStyle/>
          <a:p>
            <a:r>
              <a:rPr lang="uk-UA" sz="2900" dirty="0"/>
              <a:t>Інклюзивна освіта (інклюзивне навчання) передбачає надання </a:t>
            </a:r>
            <a:r>
              <a:rPr lang="uk-UA" sz="2900" b="1" u="sng" dirty="0"/>
              <a:t>додаткової підтримки в освітньому процесі (постійної чи тимчасової) дітям</a:t>
            </a:r>
            <a:r>
              <a:rPr lang="uk-UA" sz="2900" dirty="0"/>
              <a:t>, які її потребують – дітям з особливими освітніми потребами.</a:t>
            </a:r>
          </a:p>
          <a:p>
            <a:r>
              <a:rPr lang="uk-UA" sz="2900" dirty="0"/>
              <a:t>Діти з особливими освітніми потребами можуть охоплювати різні групи дітей. Матеріали ЮНЕСКО зазначають такі групи, </a:t>
            </a:r>
            <a:r>
              <a:rPr lang="uk-UA" sz="2900" b="1" u="sng" dirty="0"/>
              <a:t>як діти з порушеннями розвитку, діти – представники національних/етнічних меншин, діти-сироти, діти сімей-біженців та ін.</a:t>
            </a:r>
          </a:p>
          <a:p>
            <a:r>
              <a:rPr lang="uk-UA" sz="2900" dirty="0"/>
              <a:t>У сучасному світі відбулася зміна щодо розуміння особливих потреб, які розглядаються як наслідок взаємодії людей з порушеннями розвитку з бар’єрами зовнішнього середовища – </a:t>
            </a:r>
            <a:r>
              <a:rPr lang="uk-UA" sz="2900" b="1" dirty="0"/>
              <a:t>соціальна </a:t>
            </a:r>
            <a:r>
              <a:rPr lang="en-US" sz="2900" b="1" dirty="0"/>
              <a:t>VS. </a:t>
            </a:r>
            <a:r>
              <a:rPr lang="uk-UA" sz="2900" b="1" dirty="0"/>
              <a:t>медична моделі.</a:t>
            </a:r>
          </a:p>
          <a:p>
            <a:r>
              <a:rPr lang="uk-UA" sz="2900" dirty="0"/>
              <a:t>Так само відрізняються процеси, які пов’язані з цими моделями – </a:t>
            </a:r>
            <a:r>
              <a:rPr lang="uk-UA" sz="2900" b="1" u="sng" dirty="0"/>
              <a:t>інтеграція (медична модель) та інклюзія (соціальна модель).</a:t>
            </a:r>
          </a:p>
          <a:p>
            <a:r>
              <a:rPr lang="uk-UA" sz="2900" dirty="0"/>
              <a:t>Для педагогів не стільки важливо знати діагноз дитини, скільки важливо знати, </a:t>
            </a:r>
            <a:r>
              <a:rPr lang="uk-UA" sz="2900" b="1" u="sng" dirty="0"/>
              <a:t>які зміни потрібно </a:t>
            </a:r>
            <a:r>
              <a:rPr lang="uk-UA" sz="2900" b="1" u="sng" dirty="0" err="1"/>
              <a:t>внести</a:t>
            </a:r>
            <a:r>
              <a:rPr lang="uk-UA" sz="2900" b="1" u="sng" dirty="0"/>
              <a:t> у методи викладання, середовище тощо, для того, щоб забезпечити максимально активну і значущу участь УСІХ дітей у житті класу та школи.</a:t>
            </a:r>
          </a:p>
          <a:p>
            <a:endParaRPr lang="uk-UA" dirty="0"/>
          </a:p>
        </p:txBody>
      </p:sp>
    </p:spTree>
    <p:extLst>
      <p:ext uri="{BB962C8B-B14F-4D97-AF65-F5344CB8AC3E}">
        <p14:creationId xmlns:p14="http://schemas.microsoft.com/office/powerpoint/2010/main" val="790886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1" y="1165012"/>
            <a:ext cx="9601196" cy="1303867"/>
          </a:xfrm>
        </p:spPr>
        <p:txBody>
          <a:bodyPr>
            <a:normAutofit fontScale="90000"/>
          </a:bodyPr>
          <a:lstStyle/>
          <a:p>
            <a:r>
              <a:rPr lang="ru-RU" b="1" dirty="0"/>
              <a:t> </a:t>
            </a:r>
            <a:r>
              <a:rPr lang="ru-RU" sz="3100" b="1" dirty="0"/>
              <a:t>Команда психолого-</a:t>
            </a:r>
            <a:r>
              <a:rPr lang="ru-RU" sz="3100" b="1" dirty="0" err="1"/>
              <a:t>педагогічного</a:t>
            </a:r>
            <a:r>
              <a:rPr lang="ru-RU" sz="3100" b="1" dirty="0"/>
              <a:t> </a:t>
            </a:r>
            <a:r>
              <a:rPr lang="ru-RU" sz="3100" b="1" dirty="0" err="1"/>
              <a:t>супроводу</a:t>
            </a:r>
            <a:r>
              <a:rPr lang="ru-RU" sz="3100" b="1" dirty="0"/>
              <a:t> </a:t>
            </a:r>
            <a:r>
              <a:rPr lang="ru-RU" sz="3100" b="1" dirty="0" err="1"/>
              <a:t>дитини</a:t>
            </a:r>
            <a:r>
              <a:rPr lang="ru-RU" sz="3100" b="1" dirty="0"/>
              <a:t> з </a:t>
            </a:r>
            <a:r>
              <a:rPr lang="ru-RU" sz="3100" b="1" dirty="0" err="1"/>
              <a:t>особливими</a:t>
            </a:r>
            <a:r>
              <a:rPr lang="ru-RU" sz="3100" b="1" dirty="0"/>
              <a:t> </a:t>
            </a:r>
            <a:r>
              <a:rPr lang="ru-RU" sz="3100" b="1" dirty="0" err="1"/>
              <a:t>освітніми</a:t>
            </a:r>
            <a:r>
              <a:rPr lang="ru-RU" sz="3100" b="1" dirty="0"/>
              <a:t> потребами в </a:t>
            </a:r>
            <a:r>
              <a:rPr lang="ru-RU" sz="3100" b="1" dirty="0" err="1"/>
              <a:t>умовах</a:t>
            </a:r>
            <a:r>
              <a:rPr lang="ru-RU" sz="3100" b="1" dirty="0"/>
              <a:t> закладу </a:t>
            </a:r>
            <a:r>
              <a:rPr lang="ru-RU" sz="3100" b="1" dirty="0" err="1"/>
              <a:t>загальної</a:t>
            </a:r>
            <a:r>
              <a:rPr lang="ru-RU" sz="3100" b="1" dirty="0"/>
              <a:t> </a:t>
            </a:r>
            <a:r>
              <a:rPr lang="ru-RU" sz="3100" b="1" dirty="0" err="1"/>
              <a:t>середньої</a:t>
            </a:r>
            <a:r>
              <a:rPr lang="ru-RU" sz="3100" b="1" dirty="0"/>
              <a:t> </a:t>
            </a:r>
            <a:r>
              <a:rPr lang="ru-RU" sz="3100" b="1" dirty="0" err="1"/>
              <a:t>освіти</a:t>
            </a:r>
            <a:r>
              <a:rPr lang="ru-RU" b="1" dirty="0"/>
              <a:t/>
            </a:r>
            <a:br>
              <a:rPr lang="ru-RU" b="1" dirty="0"/>
            </a:br>
            <a:endParaRPr lang="uk-UA" dirty="0"/>
          </a:p>
        </p:txBody>
      </p:sp>
      <p:sp>
        <p:nvSpPr>
          <p:cNvPr id="3" name="Объект 2"/>
          <p:cNvSpPr>
            <a:spLocks noGrp="1"/>
          </p:cNvSpPr>
          <p:nvPr>
            <p:ph idx="1"/>
          </p:nvPr>
        </p:nvSpPr>
        <p:spPr/>
        <p:txBody>
          <a:bodyPr>
            <a:normAutofit fontScale="92500" lnSpcReduction="10000"/>
          </a:bodyPr>
          <a:lstStyle/>
          <a:p>
            <a:r>
              <a:rPr lang="uk-UA" dirty="0"/>
              <a:t>це </a:t>
            </a:r>
            <a:r>
              <a:rPr lang="uk-UA" b="1" u="sng" dirty="0"/>
              <a:t>взаємоузгоджена комплексна діяльність </a:t>
            </a:r>
            <a:r>
              <a:rPr lang="uk-UA" dirty="0"/>
              <a:t>команди фахівців та батьків дитини, спрямована на створення необхідних умов, що сприяють розвитку особистості дитини, засвоєнню нею знань, умінь і навичок, успішній адаптації, її самореалізації та інтеграції в </a:t>
            </a:r>
            <a:r>
              <a:rPr lang="uk-UA" dirty="0" smtClean="0"/>
              <a:t>соціум.</a:t>
            </a:r>
          </a:p>
          <a:p>
            <a:r>
              <a:rPr lang="ru-RU" dirty="0"/>
              <a:t>До складу </a:t>
            </a:r>
            <a:r>
              <a:rPr lang="ru-RU" dirty="0" err="1"/>
              <a:t>команди</a:t>
            </a:r>
            <a:r>
              <a:rPr lang="ru-RU" dirty="0"/>
              <a:t> </a:t>
            </a:r>
            <a:r>
              <a:rPr lang="ru-RU" dirty="0" err="1"/>
              <a:t>супроводу</a:t>
            </a:r>
            <a:r>
              <a:rPr lang="ru-RU" dirty="0"/>
              <a:t> </a:t>
            </a:r>
            <a:r>
              <a:rPr lang="ru-RU" dirty="0" err="1"/>
              <a:t>дитини</a:t>
            </a:r>
            <a:r>
              <a:rPr lang="ru-RU" dirty="0"/>
              <a:t> з ООП у </a:t>
            </a:r>
            <a:r>
              <a:rPr lang="ru-RU" dirty="0" err="1"/>
              <a:t>закладі</a:t>
            </a:r>
            <a:r>
              <a:rPr lang="ru-RU" dirty="0"/>
              <a:t> </a:t>
            </a:r>
            <a:r>
              <a:rPr lang="ru-RU" dirty="0" err="1"/>
              <a:t>дошкільної</a:t>
            </a:r>
            <a:r>
              <a:rPr lang="ru-RU" dirty="0"/>
              <a:t> та </a:t>
            </a:r>
            <a:r>
              <a:rPr lang="ru-RU" dirty="0" err="1"/>
              <a:t>загальної</a:t>
            </a:r>
            <a:r>
              <a:rPr lang="ru-RU" dirty="0"/>
              <a:t> </a:t>
            </a:r>
            <a:r>
              <a:rPr lang="ru-RU" dirty="0" err="1"/>
              <a:t>середньої</a:t>
            </a:r>
            <a:r>
              <a:rPr lang="ru-RU" dirty="0"/>
              <a:t> </a:t>
            </a:r>
            <a:r>
              <a:rPr lang="ru-RU" dirty="0" err="1"/>
              <a:t>освіти</a:t>
            </a:r>
            <a:r>
              <a:rPr lang="ru-RU" dirty="0"/>
              <a:t> </a:t>
            </a:r>
            <a:r>
              <a:rPr lang="ru-RU" dirty="0" err="1"/>
              <a:t>входять</a:t>
            </a:r>
            <a:r>
              <a:rPr lang="ru-RU" dirty="0"/>
              <a:t> як </a:t>
            </a:r>
            <a:r>
              <a:rPr lang="ru-RU" dirty="0" err="1"/>
              <a:t>постійні</a:t>
            </a:r>
            <a:r>
              <a:rPr lang="ru-RU" dirty="0"/>
              <a:t>, так і </a:t>
            </a:r>
            <a:r>
              <a:rPr lang="ru-RU" dirty="0" err="1"/>
              <a:t>залучені</a:t>
            </a:r>
            <a:r>
              <a:rPr lang="ru-RU" dirty="0"/>
              <a:t> </a:t>
            </a:r>
            <a:r>
              <a:rPr lang="ru-RU" dirty="0" err="1" smtClean="0"/>
              <a:t>фахівці</a:t>
            </a:r>
            <a:r>
              <a:rPr lang="ru-RU" dirty="0" smtClean="0"/>
              <a:t>.</a:t>
            </a:r>
          </a:p>
          <a:p>
            <a:r>
              <a:rPr lang="ru-RU" dirty="0"/>
              <a:t>Батьки – </a:t>
            </a:r>
            <a:r>
              <a:rPr lang="ru-RU" dirty="0" err="1"/>
              <a:t>важлива</a:t>
            </a:r>
            <a:r>
              <a:rPr lang="ru-RU" dirty="0"/>
              <a:t> </a:t>
            </a:r>
            <a:r>
              <a:rPr lang="ru-RU" dirty="0" err="1"/>
              <a:t>частина</a:t>
            </a:r>
            <a:r>
              <a:rPr lang="ru-RU" dirty="0"/>
              <a:t> </a:t>
            </a:r>
            <a:r>
              <a:rPr lang="ru-RU" dirty="0" err="1"/>
              <a:t>команди</a:t>
            </a:r>
            <a:r>
              <a:rPr lang="ru-RU" dirty="0"/>
              <a:t> </a:t>
            </a:r>
            <a:r>
              <a:rPr lang="ru-RU" dirty="0" err="1"/>
              <a:t>супроводу</a:t>
            </a:r>
            <a:r>
              <a:rPr lang="ru-RU" dirty="0"/>
              <a:t> </a:t>
            </a:r>
            <a:r>
              <a:rPr lang="ru-RU" dirty="0" err="1"/>
              <a:t>дитини</a:t>
            </a:r>
            <a:r>
              <a:rPr lang="ru-RU" dirty="0"/>
              <a:t> з </a:t>
            </a:r>
            <a:r>
              <a:rPr lang="ru-RU" dirty="0" err="1"/>
              <a:t>особливими</a:t>
            </a:r>
            <a:r>
              <a:rPr lang="ru-RU" dirty="0"/>
              <a:t> </a:t>
            </a:r>
            <a:r>
              <a:rPr lang="ru-RU" dirty="0" err="1"/>
              <a:t>освітніми</a:t>
            </a:r>
            <a:r>
              <a:rPr lang="ru-RU" dirty="0"/>
              <a:t> потребами. Вони є </a:t>
            </a:r>
            <a:r>
              <a:rPr lang="ru-RU" dirty="0" err="1"/>
              <a:t>джерелом</a:t>
            </a:r>
            <a:r>
              <a:rPr lang="ru-RU" dirty="0"/>
              <a:t> </a:t>
            </a:r>
            <a:r>
              <a:rPr lang="ru-RU" dirty="0" err="1"/>
              <a:t>інформації</a:t>
            </a:r>
            <a:r>
              <a:rPr lang="ru-RU" dirty="0"/>
              <a:t>, </a:t>
            </a:r>
            <a:r>
              <a:rPr lang="ru-RU" dirty="0" err="1"/>
              <a:t>необхідної</a:t>
            </a:r>
            <a:r>
              <a:rPr lang="ru-RU" dirty="0"/>
              <a:t> </a:t>
            </a:r>
            <a:r>
              <a:rPr lang="ru-RU" dirty="0" err="1"/>
              <a:t>фахівцям</a:t>
            </a:r>
            <a:r>
              <a:rPr lang="ru-RU" dirty="0"/>
              <a:t> для </a:t>
            </a:r>
            <a:r>
              <a:rPr lang="ru-RU" dirty="0" err="1"/>
              <a:t>ефективної</a:t>
            </a:r>
            <a:r>
              <a:rPr lang="ru-RU" dirty="0"/>
              <a:t> </a:t>
            </a:r>
            <a:r>
              <a:rPr lang="ru-RU" dirty="0" err="1"/>
              <a:t>організації</a:t>
            </a:r>
            <a:r>
              <a:rPr lang="ru-RU" dirty="0"/>
              <a:t> психолого-</a:t>
            </a:r>
            <a:r>
              <a:rPr lang="ru-RU" dirty="0" err="1"/>
              <a:t>педагогічного</a:t>
            </a:r>
            <a:r>
              <a:rPr lang="ru-RU" dirty="0"/>
              <a:t> </a:t>
            </a:r>
            <a:r>
              <a:rPr lang="ru-RU" dirty="0" err="1"/>
              <a:t>супроводу</a:t>
            </a:r>
            <a:r>
              <a:rPr lang="ru-RU" dirty="0"/>
              <a:t> </a:t>
            </a:r>
            <a:r>
              <a:rPr lang="ru-RU" dirty="0" err="1" smtClean="0"/>
              <a:t>дитини</a:t>
            </a:r>
            <a:r>
              <a:rPr lang="ru-RU" dirty="0" smtClean="0"/>
              <a:t>.</a:t>
            </a:r>
            <a:endParaRPr lang="ru-RU" dirty="0"/>
          </a:p>
          <a:p>
            <a:endParaRPr lang="ru-RU" dirty="0"/>
          </a:p>
          <a:p>
            <a:pPr marL="0" indent="0">
              <a:buNone/>
            </a:pPr>
            <a:endParaRPr lang="uk-UA" dirty="0" smtClean="0"/>
          </a:p>
          <a:p>
            <a:endParaRPr lang="uk-UA" dirty="0"/>
          </a:p>
        </p:txBody>
      </p:sp>
    </p:spTree>
    <p:extLst>
      <p:ext uri="{BB962C8B-B14F-4D97-AF65-F5344CB8AC3E}">
        <p14:creationId xmlns:p14="http://schemas.microsoft.com/office/powerpoint/2010/main" val="910124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dirty="0"/>
              <a:t>П</a:t>
            </a:r>
            <a:r>
              <a:rPr lang="ru-RU" sz="3600" b="1" dirty="0" smtClean="0"/>
              <a:t>сихолого-</a:t>
            </a:r>
            <a:r>
              <a:rPr lang="ru-RU" sz="3600" b="1" dirty="0" err="1" smtClean="0"/>
              <a:t>педагогічний</a:t>
            </a:r>
            <a:r>
              <a:rPr lang="ru-RU" sz="3600" b="1" dirty="0" smtClean="0"/>
              <a:t> </a:t>
            </a:r>
            <a:r>
              <a:rPr lang="ru-RU" sz="3600" b="1" dirty="0" err="1"/>
              <a:t>супровід</a:t>
            </a:r>
            <a:r>
              <a:rPr lang="ru-RU" sz="3600" b="1" dirty="0"/>
              <a:t> </a:t>
            </a:r>
            <a:r>
              <a:rPr lang="ru-RU" sz="3600" b="1" dirty="0" err="1"/>
              <a:t>учнів</a:t>
            </a:r>
            <a:r>
              <a:rPr lang="ru-RU" sz="3600" b="1" dirty="0"/>
              <a:t> з </a:t>
            </a:r>
            <a:r>
              <a:rPr lang="ru-RU" sz="3600" b="1" dirty="0" err="1"/>
              <a:t>особливими</a:t>
            </a:r>
            <a:r>
              <a:rPr lang="ru-RU" sz="3600" b="1" dirty="0"/>
              <a:t> </a:t>
            </a:r>
            <a:r>
              <a:rPr lang="ru-RU" sz="3600" b="1" dirty="0" err="1"/>
              <a:t>освітніми</a:t>
            </a:r>
            <a:r>
              <a:rPr lang="ru-RU" sz="3600" b="1" dirty="0"/>
              <a:t> потребами командою </a:t>
            </a:r>
            <a:r>
              <a:rPr lang="ru-RU" sz="3600" b="1" dirty="0" err="1" smtClean="0"/>
              <a:t>фахівців</a:t>
            </a:r>
            <a:r>
              <a:rPr lang="ru-RU" sz="3600" b="1" dirty="0" smtClean="0"/>
              <a:t>:</a:t>
            </a:r>
            <a:endParaRPr lang="uk-UA" sz="3600" b="1" dirty="0"/>
          </a:p>
        </p:txBody>
      </p:sp>
      <p:sp>
        <p:nvSpPr>
          <p:cNvPr id="3" name="Объект 2"/>
          <p:cNvSpPr>
            <a:spLocks noGrp="1"/>
          </p:cNvSpPr>
          <p:nvPr>
            <p:ph idx="1"/>
          </p:nvPr>
        </p:nvSpPr>
        <p:spPr/>
        <p:txBody>
          <a:bodyPr>
            <a:normAutofit/>
          </a:bodyPr>
          <a:lstStyle/>
          <a:p>
            <a:r>
              <a:rPr lang="uk-UA" sz="4000" b="1" u="sng" dirty="0"/>
              <a:t>вчителі загальноосвітньої підготовки, асистенти вчителів, корекційні педагоги, медичний персонал, соціальні педагоги, психологи, батьки дитини.</a:t>
            </a:r>
          </a:p>
        </p:txBody>
      </p:sp>
    </p:spTree>
    <p:extLst>
      <p:ext uri="{BB962C8B-B14F-4D97-AF65-F5344CB8AC3E}">
        <p14:creationId xmlns:p14="http://schemas.microsoft.com/office/powerpoint/2010/main" val="3125804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ЗАВДАННЯ КОМАНДИ</a:t>
            </a:r>
            <a:endParaRPr lang="uk-UA" b="1" dirty="0"/>
          </a:p>
        </p:txBody>
      </p:sp>
      <p:sp>
        <p:nvSpPr>
          <p:cNvPr id="3" name="Объект 2"/>
          <p:cNvSpPr>
            <a:spLocks noGrp="1"/>
          </p:cNvSpPr>
          <p:nvPr>
            <p:ph idx="1"/>
          </p:nvPr>
        </p:nvSpPr>
        <p:spPr>
          <a:xfrm>
            <a:off x="1295401" y="2377440"/>
            <a:ext cx="9601196" cy="3498428"/>
          </a:xfrm>
        </p:spPr>
        <p:txBody>
          <a:bodyPr>
            <a:normAutofit fontScale="62500" lnSpcReduction="20000"/>
          </a:bodyPr>
          <a:lstStyle/>
          <a:p>
            <a:r>
              <a:rPr lang="uk-UA" dirty="0"/>
              <a:t>збір інформації про особливості розвитку дитини, її інтереси, труднощі, освітні потреби на етапах створення, реалізації та моніторингу виконання ІП</a:t>
            </a:r>
            <a:r>
              <a:rPr lang="en-US" dirty="0"/>
              <a:t>P;</a:t>
            </a:r>
          </a:p>
          <a:p>
            <a:r>
              <a:rPr lang="ru-RU" dirty="0" err="1"/>
              <a:t>створення</a:t>
            </a:r>
            <a:r>
              <a:rPr lang="ru-RU" dirty="0"/>
              <a:t> </a:t>
            </a:r>
            <a:r>
              <a:rPr lang="ru-RU" dirty="0" err="1"/>
              <a:t>належних</a:t>
            </a:r>
            <a:r>
              <a:rPr lang="ru-RU" dirty="0"/>
              <a:t> умов для </a:t>
            </a:r>
            <a:r>
              <a:rPr lang="ru-RU" dirty="0" err="1"/>
              <a:t>інтеграції</a:t>
            </a:r>
            <a:r>
              <a:rPr lang="ru-RU" dirty="0"/>
              <a:t> </a:t>
            </a:r>
            <a:r>
              <a:rPr lang="ru-RU" dirty="0" err="1"/>
              <a:t>дітей</a:t>
            </a:r>
            <a:r>
              <a:rPr lang="ru-RU" dirty="0"/>
              <a:t> з ООП в </a:t>
            </a:r>
            <a:r>
              <a:rPr lang="ru-RU" dirty="0" err="1"/>
              <a:t>освітнє</a:t>
            </a:r>
            <a:r>
              <a:rPr lang="ru-RU" dirty="0"/>
              <a:t> </a:t>
            </a:r>
            <a:r>
              <a:rPr lang="ru-RU" dirty="0" err="1"/>
              <a:t>середовище</a:t>
            </a:r>
            <a:r>
              <a:rPr lang="ru-RU" dirty="0"/>
              <a:t>;</a:t>
            </a:r>
          </a:p>
          <a:p>
            <a:r>
              <a:rPr lang="uk-UA" dirty="0"/>
              <a:t>надання у процесі навчання і виховання комплексної психолого-педагогічної допомоги дитині з урахуванням стану її здоров’я, особливостей психофізичного розвитку; визначення напрямів психолого-педагогічних та корекційно-</a:t>
            </a:r>
            <a:r>
              <a:rPr lang="uk-UA" dirty="0" err="1"/>
              <a:t>розвиткових</a:t>
            </a:r>
            <a:r>
              <a:rPr lang="uk-UA" dirty="0"/>
              <a:t> послуг, що можуть бути надані в межах закладу освіти на підставі висновку ІРЦ, та забезпечення надання цих </a:t>
            </a:r>
            <a:r>
              <a:rPr lang="uk-UA" dirty="0" smtClean="0"/>
              <a:t>послуг</a:t>
            </a:r>
          </a:p>
          <a:p>
            <a:r>
              <a:rPr lang="uk-UA" sz="3400" b="1" i="1" dirty="0"/>
              <a:t>розроблення ІПР для кожної дитини з ООП та моніторинг її виконання з метою коригування та визначення динаміки розвитку дитини; моніторинг динаміки результатів навчальної, виховної і корекційно-</a:t>
            </a:r>
            <a:r>
              <a:rPr lang="uk-UA" sz="3400" b="1" i="1" dirty="0" err="1"/>
              <a:t>розвиткової</a:t>
            </a:r>
            <a:r>
              <a:rPr lang="uk-UA" sz="3400" b="1" i="1" dirty="0"/>
              <a:t> роботи, змін в стані здоров’я, інтелектуальній та емоційно-вольовій сферах дитини, її соціальній ситуації розвитку;</a:t>
            </a:r>
          </a:p>
          <a:p>
            <a:endParaRPr lang="uk-UA" dirty="0" smtClean="0"/>
          </a:p>
        </p:txBody>
      </p:sp>
    </p:spTree>
    <p:extLst>
      <p:ext uri="{BB962C8B-B14F-4D97-AF65-F5344CB8AC3E}">
        <p14:creationId xmlns:p14="http://schemas.microsoft.com/office/powerpoint/2010/main" val="118955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1071154"/>
            <a:ext cx="9601196" cy="4804714"/>
          </a:xfrm>
        </p:spPr>
        <p:txBody>
          <a:bodyPr/>
          <a:lstStyle/>
          <a:p>
            <a:r>
              <a:rPr lang="ru-RU" dirty="0" err="1"/>
              <a:t>консультування</a:t>
            </a:r>
            <a:r>
              <a:rPr lang="ru-RU" dirty="0"/>
              <a:t> </a:t>
            </a:r>
            <a:r>
              <a:rPr lang="ru-RU" dirty="0" err="1"/>
              <a:t>родини</a:t>
            </a:r>
            <a:r>
              <a:rPr lang="ru-RU" dirty="0"/>
              <a:t> з </a:t>
            </a:r>
            <a:r>
              <a:rPr lang="ru-RU" dirty="0" err="1"/>
              <a:t>питань</a:t>
            </a:r>
            <a:r>
              <a:rPr lang="ru-RU" dirty="0"/>
              <a:t> </a:t>
            </a:r>
            <a:r>
              <a:rPr lang="ru-RU" dirty="0" err="1"/>
              <a:t>виховання</a:t>
            </a:r>
            <a:r>
              <a:rPr lang="ru-RU" dirty="0"/>
              <a:t> і </a:t>
            </a:r>
            <a:r>
              <a:rPr lang="ru-RU" dirty="0" err="1"/>
              <a:t>розвитку</a:t>
            </a:r>
            <a:r>
              <a:rPr lang="ru-RU" dirty="0"/>
              <a:t> </a:t>
            </a:r>
            <a:r>
              <a:rPr lang="ru-RU" dirty="0" err="1"/>
              <a:t>дитини</a:t>
            </a:r>
            <a:r>
              <a:rPr lang="ru-RU" dirty="0"/>
              <a:t> з ООП;</a:t>
            </a:r>
          </a:p>
          <a:p>
            <a:r>
              <a:rPr lang="uk-UA" dirty="0"/>
              <a:t>надання методичної підтримки педагогічним працівникам закладу освіти з організації інклюзивного навчання;</a:t>
            </a:r>
          </a:p>
          <a:p>
            <a:r>
              <a:rPr lang="uk-UA" dirty="0"/>
              <a:t>професійна взаємодія фахівців.</a:t>
            </a:r>
          </a:p>
          <a:p>
            <a:r>
              <a:rPr lang="uk-UA" dirty="0"/>
              <a:t>створення позитивного соціального середовища для інклюзії через підготовку учнів з типовим розвитком та їхніх батьків до взаємодії з дітьми з ООП; проведення інформаційно-просвітницької роботи у закладі освіти серед педагогічних працівників; батьків і дітей з метою недопущення дискримінації та порушення прав дитини; формування дружнього та неупередженого ставлення до дітей з ООП.</a:t>
            </a:r>
          </a:p>
          <a:p>
            <a:endParaRPr lang="uk-UA" dirty="0"/>
          </a:p>
        </p:txBody>
      </p:sp>
    </p:spTree>
    <p:extLst>
      <p:ext uri="{BB962C8B-B14F-4D97-AF65-F5344CB8AC3E}">
        <p14:creationId xmlns:p14="http://schemas.microsoft.com/office/powerpoint/2010/main" val="8911734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707</TotalTime>
  <Words>1431</Words>
  <Application>Microsoft Office PowerPoint</Application>
  <PresentationFormat>Широкоэкранный</PresentationFormat>
  <Paragraphs>165</Paragraphs>
  <Slides>38</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38</vt:i4>
      </vt:variant>
    </vt:vector>
  </HeadingPairs>
  <TitlesOfParts>
    <vt:vector size="41" baseType="lpstr">
      <vt:lpstr>Arial</vt:lpstr>
      <vt:lpstr>Garamond</vt:lpstr>
      <vt:lpstr>Натуральные материалы</vt:lpstr>
      <vt:lpstr>Виклики в організації інклюзивного середовища</vt:lpstr>
      <vt:lpstr>ІНКЛЮЗИВНЕ НАВЧАННЯ </vt:lpstr>
      <vt:lpstr>Презентация PowerPoint</vt:lpstr>
      <vt:lpstr>Презентация PowerPoint</vt:lpstr>
      <vt:lpstr>Презентация PowerPoint</vt:lpstr>
      <vt:lpstr> Команда психолого-педагогічного супроводу дитини з особливими освітніми потребами в умовах закладу загальної середньої освіти </vt:lpstr>
      <vt:lpstr>Психолого-педагогічний супровід учнів з особливими освітніми потребами командою фахівців:</vt:lpstr>
      <vt:lpstr>ЗАВДАННЯ КОМАНДИ</vt:lpstr>
      <vt:lpstr>Презентация PowerPoint</vt:lpstr>
      <vt:lpstr>Презентация PowerPoint</vt:lpstr>
      <vt:lpstr>ІПР</vt:lpstr>
      <vt:lpstr>Презентация PowerPoint</vt:lpstr>
      <vt:lpstr>Презентация PowerPoint</vt:lpstr>
      <vt:lpstr>Презентация PowerPoint</vt:lpstr>
      <vt:lpstr>https://naurok.com.ua/individualna-programa-rozvitku-44445.html </vt:lpstr>
      <vt:lpstr> Особливості організації інклюзивного освітнього середовища: принципи універсального дизайну та розумного пристосування, ресурсна кімната, медіатека </vt:lpstr>
      <vt:lpstr>Презентация PowerPoint</vt:lpstr>
      <vt:lpstr>Презентация PowerPoint</vt:lpstr>
      <vt:lpstr>Принципи універсального дизайну:</vt:lpstr>
      <vt:lpstr>Універсальний дизайн </vt:lpstr>
      <vt:lpstr>Приклади аспектів універсального дизайну у закладах освіти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Роль асистента вчителя в класі з інклюзивним навчанням: основні функції і завдання, форми співпраці </vt:lpstr>
      <vt:lpstr>Презентация PowerPoint</vt:lpstr>
      <vt:lpstr>Функції асистента учителя</vt:lpstr>
      <vt:lpstr>Ведення документації асистентом учителя</vt:lpstr>
      <vt:lpstr>Презентация PowerPoint</vt:lpstr>
      <vt:lpstr>Приклад графіку роботи двох асистентів в одному класі </vt:lpstr>
      <vt:lpstr>Приклад журналу спостереження</vt:lpstr>
      <vt:lpstr>Що таке «недоінклюзія» ???</vt:lpstr>
      <vt:lpstr>Презентация PowerPoint</vt:lpstr>
      <vt:lpstr>Презентация PowerPoint</vt:lpstr>
      <vt:lpstr> Основні нормативні документи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Солодкі</dc:creator>
  <cp:lastModifiedBy>Солодкі</cp:lastModifiedBy>
  <cp:revision>35</cp:revision>
  <dcterms:created xsi:type="dcterms:W3CDTF">2021-08-27T05:31:20Z</dcterms:created>
  <dcterms:modified xsi:type="dcterms:W3CDTF">2021-09-16T12:49:36Z</dcterms:modified>
</cp:coreProperties>
</file>