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95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54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942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1497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0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772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293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477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272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547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3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662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675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5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674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120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4184-84EC-40A8-BD4B-95781A711E4E}" type="datetimeFigureOut">
              <a:rPr lang="uk-UA" smtClean="0"/>
              <a:t>20.09.2021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DA5C0F-6659-4E59-A6CB-658E9A4A4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31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Ibsn_8A3OxKKuqTlh6JWGhGRMk1qNuETLgKbOlUgmFc/ed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programy-1-4-klas/2020/11/20/Savchenko.pdf" TargetMode="External"/><Relationship Id="rId2" Type="http://schemas.openxmlformats.org/officeDocument/2006/relationships/hyperlink" Target="https://mon.gov.ua/storage/app/media/zagalna%20serednya/programy-1-4-klas/2019/11/1-2-dodatki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7729" y="3030582"/>
            <a:ext cx="7766936" cy="2448459"/>
          </a:xfrm>
        </p:spPr>
        <p:txBody>
          <a:bodyPr/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Виклики НУШ: особливості планування, вчителювання, оцінювання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Підготувала: консультант ЦПРПП, Оксана Солодка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879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docs.google.com/document/d/1Ibsn_8A3OxKKuqTlh6JWGhGRMk1qNuETLgKbOlUgmFc/edit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38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План: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 Особливості викладання ІМ в початковій школі в умовах НУШ.</a:t>
            </a:r>
          </a:p>
          <a:p>
            <a:r>
              <a:rPr lang="uk-UA" sz="2800" dirty="0" smtClean="0"/>
              <a:t>2. Виклики формувального оцінювання та шляхи їх подолання.</a:t>
            </a:r>
          </a:p>
          <a:p>
            <a:r>
              <a:rPr lang="uk-UA" sz="2800" dirty="0" smtClean="0"/>
              <a:t>3. Організація роботи із щоденником спостережень.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6347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issues):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775685"/>
          </a:xfrm>
        </p:spPr>
        <p:txBody>
          <a:bodyPr>
            <a:noAutofit/>
          </a:bodyPr>
          <a:lstStyle/>
          <a:p>
            <a:r>
              <a:rPr lang="uk-UA" sz="2800" dirty="0" smtClean="0"/>
              <a:t>Специфіка уроку в тому, що метою його є </a:t>
            </a:r>
            <a:r>
              <a:rPr lang="uk-UA" sz="2800" b="1" i="1" u="sng" dirty="0" smtClean="0"/>
              <a:t>формування комунікативної компетенції у здобувачів освіти</a:t>
            </a:r>
            <a:r>
              <a:rPr lang="uk-UA" sz="2800" dirty="0" smtClean="0"/>
              <a:t>;</a:t>
            </a:r>
          </a:p>
          <a:p>
            <a:r>
              <a:rPr lang="uk-UA" sz="2800" dirty="0" smtClean="0"/>
              <a:t>Психологічні аспекти молодшого шкільного віку (</a:t>
            </a:r>
            <a:r>
              <a:rPr lang="en-US" sz="2800" dirty="0" smtClean="0"/>
              <a:t>pick up the language)</a:t>
            </a:r>
            <a:r>
              <a:rPr lang="uk-UA" sz="2800" dirty="0" smtClean="0"/>
              <a:t>;</a:t>
            </a:r>
          </a:p>
          <a:p>
            <a:r>
              <a:rPr lang="uk-UA" sz="2800" dirty="0" smtClean="0"/>
              <a:t>Ігрова діяльність як провідна у системі побудови уроків.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5574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кінець початкової школи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Outcomes)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4925"/>
            <a:ext cx="8196700" cy="4807131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р</a:t>
            </a:r>
            <a:r>
              <a:rPr lang="uk-UA" dirty="0" smtClean="0"/>
              <a:t>озуміють на слух мову вчителя та однолітків;</a:t>
            </a:r>
          </a:p>
          <a:p>
            <a:r>
              <a:rPr lang="uk-UA" dirty="0"/>
              <a:t>б</a:t>
            </a:r>
            <a:r>
              <a:rPr lang="uk-UA" dirty="0" smtClean="0"/>
              <a:t>еруть участь у діалогічному спілкуванні;</a:t>
            </a:r>
          </a:p>
          <a:p>
            <a:r>
              <a:rPr lang="uk-UA" dirty="0"/>
              <a:t>к</a:t>
            </a:r>
            <a:r>
              <a:rPr lang="uk-UA" dirty="0" smtClean="0"/>
              <a:t>оротко висловлюються на задані теми, відтворюють </a:t>
            </a:r>
            <a:r>
              <a:rPr lang="uk-UA" dirty="0" err="1" smtClean="0"/>
              <a:t>напам</a:t>
            </a:r>
            <a:r>
              <a:rPr lang="en-US" dirty="0" smtClean="0"/>
              <a:t>’</a:t>
            </a:r>
            <a:r>
              <a:rPr lang="uk-UA" dirty="0" smtClean="0"/>
              <a:t>ять римовані твори дитячого фольклору;</a:t>
            </a:r>
          </a:p>
          <a:p>
            <a:r>
              <a:rPr lang="uk-UA" dirty="0"/>
              <a:t>в</a:t>
            </a:r>
            <a:r>
              <a:rPr lang="uk-UA" dirty="0" smtClean="0"/>
              <a:t>олодіють технікою читання вголос, читання про себе, ознайомлювального читання;</a:t>
            </a:r>
          </a:p>
          <a:p>
            <a:r>
              <a:rPr lang="uk-UA" dirty="0"/>
              <a:t>п</a:t>
            </a:r>
            <a:r>
              <a:rPr lang="uk-UA" dirty="0" smtClean="0"/>
              <a:t>ишуть короткі привітання та особисті листи з опорою на зразок; заповнюють анкету;</a:t>
            </a:r>
          </a:p>
          <a:p>
            <a:r>
              <a:rPr lang="uk-UA" dirty="0" smtClean="0"/>
              <a:t>Правильно вимовляють та розрізняють іншомовні звуки, слова, словосполучення;</a:t>
            </a:r>
          </a:p>
          <a:p>
            <a:r>
              <a:rPr lang="uk-UA" dirty="0" smtClean="0"/>
              <a:t>Володіють найбільш уживаною лексикою в рамках тем, які вивчаються (не менше 600 одиниць)</a:t>
            </a:r>
          </a:p>
          <a:p>
            <a:r>
              <a:rPr lang="uk-UA" dirty="0" smtClean="0"/>
              <a:t>Отримують уявлення про граматичні структури мови, розпізнають їх при мовленні;</a:t>
            </a:r>
          </a:p>
          <a:p>
            <a:r>
              <a:rPr lang="uk-UA" dirty="0" smtClean="0"/>
              <a:t>Освоюють елементарні відомості про країну, мова якої вивчається.</a:t>
            </a:r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903" y="106952"/>
            <a:ext cx="3810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6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Типові освітні програми для 1-4 класів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328815" cy="3378062"/>
          </a:xfrm>
        </p:spPr>
        <p:txBody>
          <a:bodyPr>
            <a:normAutofit fontScale="55000" lnSpcReduction="20000"/>
          </a:bodyPr>
          <a:lstStyle/>
          <a:p>
            <a:r>
              <a:rPr lang="en-US" sz="4600" dirty="0">
                <a:hlinkClick r:id="rId2"/>
              </a:rPr>
              <a:t>https://</a:t>
            </a:r>
            <a:r>
              <a:rPr lang="en-US" sz="4600" dirty="0" smtClean="0">
                <a:hlinkClick r:id="rId2"/>
              </a:rPr>
              <a:t>mon.gov.ua/storage/app/media/zagalna%20serednya/programy-1-4-klas/2019/11/1-2-dodatki.pdf</a:t>
            </a:r>
            <a:endParaRPr lang="uk-UA" sz="4600" dirty="0" smtClean="0"/>
          </a:p>
          <a:p>
            <a:r>
              <a:rPr lang="en-US" sz="4600" dirty="0">
                <a:hlinkClick r:id="rId3"/>
              </a:rPr>
              <a:t>https://</a:t>
            </a:r>
            <a:r>
              <a:rPr lang="en-US" sz="4600" dirty="0" smtClean="0">
                <a:hlinkClick r:id="rId3"/>
              </a:rPr>
              <a:t>mon.gov.ua/storage/app/media/zagalna%20serednya/programy-1-4-klas/2020/11/20/Savchenko.pdf</a:t>
            </a:r>
            <a:endParaRPr lang="uk-UA" sz="4600" dirty="0" smtClean="0"/>
          </a:p>
          <a:p>
            <a:r>
              <a:rPr lang="ru-RU" sz="4800" b="1" dirty="0" err="1"/>
              <a:t>Навчальна</a:t>
            </a:r>
            <a:r>
              <a:rPr lang="ru-RU" sz="4800" b="1" dirty="0"/>
              <a:t> </a:t>
            </a:r>
            <a:r>
              <a:rPr lang="ru-RU" sz="4800" b="1" dirty="0" err="1"/>
              <a:t>програма</a:t>
            </a:r>
            <a:r>
              <a:rPr lang="ru-RU" sz="4800" b="1" dirty="0"/>
              <a:t> є </a:t>
            </a:r>
            <a:r>
              <a:rPr lang="ru-RU" sz="4800" b="1" dirty="0" err="1"/>
              <a:t>рамковою</a:t>
            </a:r>
            <a:r>
              <a:rPr lang="ru-RU" sz="4800" b="1" dirty="0"/>
              <a:t>, а </a:t>
            </a:r>
            <a:r>
              <a:rPr lang="ru-RU" sz="4800" b="1" dirty="0" err="1"/>
              <a:t>відтак</a:t>
            </a:r>
            <a:r>
              <a:rPr lang="ru-RU" sz="4800" b="1" dirty="0"/>
              <a:t> не </a:t>
            </a:r>
            <a:r>
              <a:rPr lang="ru-RU" sz="4800" b="1" dirty="0" err="1"/>
              <a:t>обмежує</a:t>
            </a:r>
            <a:r>
              <a:rPr lang="ru-RU" sz="4800" b="1" dirty="0"/>
              <a:t> </a:t>
            </a:r>
            <a:r>
              <a:rPr lang="ru-RU" sz="4800" b="1" dirty="0" err="1"/>
              <a:t>діяльність</a:t>
            </a:r>
            <a:r>
              <a:rPr lang="ru-RU" sz="4800" b="1" dirty="0"/>
              <a:t> </a:t>
            </a:r>
            <a:r>
              <a:rPr lang="ru-RU" sz="4800" b="1" dirty="0" err="1"/>
              <a:t>учителів</a:t>
            </a:r>
            <a:r>
              <a:rPr lang="ru-RU" sz="4800" b="1" dirty="0"/>
              <a:t> у </a:t>
            </a:r>
            <a:r>
              <a:rPr lang="ru-RU" sz="4800" b="1" dirty="0" err="1"/>
              <a:t>виборі</a:t>
            </a:r>
            <a:r>
              <a:rPr lang="ru-RU" sz="4800" b="1" dirty="0"/>
              <a:t> порядку </a:t>
            </a:r>
            <a:r>
              <a:rPr lang="ru-RU" sz="4800" b="1" dirty="0" err="1"/>
              <a:t>вивчення</a:t>
            </a:r>
            <a:r>
              <a:rPr lang="ru-RU" sz="4800" b="1" dirty="0"/>
              <a:t> та </a:t>
            </a:r>
            <a:r>
              <a:rPr lang="ru-RU" sz="4800" b="1" dirty="0" err="1"/>
              <a:t>змісту</a:t>
            </a:r>
            <a:r>
              <a:rPr lang="ru-RU" sz="4800" b="1" dirty="0"/>
              <a:t> </a:t>
            </a:r>
            <a:r>
              <a:rPr lang="ru-RU" sz="4800" b="1" dirty="0" err="1"/>
              <a:t>кожної</a:t>
            </a:r>
            <a:r>
              <a:rPr lang="ru-RU" sz="4800" b="1" dirty="0"/>
              <a:t> </a:t>
            </a:r>
            <a:r>
              <a:rPr lang="ru-RU" sz="4800" b="1" dirty="0" smtClean="0"/>
              <a:t>теми!</a:t>
            </a:r>
            <a:endParaRPr lang="uk-UA" sz="4600" b="1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157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Формувальне оцінювання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formative assessment)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9050" y="2002971"/>
            <a:ext cx="4493624" cy="4171406"/>
          </a:xfrm>
        </p:spPr>
        <p:txBody>
          <a:bodyPr/>
          <a:lstStyle/>
          <a:p>
            <a:r>
              <a:rPr lang="uk-UA" sz="2400" dirty="0" smtClean="0"/>
              <a:t>Необхідний;</a:t>
            </a:r>
          </a:p>
          <a:p>
            <a:r>
              <a:rPr lang="uk-UA" sz="2400" dirty="0" smtClean="0"/>
              <a:t>Чіткий, конкретний;</a:t>
            </a:r>
          </a:p>
          <a:p>
            <a:r>
              <a:rPr lang="uk-UA" sz="2400" dirty="0" smtClean="0"/>
              <a:t>Зрозумілий;</a:t>
            </a:r>
          </a:p>
          <a:p>
            <a:r>
              <a:rPr lang="uk-UA" sz="2400" dirty="0" smtClean="0"/>
              <a:t>Вчасний;</a:t>
            </a:r>
          </a:p>
          <a:p>
            <a:r>
              <a:rPr lang="uk-UA" sz="2400" dirty="0" smtClean="0"/>
              <a:t>Увага на сильні сторони, а не на слабкі;</a:t>
            </a:r>
          </a:p>
          <a:p>
            <a:r>
              <a:rPr lang="uk-UA" sz="2400" dirty="0" smtClean="0"/>
              <a:t>Досяжний;</a:t>
            </a:r>
          </a:p>
          <a:p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844732" y="2211977"/>
            <a:ext cx="3405051" cy="2795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Зворотній зв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язок</a:t>
            </a:r>
            <a:r>
              <a:rPr lang="uk-UA" sz="2800" b="1" dirty="0" smtClean="0"/>
              <a:t> (</a:t>
            </a:r>
            <a:r>
              <a:rPr lang="en-US" sz="2800" b="1" dirty="0" smtClean="0"/>
              <a:t>Feedback)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049979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Formative assessment activities: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384663"/>
            <a:ext cx="5209660" cy="5033554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 smtClean="0"/>
              <a:t>Review </a:t>
            </a:r>
            <a:r>
              <a:rPr lang="en-US" sz="2000" dirty="0" smtClean="0"/>
              <a:t>– </a:t>
            </a:r>
            <a:r>
              <a:rPr lang="uk-UA" sz="2000" dirty="0" smtClean="0"/>
              <a:t>можна починати урок, наприклад, напишіть речення, які є правдиві про вас і одне неправдиве, використовуючи певні слова; скажіть улюблене слово, колір, тваринку, тощо з теми попереднього уроку і </a:t>
            </a:r>
            <a:r>
              <a:rPr lang="uk-UA" sz="2000" dirty="0" err="1" smtClean="0"/>
              <a:t>т.д</a:t>
            </a:r>
            <a:r>
              <a:rPr lang="uk-UA" sz="2000" dirty="0" smtClean="0"/>
              <a:t>.</a:t>
            </a:r>
          </a:p>
          <a:p>
            <a:r>
              <a:rPr lang="en-US" sz="2000" b="1" u="sng" dirty="0" smtClean="0"/>
              <a:t>Exit Tickets</a:t>
            </a:r>
            <a:r>
              <a:rPr lang="uk-UA" sz="2000" b="1" u="sng" dirty="0" smtClean="0"/>
              <a:t> – </a:t>
            </a:r>
            <a:r>
              <a:rPr lang="uk-UA" sz="2000" dirty="0" smtClean="0"/>
              <a:t>в кінці уроку, наприклад, запишіть три слова, які ви запам'ятали, два слова, в яких ще невпевнені, одне слово, яке хочете вивчити, тощо. (Можна робити в </a:t>
            </a:r>
            <a:r>
              <a:rPr lang="en-US" sz="2000" b="1" u="sng" dirty="0" smtClean="0"/>
              <a:t>Google Forms</a:t>
            </a:r>
            <a:r>
              <a:rPr lang="en-US" sz="2000" dirty="0" smtClean="0"/>
              <a:t>)</a:t>
            </a:r>
            <a:r>
              <a:rPr lang="uk-UA" sz="2000" dirty="0" smtClean="0"/>
              <a:t>.</a:t>
            </a:r>
            <a:endParaRPr lang="en-US" sz="2000" dirty="0" smtClean="0"/>
          </a:p>
          <a:p>
            <a:r>
              <a:rPr lang="en-US" sz="2000" b="1" u="sng" dirty="0" smtClean="0"/>
              <a:t>Learning Journal </a:t>
            </a:r>
            <a:r>
              <a:rPr lang="en-US" sz="2000" dirty="0" smtClean="0"/>
              <a:t>– </a:t>
            </a:r>
            <a:r>
              <a:rPr lang="uk-UA" sz="2000" dirty="0" smtClean="0"/>
              <a:t>можна створити в</a:t>
            </a:r>
            <a:r>
              <a:rPr lang="en-US" sz="2000" dirty="0" smtClean="0"/>
              <a:t> </a:t>
            </a:r>
            <a:r>
              <a:rPr lang="en-US" sz="2000" b="1" u="sng" dirty="0" err="1" smtClean="0"/>
              <a:t>GoogleDocs</a:t>
            </a:r>
            <a:r>
              <a:rPr lang="uk-UA" sz="2000" b="1" u="sng" dirty="0" smtClean="0"/>
              <a:t> </a:t>
            </a:r>
            <a:r>
              <a:rPr lang="en-US" sz="2000" b="1" u="sng" dirty="0" smtClean="0"/>
              <a:t>,</a:t>
            </a:r>
            <a:r>
              <a:rPr lang="uk-UA" sz="2000" b="1" u="sng" dirty="0" smtClean="0"/>
              <a:t> </a:t>
            </a:r>
            <a:r>
              <a:rPr lang="uk-UA" sz="2000" dirty="0" err="1" smtClean="0"/>
              <a:t>заповнвати</a:t>
            </a:r>
            <a:r>
              <a:rPr lang="uk-UA" sz="2000" dirty="0" smtClean="0"/>
              <a:t> можуть і вчителі, і здобувачі освіти.</a:t>
            </a:r>
          </a:p>
          <a:p>
            <a:r>
              <a:rPr lang="en-US" sz="2000" b="1" u="sng" dirty="0" smtClean="0"/>
              <a:t>Brainstorms </a:t>
            </a:r>
            <a:r>
              <a:rPr lang="uk-UA" sz="2000" b="1" u="sng" dirty="0" smtClean="0"/>
              <a:t>– </a:t>
            </a:r>
            <a:r>
              <a:rPr lang="uk-UA" sz="2000" dirty="0" smtClean="0"/>
              <a:t>можна використати </a:t>
            </a:r>
            <a:r>
              <a:rPr lang="en-US" sz="2000" b="1" dirty="0" err="1" smtClean="0"/>
              <a:t>Mentimeter</a:t>
            </a:r>
            <a:r>
              <a:rPr lang="uk-UA" sz="2000" dirty="0" smtClean="0"/>
              <a:t> або звичайну дошку з картинками та магнітиками, якщо вміють писати, то можуть записувати слова (переважно на початку уроку)</a:t>
            </a:r>
          </a:p>
          <a:p>
            <a:endParaRPr lang="uk-UA" b="1" u="sng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751" y="417512"/>
            <a:ext cx="3257550" cy="1704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207" y="2122487"/>
            <a:ext cx="2838994" cy="18323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109" y="3070650"/>
            <a:ext cx="3379198" cy="334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0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36024"/>
            <a:ext cx="6350483" cy="2708366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Traffic Lights </a:t>
            </a:r>
            <a:r>
              <a:rPr lang="uk-UA" sz="3200" b="1" u="sng" dirty="0" smtClean="0"/>
              <a:t>–</a:t>
            </a:r>
            <a:r>
              <a:rPr lang="uk-UA" sz="3200" dirty="0" smtClean="0"/>
              <a:t> як добре ви зрозуміли завдання, слово, текст і </a:t>
            </a:r>
            <a:r>
              <a:rPr lang="uk-UA" sz="3200" dirty="0" err="1" smtClean="0"/>
              <a:t>т.д</a:t>
            </a:r>
            <a:r>
              <a:rPr lang="uk-UA" sz="3200" dirty="0" smtClean="0"/>
              <a:t>., гарно працює з великими класами.</a:t>
            </a:r>
          </a:p>
          <a:p>
            <a:r>
              <a:rPr lang="en-US" sz="3200" b="1" u="sng" dirty="0" smtClean="0"/>
              <a:t>Individual Tutorials </a:t>
            </a:r>
            <a:r>
              <a:rPr lang="en-US" sz="3200" dirty="0" smtClean="0"/>
              <a:t>–</a:t>
            </a:r>
            <a:r>
              <a:rPr lang="uk-UA" sz="3200" dirty="0" smtClean="0"/>
              <a:t> прямий діалог з кожним учнем про сильні-слабкі місця.</a:t>
            </a:r>
          </a:p>
          <a:p>
            <a:r>
              <a:rPr lang="uk-UA" sz="3200" b="1" u="sng" dirty="0" smtClean="0"/>
              <a:t>С</a:t>
            </a:r>
            <a:r>
              <a:rPr lang="en-US" sz="3200" b="1" u="sng" dirty="0" err="1" smtClean="0"/>
              <a:t>hecklists</a:t>
            </a:r>
            <a:r>
              <a:rPr lang="en-US" sz="3200" b="1" u="sng" dirty="0" smtClean="0"/>
              <a:t> –</a:t>
            </a:r>
            <a:r>
              <a:rPr lang="uk-UA" sz="3200" b="1" u="sng" dirty="0" smtClean="0"/>
              <a:t> </a:t>
            </a:r>
            <a:r>
              <a:rPr lang="uk-UA" sz="3200" dirty="0" smtClean="0"/>
              <a:t>учні </a:t>
            </a:r>
            <a:r>
              <a:rPr lang="uk-UA" sz="3200" dirty="0" err="1" smtClean="0"/>
              <a:t>моніторять</a:t>
            </a:r>
            <a:r>
              <a:rPr lang="uk-UA" sz="3200" dirty="0" smtClean="0"/>
              <a:t> власний прогрес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154" y="284265"/>
            <a:ext cx="4354286" cy="615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5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Щоденник спостережень:</a:t>
            </a:r>
            <a:b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оцінний аркуш (приклад)</a:t>
            </a:r>
            <a:endParaRPr lang="uk-U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372687"/>
              </p:ext>
            </p:extLst>
          </p:nvPr>
        </p:nvGraphicFramePr>
        <p:xfrm>
          <a:off x="808319" y="2830286"/>
          <a:ext cx="8596312" cy="26128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195473841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933014479"/>
                    </a:ext>
                  </a:extLst>
                </a:gridCol>
              </a:tblGrid>
              <a:tr h="53788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VV</a:t>
                      </a:r>
                      <a:endParaRPr lang="uk-UA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Має значні успіхи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115813"/>
                  </a:ext>
                </a:extLst>
              </a:tr>
              <a:tr h="6916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endParaRPr lang="uk-U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Демонструє помітний прогрес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41470"/>
                  </a:ext>
                </a:extLst>
              </a:tr>
              <a:tr h="6916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?</a:t>
                      </a:r>
                      <a:endParaRPr lang="uk-U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Досягає результату з допомогою вчителя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406503"/>
                  </a:ext>
                </a:extLst>
              </a:tr>
              <a:tr h="6916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!</a:t>
                      </a:r>
                      <a:endParaRPr lang="uk-U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Потребує значної уваги та допомоги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117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49979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459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Виклики НУШ: особливості планування, вчителювання, оцінювання   Підготувала: консультант ЦПРПП, Оксана Солодка</vt:lpstr>
      <vt:lpstr>План:</vt:lpstr>
      <vt:lpstr>Особливості (key issues): </vt:lpstr>
      <vt:lpstr>На кінець початкової школи (Learning Outcomes):</vt:lpstr>
      <vt:lpstr>Типові освітні програми для 1-4 класів</vt:lpstr>
      <vt:lpstr>Формувальне оцінювання (formative assessment)</vt:lpstr>
      <vt:lpstr>Formative assessment activities:</vt:lpstr>
      <vt:lpstr>Презентация PowerPoint</vt:lpstr>
      <vt:lpstr>Щоденник спостережень: оцінний аркуш (приклад)</vt:lpstr>
      <vt:lpstr>https://docs.google.com/document/d/1Ibsn_8A3OxKKuqTlh6JWGhGRMk1qNuETLgKbOlUgmFc/edit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Виклики НУШ: особливості планування, вчителювання, оцінювання</dc:title>
  <dc:creator>Солодкі</dc:creator>
  <cp:lastModifiedBy>Солодкі</cp:lastModifiedBy>
  <cp:revision>12</cp:revision>
  <dcterms:created xsi:type="dcterms:W3CDTF">2021-09-20T05:40:45Z</dcterms:created>
  <dcterms:modified xsi:type="dcterms:W3CDTF">2021-09-20T08:37:03Z</dcterms:modified>
</cp:coreProperties>
</file>