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668" autoAdjust="0"/>
  </p:normalViewPr>
  <p:slideViewPr>
    <p:cSldViewPr snapToGrid="0">
      <p:cViewPr varScale="1">
        <p:scale>
          <a:sx n="94" d="100"/>
          <a:sy n="94" d="100"/>
        </p:scale>
        <p:origin x="230" y="72"/>
      </p:cViewPr>
      <p:guideLst/>
    </p:cSldViewPr>
  </p:slideViewPr>
  <p:outlineViewPr>
    <p:cViewPr>
      <p:scale>
        <a:sx n="33" d="100"/>
        <a:sy n="33" d="100"/>
      </p:scale>
      <p:origin x="0" y="-10315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85AD998C-BC2C-46AD-8C98-04C00C036400}" type="datetimeFigureOut">
              <a:rPr lang="uk-UA" smtClean="0"/>
              <a:t>19.05.2022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49584CF5-6E63-4E3E-B76F-52A70EC176F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5139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D998C-BC2C-46AD-8C98-04C00C036400}" type="datetimeFigureOut">
              <a:rPr lang="uk-UA" smtClean="0"/>
              <a:t>19.05.2022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4CF5-6E63-4E3E-B76F-52A70EC176F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89117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D998C-BC2C-46AD-8C98-04C00C036400}" type="datetimeFigureOut">
              <a:rPr lang="uk-UA" smtClean="0"/>
              <a:t>19.05.2022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4CF5-6E63-4E3E-B76F-52A70EC176F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74986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D998C-BC2C-46AD-8C98-04C00C036400}" type="datetimeFigureOut">
              <a:rPr lang="uk-UA" smtClean="0"/>
              <a:t>19.05.2022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4CF5-6E63-4E3E-B76F-52A70EC176F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519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D998C-BC2C-46AD-8C98-04C00C036400}" type="datetimeFigureOut">
              <a:rPr lang="uk-UA" smtClean="0"/>
              <a:t>19.05.2022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4CF5-6E63-4E3E-B76F-52A70EC176F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2067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D998C-BC2C-46AD-8C98-04C00C036400}" type="datetimeFigureOut">
              <a:rPr lang="uk-UA" smtClean="0"/>
              <a:t>19.05.2022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4CF5-6E63-4E3E-B76F-52A70EC176F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939103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D998C-BC2C-46AD-8C98-04C00C036400}" type="datetimeFigureOut">
              <a:rPr lang="uk-UA" smtClean="0"/>
              <a:t>19.05.2022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4CF5-6E63-4E3E-B76F-52A70EC176F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978860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D998C-BC2C-46AD-8C98-04C00C036400}" type="datetimeFigureOut">
              <a:rPr lang="uk-UA" smtClean="0"/>
              <a:t>19.05.2022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4CF5-6E63-4E3E-B76F-52A70EC176FD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5674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D998C-BC2C-46AD-8C98-04C00C036400}" type="datetimeFigureOut">
              <a:rPr lang="uk-UA" smtClean="0"/>
              <a:t>19.05.2022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4CF5-6E63-4E3E-B76F-52A70EC176F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3306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D998C-BC2C-46AD-8C98-04C00C036400}" type="datetimeFigureOut">
              <a:rPr lang="uk-UA" smtClean="0"/>
              <a:t>19.05.2022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4CF5-6E63-4E3E-B76F-52A70EC176F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48612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D998C-BC2C-46AD-8C98-04C00C036400}" type="datetimeFigureOut">
              <a:rPr lang="uk-UA" smtClean="0"/>
              <a:t>19.05.2022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4CF5-6E63-4E3E-B76F-52A70EC176F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7829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D998C-BC2C-46AD-8C98-04C00C036400}" type="datetimeFigureOut">
              <a:rPr lang="uk-UA" smtClean="0"/>
              <a:t>19.05.2022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4CF5-6E63-4E3E-B76F-52A70EC176F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1210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D998C-BC2C-46AD-8C98-04C00C036400}" type="datetimeFigureOut">
              <a:rPr lang="uk-UA" smtClean="0"/>
              <a:t>19.05.2022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4CF5-6E63-4E3E-B76F-52A70EC176F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6393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D998C-BC2C-46AD-8C98-04C00C036400}" type="datetimeFigureOut">
              <a:rPr lang="uk-UA" smtClean="0"/>
              <a:t>19.05.2022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4CF5-6E63-4E3E-B76F-52A70EC176F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1707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D998C-BC2C-46AD-8C98-04C00C036400}" type="datetimeFigureOut">
              <a:rPr lang="uk-UA" smtClean="0"/>
              <a:t>19.05.2022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4CF5-6E63-4E3E-B76F-52A70EC176F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6750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D998C-BC2C-46AD-8C98-04C00C036400}" type="datetimeFigureOut">
              <a:rPr lang="uk-UA" smtClean="0"/>
              <a:t>19.05.2022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4CF5-6E63-4E3E-B76F-52A70EC176F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4868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D998C-BC2C-46AD-8C98-04C00C036400}" type="datetimeFigureOut">
              <a:rPr lang="uk-UA" smtClean="0"/>
              <a:t>19.05.2022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4CF5-6E63-4E3E-B76F-52A70EC176F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42710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5AD998C-BC2C-46AD-8C98-04C00C036400}" type="datetimeFigureOut">
              <a:rPr lang="uk-UA" smtClean="0"/>
              <a:t>19.05.2022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9584CF5-6E63-4E3E-B76F-52A70EC176F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89802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N8m9YckGSI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N8m9YckGSI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faf2e.ouponlinepractice.com/lms/book?bookid=ff1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faf2e.ouponlinepractice.com/lms/workbook?bookid=ff1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resource/10048852/english/house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esource/32305313/house-f-f" TargetMode="External"/><Relationship Id="rId2" Type="http://schemas.openxmlformats.org/officeDocument/2006/relationships/hyperlink" Target="https://www.liveworksheets.com/worksheets/en/English_as_a_Second_Language_(ESL)/Parts_of_the_house/Rooms_in_the_house_yt784581yx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faf2e.ouponlinepractice.com/lms/workbook?bookid=ff1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www.youtube.com/watch?v=75p-N9YKqNo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www.starfall.com/h/ltr-classic/?mg=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faf2e.ouponlinepractice.com/lms/book?bookid=ff1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faf2e.ouponlinepractice.com/lms/workbook?bookid=ff1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faf2e.ouponlinepractice.com/lms/book?bookid=ff1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16729" y="1964267"/>
            <a:ext cx="8058150" cy="2509762"/>
          </a:xfrm>
        </p:spPr>
        <p:txBody>
          <a:bodyPr>
            <a:noAutofit/>
          </a:bodyPr>
          <a:lstStyle/>
          <a:p>
            <a:r>
              <a:rPr lang="en-US" sz="6600" b="1" dirty="0" smtClean="0"/>
              <a:t>WHERE’S GRANDMA?</a:t>
            </a:r>
            <a:endParaRPr lang="uk-UA" sz="6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b="1" i="1" dirty="0" smtClean="0"/>
              <a:t>Unit 8</a:t>
            </a:r>
          </a:p>
          <a:p>
            <a:r>
              <a:rPr lang="en-US" sz="2800" b="1" i="1" dirty="0" smtClean="0"/>
              <a:t>By Oksana </a:t>
            </a:r>
            <a:r>
              <a:rPr lang="en-US" sz="2800" b="1" i="1" dirty="0" err="1" smtClean="0"/>
              <a:t>solodka</a:t>
            </a:r>
            <a:endParaRPr lang="uk-UA" sz="2800" b="1" i="1" dirty="0"/>
          </a:p>
        </p:txBody>
      </p:sp>
    </p:spTree>
    <p:extLst>
      <p:ext uri="{BB962C8B-B14F-4D97-AF65-F5344CB8AC3E}">
        <p14:creationId xmlns:p14="http://schemas.microsoft.com/office/powerpoint/2010/main" val="3629630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Ex. 1, 2, p. 58 (Workbook)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4" y="1842407"/>
            <a:ext cx="5488919" cy="308065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292614" y="2039737"/>
            <a:ext cx="3295129" cy="616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158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hometask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 the words, p.58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www.youtube.com/watch?v=pN8m9YckGSI</a:t>
            </a:r>
            <a:endParaRPr lang="en-US" dirty="0" smtClean="0"/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27625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Lesson two: Grammar (p.1)</a:t>
            </a:r>
            <a:endParaRPr lang="uk-UA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>
                <a:hlinkClick r:id="rId2"/>
              </a:rPr>
              <a:t>https://</a:t>
            </a:r>
            <a:r>
              <a:rPr lang="uk-UA" dirty="0" smtClean="0">
                <a:hlinkClick r:id="rId2"/>
              </a:rPr>
              <a:t>www.youtube.com/watch?v=pN8m9YckGSI</a:t>
            </a:r>
            <a:endParaRPr lang="en-US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84978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this?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A garden</a:t>
            </a:r>
          </a:p>
          <a:p>
            <a:r>
              <a:rPr lang="en-US" sz="5400" dirty="0" smtClean="0"/>
              <a:t>A living room</a:t>
            </a:r>
          </a:p>
          <a:p>
            <a:r>
              <a:rPr lang="en-US" sz="5400" dirty="0" smtClean="0"/>
              <a:t>A kitchen</a:t>
            </a:r>
            <a:endParaRPr lang="uk-UA" sz="5400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075" y="2343149"/>
            <a:ext cx="4937075" cy="316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832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What’s this?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A garden</a:t>
            </a:r>
          </a:p>
          <a:p>
            <a:r>
              <a:rPr lang="en-US" sz="5400" dirty="0" smtClean="0"/>
              <a:t>A living room</a:t>
            </a:r>
          </a:p>
          <a:p>
            <a:r>
              <a:rPr lang="en-US" sz="5400" dirty="0" smtClean="0"/>
              <a:t>A kitchen</a:t>
            </a:r>
            <a:endParaRPr lang="uk-UA" sz="5400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176" y="2571749"/>
            <a:ext cx="3908667" cy="256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264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What’s this?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A garden</a:t>
            </a:r>
          </a:p>
          <a:p>
            <a:r>
              <a:rPr lang="en-US" sz="5400" dirty="0" smtClean="0"/>
              <a:t>A bathroom</a:t>
            </a:r>
          </a:p>
          <a:p>
            <a:r>
              <a:rPr lang="en-US" sz="5400" dirty="0" smtClean="0"/>
              <a:t>A bedroom</a:t>
            </a:r>
            <a:endParaRPr lang="uk-UA" sz="5400" dirty="0"/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583" y="2662853"/>
            <a:ext cx="4228495" cy="260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939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What’s this?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A garden</a:t>
            </a:r>
          </a:p>
          <a:p>
            <a:r>
              <a:rPr lang="en-US" sz="5400" dirty="0" smtClean="0"/>
              <a:t>A bathroom</a:t>
            </a:r>
          </a:p>
          <a:p>
            <a:r>
              <a:rPr lang="en-US" sz="5400" dirty="0" smtClean="0"/>
              <a:t>A bedroom</a:t>
            </a:r>
            <a:endParaRPr lang="uk-UA" sz="5400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988" y="2533801"/>
            <a:ext cx="4533352" cy="286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5231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What’s this?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A garden</a:t>
            </a:r>
          </a:p>
          <a:p>
            <a:r>
              <a:rPr lang="en-US" sz="5400" dirty="0" smtClean="0"/>
              <a:t>A dining room</a:t>
            </a:r>
          </a:p>
          <a:p>
            <a:r>
              <a:rPr lang="en-US" sz="5400" dirty="0" smtClean="0"/>
              <a:t>A bedroom</a:t>
            </a:r>
            <a:endParaRPr lang="uk-UA" sz="5400" dirty="0"/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513" y="1902011"/>
            <a:ext cx="5530463" cy="370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2580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What’s this?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A living room</a:t>
            </a:r>
          </a:p>
          <a:p>
            <a:r>
              <a:rPr lang="en-US" sz="5400" dirty="0" smtClean="0"/>
              <a:t>A dining room</a:t>
            </a:r>
          </a:p>
          <a:p>
            <a:r>
              <a:rPr lang="en-US" sz="5400" dirty="0" smtClean="0"/>
              <a:t>A kitchen</a:t>
            </a:r>
            <a:endParaRPr lang="uk-UA" sz="5400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915" y="2209326"/>
            <a:ext cx="5355770" cy="352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0161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Where is…?</a:t>
            </a:r>
            <a:r>
              <a:rPr lang="en-US" dirty="0" smtClean="0"/>
              <a:t>                                              </a:t>
            </a:r>
            <a:r>
              <a:rPr lang="en-US" sz="4000" b="1" dirty="0" smtClean="0"/>
              <a:t>Where’s…?</a:t>
            </a:r>
            <a:endParaRPr lang="uk-UA" sz="4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672" y="1733322"/>
            <a:ext cx="3442449" cy="4960273"/>
          </a:xfrm>
        </p:spPr>
      </p:pic>
      <p:sp>
        <p:nvSpPr>
          <p:cNvPr id="5" name="Стрелка вправо 4"/>
          <p:cNvSpPr/>
          <p:nvPr/>
        </p:nvSpPr>
        <p:spPr>
          <a:xfrm>
            <a:off x="3486149" y="1088722"/>
            <a:ext cx="4106637" cy="4980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923" y="1665179"/>
            <a:ext cx="3037114" cy="502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031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Lesson one: Words</a:t>
            </a:r>
            <a:endParaRPr lang="uk-UA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i="1" dirty="0" smtClean="0"/>
              <a:t>To identify different places at home;</a:t>
            </a:r>
          </a:p>
          <a:p>
            <a:r>
              <a:rPr lang="en-US" sz="2400" i="1" dirty="0" smtClean="0"/>
              <a:t>To understand a short story</a:t>
            </a:r>
            <a:endParaRPr lang="uk-UA" sz="24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214" y="534985"/>
            <a:ext cx="5727022" cy="5727022"/>
          </a:xfrm>
          <a:prstGeom prst="rect">
            <a:avLst/>
          </a:prstGeom>
        </p:spPr>
      </p:pic>
      <p:sp>
        <p:nvSpPr>
          <p:cNvPr id="5" name="Блок-схема: память с посл. доступом 4"/>
          <p:cNvSpPr/>
          <p:nvPr/>
        </p:nvSpPr>
        <p:spPr>
          <a:xfrm>
            <a:off x="3543300" y="4917621"/>
            <a:ext cx="3959679" cy="1289957"/>
          </a:xfrm>
          <a:prstGeom prst="flowChartMagneticTap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smtClean="0"/>
              <a:t>Where do you live?</a:t>
            </a:r>
          </a:p>
          <a:p>
            <a:pPr algn="ctr"/>
            <a:r>
              <a:rPr lang="en-US" sz="2400" i="1" dirty="0" smtClean="0"/>
              <a:t>Who lives with you?</a:t>
            </a:r>
            <a:endParaRPr lang="uk-UA" sz="2400" i="1" dirty="0"/>
          </a:p>
        </p:txBody>
      </p:sp>
    </p:spTree>
    <p:extLst>
      <p:ext uri="{BB962C8B-B14F-4D97-AF65-F5344CB8AC3E}">
        <p14:creationId xmlns:p14="http://schemas.microsoft.com/office/powerpoint/2010/main" val="27405393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1" y="609600"/>
            <a:ext cx="10531476" cy="1456267"/>
          </a:xfrm>
        </p:spPr>
        <p:txBody>
          <a:bodyPr/>
          <a:lstStyle/>
          <a:p>
            <a:r>
              <a:rPr lang="en-US" sz="4000" b="1" dirty="0" smtClean="0"/>
              <a:t>Where are they?</a:t>
            </a:r>
            <a:r>
              <a:rPr lang="en-US" dirty="0" smtClean="0"/>
              <a:t>                                             </a:t>
            </a:r>
            <a:endParaRPr lang="uk-UA" sz="4000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2" y="1725159"/>
            <a:ext cx="3257158" cy="5004269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322" y="1012674"/>
            <a:ext cx="3179892" cy="524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5121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9906" y="4059601"/>
            <a:ext cx="4629151" cy="2334986"/>
          </a:xfrm>
        </p:spPr>
        <p:txBody>
          <a:bodyPr/>
          <a:lstStyle/>
          <a:p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3856" y="646748"/>
            <a:ext cx="10131425" cy="364913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Where are you now?</a:t>
            </a:r>
          </a:p>
          <a:p>
            <a:r>
              <a:rPr lang="en-US" sz="4800" dirty="0" smtClean="0"/>
              <a:t>I’m in the ……. living room</a:t>
            </a:r>
            <a:endParaRPr lang="uk-UA" sz="4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248" y="3369802"/>
            <a:ext cx="5577849" cy="31370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889907" y="4059601"/>
            <a:ext cx="4563836" cy="23349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Dialogue</a:t>
            </a:r>
            <a:r>
              <a:rPr lang="en-US" dirty="0" smtClean="0"/>
              <a:t>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170333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Workbook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Ex. 1, p. 59 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990771"/>
            <a:ext cx="5667197" cy="509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2337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Hometask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Revise the words!!!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390153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Lesson two: Grammar (p.2)</a:t>
            </a:r>
            <a:endParaRPr lang="uk-UA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faf2e.ouponlinepractice.com/lms/book?bookid=ff1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(ex. 3, p. 58- watch the video story and discuss the rooms of the house)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460225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practice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faf2e.ouponlinepractice.com/lms/workbook?bookid=ff1</a:t>
            </a:r>
            <a:endParaRPr lang="en-US" dirty="0" smtClean="0"/>
          </a:p>
          <a:p>
            <a:r>
              <a:rPr lang="en-US" dirty="0" smtClean="0"/>
              <a:t>(Where’s Grandma, </a:t>
            </a:r>
            <a:r>
              <a:rPr lang="en-US" dirty="0" err="1" smtClean="0"/>
              <a:t>words&amp;grammar</a:t>
            </a:r>
            <a:r>
              <a:rPr lang="en-US" dirty="0" smtClean="0"/>
              <a:t>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454489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Пятиугольник 3"/>
          <p:cNvSpPr/>
          <p:nvPr/>
        </p:nvSpPr>
        <p:spPr>
          <a:xfrm>
            <a:off x="1469571" y="1665063"/>
            <a:ext cx="3404508" cy="142875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/>
              <a:t>IS</a:t>
            </a:r>
            <a:endParaRPr lang="uk-UA" sz="6000" b="1" dirty="0"/>
          </a:p>
        </p:txBody>
      </p:sp>
      <p:sp>
        <p:nvSpPr>
          <p:cNvPr id="6" name="Пятиугольник 5"/>
          <p:cNvSpPr/>
          <p:nvPr/>
        </p:nvSpPr>
        <p:spPr>
          <a:xfrm>
            <a:off x="1526721" y="4365171"/>
            <a:ext cx="3404508" cy="142875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/>
              <a:t>ARE</a:t>
            </a:r>
            <a:endParaRPr lang="uk-UA" sz="60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670" y="1516259"/>
            <a:ext cx="3097666" cy="20613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907" y="4121760"/>
            <a:ext cx="3034393" cy="227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8543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96" y="609600"/>
            <a:ext cx="10884929" cy="5758543"/>
          </a:xfrm>
        </p:spPr>
      </p:pic>
    </p:spTree>
    <p:extLst>
      <p:ext uri="{BB962C8B-B14F-4D97-AF65-F5344CB8AC3E}">
        <p14:creationId xmlns:p14="http://schemas.microsoft.com/office/powerpoint/2010/main" val="4698372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Lesson 3: song</a:t>
            </a:r>
            <a:endParaRPr lang="uk-UA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Hometask</a:t>
            </a:r>
            <a:r>
              <a:rPr lang="en-US" dirty="0" smtClean="0"/>
              <a:t>-check (ex.3, p.59)</a:t>
            </a:r>
          </a:p>
          <a:p>
            <a:r>
              <a:rPr lang="en-US" dirty="0" smtClean="0"/>
              <a:t>Revise “House” vocabulary (orally)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wordwall.net/resource/10048852/english/house</a:t>
            </a:r>
            <a:endParaRPr lang="en-US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659802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words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8000" b="1" dirty="0" smtClean="0"/>
              <a:t>Upstairs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540" y="1208315"/>
            <a:ext cx="7212954" cy="503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396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It’s a kitchen</a:t>
            </a:r>
            <a:endParaRPr lang="uk-UA" sz="5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608" y="1986417"/>
            <a:ext cx="6784521" cy="4449776"/>
          </a:xfrm>
        </p:spPr>
      </p:pic>
    </p:spTree>
    <p:extLst>
      <p:ext uri="{BB962C8B-B14F-4D97-AF65-F5344CB8AC3E}">
        <p14:creationId xmlns:p14="http://schemas.microsoft.com/office/powerpoint/2010/main" val="31805669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294164"/>
            <a:ext cx="5287311" cy="3505200"/>
          </a:xfrm>
        </p:spPr>
        <p:txBody>
          <a:bodyPr/>
          <a:lstStyle/>
          <a:p>
            <a:r>
              <a:rPr lang="en-US" sz="8000" b="1" dirty="0" smtClean="0"/>
              <a:t>Downstairs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982" y="1761687"/>
            <a:ext cx="6828311" cy="477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4921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8800" b="1" dirty="0" smtClean="0"/>
              <a:t>House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031" y="1484852"/>
            <a:ext cx="6546913" cy="474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6475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8800" b="1" dirty="0" smtClean="0"/>
              <a:t>Flat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913" y="668323"/>
            <a:ext cx="7750212" cy="560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70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2" y="2634143"/>
            <a:ext cx="3550638" cy="3246540"/>
          </a:xfrm>
        </p:spPr>
        <p:txBody>
          <a:bodyPr/>
          <a:lstStyle/>
          <a:p>
            <a:r>
              <a:rPr lang="en-US" sz="7200" b="1" dirty="0" smtClean="0"/>
              <a:t>Front door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179" y="992239"/>
            <a:ext cx="7477161" cy="540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660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Listen and sing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Ex.1,2,3, p. 60 (orally)</a:t>
            </a:r>
          </a:p>
          <a:p>
            <a:r>
              <a:rPr lang="en-US" dirty="0" smtClean="0"/>
              <a:t>Ex. 3, p.60 (find and underline new words in the song)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178179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hometask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Ex. 1, 2, p. 60 (WB)</a:t>
            </a:r>
          </a:p>
          <a:p>
            <a:r>
              <a:rPr lang="en-US" dirty="0">
                <a:hlinkClick r:id="rId2"/>
              </a:rPr>
              <a:t>https://www.liveworksheets.com/worksheets/en/English_as_a_Second_Language_(ESL)/</a:t>
            </a:r>
            <a:r>
              <a:rPr lang="en-US" dirty="0" smtClean="0">
                <a:hlinkClick r:id="rId2"/>
              </a:rPr>
              <a:t>Parts_of_the_house/Rooms_in_the_house_yt784581yx</a:t>
            </a:r>
            <a:endParaRPr lang="en-US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wordwall.net/resource/32305313/house-f-f</a:t>
            </a:r>
            <a:endParaRPr lang="en-US" dirty="0" smtClean="0"/>
          </a:p>
          <a:p>
            <a:r>
              <a:rPr lang="en-US" dirty="0" smtClean="0"/>
              <a:t>(the two last on Friday)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587211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Lesson three: workbook</a:t>
            </a:r>
            <a:endParaRPr lang="uk-UA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Revise “House” Vocabulary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1228" y="1864231"/>
            <a:ext cx="5763986" cy="417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4660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practice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faf2e.ouponlinepractice.com/lms/workbook?bookid=ff1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Ask the words orally (one by one)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372909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2" y="2065867"/>
            <a:ext cx="6196692" cy="1028397"/>
          </a:xfrm>
        </p:spPr>
        <p:txBody>
          <a:bodyPr/>
          <a:lstStyle/>
          <a:p>
            <a:r>
              <a:rPr lang="en-US" dirty="0" smtClean="0"/>
              <a:t>Insert the missing letters (in the chat and in the copybooks)</a:t>
            </a:r>
            <a:endParaRPr lang="uk-UA" dirty="0"/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1387928" y="3306536"/>
            <a:ext cx="1992085" cy="1085849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Ho…se</a:t>
            </a:r>
            <a:endParaRPr lang="uk-UA" sz="3200" b="1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1315811" y="5124451"/>
            <a:ext cx="2064202" cy="1085850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Gar…</a:t>
            </a:r>
            <a:r>
              <a:rPr lang="en-US" sz="3600" b="1" dirty="0" err="1" smtClean="0"/>
              <a:t>en</a:t>
            </a:r>
            <a:endParaRPr lang="uk-UA" sz="3600" b="1" dirty="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4743451" y="5124451"/>
            <a:ext cx="2139041" cy="1085850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b…</a:t>
            </a:r>
            <a:r>
              <a:rPr lang="en-US" sz="3200" b="1" dirty="0" err="1" smtClean="0"/>
              <a:t>dr</a:t>
            </a:r>
            <a:r>
              <a:rPr lang="en-US" sz="3200" b="1" dirty="0" smtClean="0"/>
              <a:t>…om</a:t>
            </a:r>
            <a:endParaRPr lang="uk-UA" sz="3200" b="1" dirty="0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4824866" y="3290510"/>
            <a:ext cx="2057627" cy="110187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u…</a:t>
            </a:r>
            <a:r>
              <a:rPr lang="en-US" sz="3200" b="1" dirty="0" err="1" smtClean="0"/>
              <a:t>sta</a:t>
            </a:r>
            <a:r>
              <a:rPr lang="en-US" sz="3200" b="1" dirty="0" smtClean="0"/>
              <a:t>…</a:t>
            </a:r>
            <a:r>
              <a:rPr lang="en-US" sz="3200" b="1" dirty="0" err="1" smtClean="0"/>
              <a:t>rs</a:t>
            </a:r>
            <a:endParaRPr lang="uk-UA" sz="3200" b="1" dirty="0"/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8104415" y="3290510"/>
            <a:ext cx="2002971" cy="1245054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/>
              <a:t>Fl</a:t>
            </a:r>
            <a:r>
              <a:rPr lang="en-US" sz="3600" b="1" dirty="0" smtClean="0"/>
              <a:t>…t</a:t>
            </a:r>
            <a:endParaRPr lang="uk-UA" sz="3600" b="1" dirty="0"/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8254094" y="5124451"/>
            <a:ext cx="1853292" cy="1085850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D … … r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39385110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WB, p. 60 (ex.1,2)</a:t>
            </a:r>
          </a:p>
          <a:p>
            <a:r>
              <a:rPr lang="en-US" dirty="0" err="1" smtClean="0"/>
              <a:t>hometask</a:t>
            </a:r>
            <a:r>
              <a:rPr lang="en-US" dirty="0" smtClean="0"/>
              <a:t>: revise the words, p.128 (WB)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0" y="552751"/>
            <a:ext cx="4539343" cy="605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897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 smtClean="0"/>
              <a:t>It’s a living room</a:t>
            </a:r>
            <a:r>
              <a:rPr lang="en-US" dirty="0" smtClean="0"/>
              <a:t/>
            </a:r>
            <a:br>
              <a:rPr lang="en-US" dirty="0" smtClean="0"/>
            </a:b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666" y="1506777"/>
            <a:ext cx="7698920" cy="4939809"/>
          </a:xfrm>
        </p:spPr>
      </p:pic>
    </p:spTree>
    <p:extLst>
      <p:ext uri="{BB962C8B-B14F-4D97-AF65-F5344CB8AC3E}">
        <p14:creationId xmlns:p14="http://schemas.microsoft.com/office/powerpoint/2010/main" val="24830778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Lesson four: phonics</a:t>
            </a:r>
            <a:endParaRPr lang="uk-UA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pronounce the sound “</a:t>
            </a:r>
            <a:r>
              <a:rPr lang="en-US" dirty="0" err="1" smtClean="0"/>
              <a:t>sh”on</a:t>
            </a:r>
            <a:r>
              <a:rPr lang="en-US" dirty="0" smtClean="0"/>
              <a:t> its own and in words;</a:t>
            </a:r>
          </a:p>
          <a:p>
            <a:r>
              <a:rPr lang="en-US" dirty="0" smtClean="0"/>
              <a:t>To differentiate between the sound “</a:t>
            </a:r>
            <a:r>
              <a:rPr lang="en-US" dirty="0" err="1" smtClean="0"/>
              <a:t>sh</a:t>
            </a:r>
            <a:r>
              <a:rPr lang="en-US" dirty="0" smtClean="0"/>
              <a:t>”, “s”, “h”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187" y="2308451"/>
            <a:ext cx="3134404" cy="313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4446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www.youtube.com/watch?v=75p-N9YKqNo</a:t>
            </a:r>
            <a:r>
              <a:rPr lang="en-US" dirty="0" smtClean="0"/>
              <a:t> 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457" y="2065867"/>
            <a:ext cx="6310992" cy="4200866"/>
          </a:xfrm>
        </p:spPr>
      </p:pic>
    </p:spTree>
    <p:extLst>
      <p:ext uri="{BB962C8B-B14F-4D97-AF65-F5344CB8AC3E}">
        <p14:creationId xmlns:p14="http://schemas.microsoft.com/office/powerpoint/2010/main" val="26151832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https://www.starfall.com/h/ltr-classic/?</a:t>
            </a:r>
            <a:r>
              <a:rPr lang="en-US" dirty="0" smtClean="0">
                <a:hlinkClick r:id="rId2"/>
              </a:rPr>
              <a:t>mg=g</a:t>
            </a:r>
            <a:r>
              <a:rPr lang="en-US" dirty="0" smtClean="0"/>
              <a:t> 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82" y="2620735"/>
            <a:ext cx="3069771" cy="306977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150" y="1851478"/>
            <a:ext cx="2540000" cy="18161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066" y="3982130"/>
            <a:ext cx="2143125" cy="21431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602" y="3667578"/>
            <a:ext cx="3903268" cy="255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9404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169" y="486561"/>
            <a:ext cx="11711032" cy="5677475"/>
          </a:xfrm>
        </p:spPr>
        <p:txBody>
          <a:bodyPr numCol="3"/>
          <a:lstStyle/>
          <a:p>
            <a:r>
              <a:rPr lang="en-US" sz="7200" b="1" u="sng" dirty="0" smtClean="0">
                <a:solidFill>
                  <a:srgbClr val="FF0000"/>
                </a:solidFill>
              </a:rPr>
              <a:t>Sh</a:t>
            </a:r>
            <a:r>
              <a:rPr lang="en-US" sz="7200" dirty="0" smtClean="0"/>
              <a:t>oes</a:t>
            </a:r>
          </a:p>
          <a:p>
            <a:r>
              <a:rPr lang="en-US" sz="7200" b="1" u="sng" dirty="0" smtClean="0">
                <a:solidFill>
                  <a:srgbClr val="FF0000"/>
                </a:solidFill>
              </a:rPr>
              <a:t>Sh</a:t>
            </a:r>
            <a:r>
              <a:rPr lang="en-US" sz="7200" dirty="0" smtClean="0"/>
              <a:t>eep</a:t>
            </a:r>
          </a:p>
          <a:p>
            <a:r>
              <a:rPr lang="en-US" sz="7200" dirty="0" smtClean="0"/>
              <a:t>Fi</a:t>
            </a:r>
            <a:r>
              <a:rPr lang="en-US" sz="7200" b="1" u="sng" dirty="0" smtClean="0">
                <a:solidFill>
                  <a:srgbClr val="FF0000"/>
                </a:solidFill>
              </a:rPr>
              <a:t>sh</a:t>
            </a:r>
          </a:p>
          <a:p>
            <a:r>
              <a:rPr lang="en-US" sz="7200" b="1" u="sng" dirty="0" smtClean="0">
                <a:solidFill>
                  <a:srgbClr val="FF0000"/>
                </a:solidFill>
              </a:rPr>
              <a:t>Sh</a:t>
            </a:r>
            <a:r>
              <a:rPr lang="en-US" sz="7200" dirty="0" smtClean="0"/>
              <a:t>e</a:t>
            </a:r>
          </a:p>
          <a:p>
            <a:r>
              <a:rPr lang="en-US" sz="7200" dirty="0" smtClean="0"/>
              <a:t>T-</a:t>
            </a:r>
            <a:r>
              <a:rPr lang="en-US" sz="7200" b="1" u="sng" dirty="0" smtClean="0">
                <a:solidFill>
                  <a:srgbClr val="FF0000"/>
                </a:solidFill>
              </a:rPr>
              <a:t>sh</a:t>
            </a:r>
            <a:r>
              <a:rPr lang="en-US" sz="7200" dirty="0" smtClean="0"/>
              <a:t>irt</a:t>
            </a:r>
          </a:p>
          <a:p>
            <a:r>
              <a:rPr lang="en-US" sz="7200" b="1" u="sng" dirty="0" smtClean="0">
                <a:solidFill>
                  <a:srgbClr val="FF0000"/>
                </a:solidFill>
              </a:rPr>
              <a:t>Sh</a:t>
            </a:r>
            <a:r>
              <a:rPr lang="en-US" sz="7200" dirty="0" smtClean="0"/>
              <a:t>op</a:t>
            </a:r>
          </a:p>
          <a:p>
            <a:r>
              <a:rPr lang="en-US" sz="6600" b="1" u="sng" dirty="0" smtClean="0">
                <a:solidFill>
                  <a:srgbClr val="FF0000"/>
                </a:solidFill>
              </a:rPr>
              <a:t>Sh</a:t>
            </a:r>
            <a:r>
              <a:rPr lang="en-US" sz="6600" dirty="0" smtClean="0"/>
              <a:t>arpener</a:t>
            </a:r>
          </a:p>
          <a:p>
            <a:r>
              <a:rPr lang="en-US" sz="7200" b="1" u="sng" dirty="0" smtClean="0">
                <a:solidFill>
                  <a:srgbClr val="FF0000"/>
                </a:solidFill>
              </a:rPr>
              <a:t>Sh</a:t>
            </a:r>
            <a:r>
              <a:rPr lang="en-US" sz="7200" dirty="0" smtClean="0"/>
              <a:t>ark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319154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416379"/>
            <a:ext cx="11299370" cy="172568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Listen and Chant, ex. 2, p. 61 (</a:t>
            </a:r>
            <a:r>
              <a:rPr lang="en-US" dirty="0"/>
              <a:t>book)</a:t>
            </a:r>
            <a:br>
              <a:rPr lang="en-US" dirty="0"/>
            </a:b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faf2e.ouponlinepractice.com/lms/book?bookid=ff1</a:t>
            </a:r>
            <a:r>
              <a:rPr lang="en-US" dirty="0" smtClean="0"/>
              <a:t>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791936" y="2144486"/>
            <a:ext cx="6972300" cy="4084864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1" u="sng" dirty="0" smtClean="0">
                <a:solidFill>
                  <a:schemeClr val="accent1">
                    <a:lumMod val="50000"/>
                  </a:schemeClr>
                </a:solidFill>
              </a:rPr>
              <a:t>Sh</a:t>
            </a:r>
            <a:r>
              <a:rPr lang="en-US" sz="2800" i="1" dirty="0" smtClean="0"/>
              <a:t>irley’s shoes are red,</a:t>
            </a:r>
          </a:p>
          <a:p>
            <a:pPr algn="ctr"/>
            <a:r>
              <a:rPr lang="en-US" sz="2800" i="1" dirty="0" smtClean="0"/>
              <a:t>Her T-shirt is blue.</a:t>
            </a:r>
          </a:p>
          <a:p>
            <a:pPr algn="ctr"/>
            <a:r>
              <a:rPr lang="en-US" sz="2800" i="1" dirty="0" smtClean="0"/>
              <a:t>She’s got a toy sheep,</a:t>
            </a:r>
          </a:p>
          <a:p>
            <a:pPr algn="ctr"/>
            <a:r>
              <a:rPr lang="en-US" sz="2800" i="1" dirty="0" smtClean="0"/>
              <a:t>An a toy fish too.</a:t>
            </a:r>
          </a:p>
          <a:p>
            <a:pPr algn="ctr"/>
            <a:r>
              <a:rPr lang="en-US" sz="2800" i="1" dirty="0"/>
              <a:t> </a:t>
            </a:r>
            <a:r>
              <a:rPr lang="en-US" sz="2800" i="1" dirty="0" smtClean="0"/>
              <a:t>                    The sheep is white, </a:t>
            </a:r>
          </a:p>
          <a:p>
            <a:pPr algn="ctr"/>
            <a:r>
              <a:rPr lang="en-US" sz="2800" i="1" dirty="0" smtClean="0"/>
              <a:t>                 The fish is blue.</a:t>
            </a:r>
          </a:p>
          <a:p>
            <a:pPr algn="ctr"/>
            <a:r>
              <a:rPr lang="en-US" sz="2800" i="1" dirty="0" smtClean="0"/>
              <a:t>                        Shirley wants to play, </a:t>
            </a:r>
          </a:p>
          <a:p>
            <a:pPr algn="ctr"/>
            <a:r>
              <a:rPr lang="en-US" sz="2800" i="1" dirty="0" smtClean="0"/>
              <a:t>                               With me and with you.</a:t>
            </a:r>
            <a:endParaRPr lang="uk-UA" sz="2800" i="1" dirty="0"/>
          </a:p>
        </p:txBody>
      </p:sp>
    </p:spTree>
    <p:extLst>
      <p:ext uri="{BB962C8B-B14F-4D97-AF65-F5344CB8AC3E}">
        <p14:creationId xmlns:p14="http://schemas.microsoft.com/office/powerpoint/2010/main" val="25518357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hometask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P. 61 (WB) (start at the lesson and finish at home)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263971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five: skills time!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Revise the sound  “</a:t>
            </a:r>
            <a:r>
              <a:rPr lang="en-US" dirty="0" err="1" smtClean="0"/>
              <a:t>sh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Revise “House” Vocabulary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773051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2032" y="2350576"/>
            <a:ext cx="3133616" cy="313361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359729" y="97971"/>
            <a:ext cx="682534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u="sng" dirty="0"/>
              <a:t>Sh</a:t>
            </a:r>
            <a:r>
              <a:rPr lang="en-US" sz="7200" dirty="0"/>
              <a:t>oes</a:t>
            </a:r>
          </a:p>
          <a:p>
            <a:r>
              <a:rPr lang="en-US" sz="7200" b="1" u="sng" dirty="0"/>
              <a:t>Sh</a:t>
            </a:r>
            <a:r>
              <a:rPr lang="en-US" sz="7200" dirty="0"/>
              <a:t>eep</a:t>
            </a:r>
          </a:p>
          <a:p>
            <a:r>
              <a:rPr lang="en-US" sz="7200" dirty="0"/>
              <a:t>Fi</a:t>
            </a:r>
            <a:r>
              <a:rPr lang="en-US" sz="7200" b="1" u="sng" dirty="0"/>
              <a:t>sh</a:t>
            </a:r>
          </a:p>
          <a:p>
            <a:r>
              <a:rPr lang="en-US" sz="7200" b="1" u="sng" dirty="0"/>
              <a:t>Sh</a:t>
            </a:r>
            <a:r>
              <a:rPr lang="en-US" sz="7200" dirty="0"/>
              <a:t>e</a:t>
            </a:r>
          </a:p>
          <a:p>
            <a:r>
              <a:rPr lang="en-US" sz="7200" dirty="0"/>
              <a:t>T-</a:t>
            </a:r>
            <a:r>
              <a:rPr lang="en-US" sz="7200" b="1" u="sng" dirty="0"/>
              <a:t>sh</a:t>
            </a:r>
            <a:r>
              <a:rPr lang="en-US" sz="7200" dirty="0"/>
              <a:t>irt</a:t>
            </a:r>
          </a:p>
          <a:p>
            <a:r>
              <a:rPr lang="en-US" sz="7200" b="1" u="sng" dirty="0" smtClean="0"/>
              <a:t>Sh</a:t>
            </a:r>
            <a:r>
              <a:rPr lang="en-US" sz="7200" dirty="0" smtClean="0"/>
              <a:t>op</a:t>
            </a:r>
            <a:endParaRPr lang="en-US" sz="7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605156" y="5086350"/>
            <a:ext cx="26533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faf2e.ouponlinepractice.com/lms/workbook?bookid=ff1</a:t>
            </a:r>
            <a:endParaRPr lang="en-US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570521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Ex. 4, p. 61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2065867"/>
            <a:ext cx="4866216" cy="3649662"/>
          </a:xfrm>
        </p:spPr>
      </p:pic>
      <p:sp>
        <p:nvSpPr>
          <p:cNvPr id="5" name="Овал 4"/>
          <p:cNvSpPr/>
          <p:nvPr/>
        </p:nvSpPr>
        <p:spPr>
          <a:xfrm>
            <a:off x="7380515" y="745727"/>
            <a:ext cx="2302329" cy="15512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/>
              <a:t>sh</a:t>
            </a:r>
            <a:endParaRPr lang="uk-UA" sz="6000" dirty="0"/>
          </a:p>
        </p:txBody>
      </p:sp>
      <p:sp>
        <p:nvSpPr>
          <p:cNvPr id="6" name="Овал 5"/>
          <p:cNvSpPr/>
          <p:nvPr/>
        </p:nvSpPr>
        <p:spPr>
          <a:xfrm>
            <a:off x="7502977" y="2528018"/>
            <a:ext cx="2302329" cy="15512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h</a:t>
            </a:r>
            <a:endParaRPr lang="uk-UA" sz="6600" dirty="0"/>
          </a:p>
        </p:txBody>
      </p:sp>
      <p:sp>
        <p:nvSpPr>
          <p:cNvPr id="7" name="Овал 6"/>
          <p:cNvSpPr/>
          <p:nvPr/>
        </p:nvSpPr>
        <p:spPr>
          <a:xfrm>
            <a:off x="7573735" y="4541384"/>
            <a:ext cx="2302329" cy="15512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s</a:t>
            </a:r>
            <a:endParaRPr lang="uk-UA" sz="6600" dirty="0"/>
          </a:p>
        </p:txBody>
      </p:sp>
    </p:spTree>
    <p:extLst>
      <p:ext uri="{BB962C8B-B14F-4D97-AF65-F5344CB8AC3E}">
        <p14:creationId xmlns:p14="http://schemas.microsoft.com/office/powerpoint/2010/main" val="21819439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Ex. 4, p. 61</a:t>
            </a:r>
            <a:endParaRPr lang="uk-UA" dirty="0"/>
          </a:p>
        </p:txBody>
      </p:sp>
      <p:sp>
        <p:nvSpPr>
          <p:cNvPr id="5" name="Овал 4"/>
          <p:cNvSpPr/>
          <p:nvPr/>
        </p:nvSpPr>
        <p:spPr>
          <a:xfrm>
            <a:off x="7380515" y="745727"/>
            <a:ext cx="2302329" cy="15512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/>
              <a:t>sh</a:t>
            </a:r>
            <a:endParaRPr lang="uk-UA" sz="6000" dirty="0"/>
          </a:p>
        </p:txBody>
      </p:sp>
      <p:sp>
        <p:nvSpPr>
          <p:cNvPr id="6" name="Овал 5"/>
          <p:cNvSpPr/>
          <p:nvPr/>
        </p:nvSpPr>
        <p:spPr>
          <a:xfrm>
            <a:off x="7502977" y="2528018"/>
            <a:ext cx="2302329" cy="15512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h</a:t>
            </a:r>
            <a:endParaRPr lang="uk-UA" sz="6600" dirty="0"/>
          </a:p>
        </p:txBody>
      </p:sp>
      <p:sp>
        <p:nvSpPr>
          <p:cNvPr id="7" name="Овал 6"/>
          <p:cNvSpPr/>
          <p:nvPr/>
        </p:nvSpPr>
        <p:spPr>
          <a:xfrm>
            <a:off x="7573735" y="4541384"/>
            <a:ext cx="2302329" cy="15512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s</a:t>
            </a:r>
            <a:endParaRPr lang="uk-UA" sz="66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682" y="1823130"/>
            <a:ext cx="3650804" cy="4149748"/>
          </a:xfrm>
        </p:spPr>
      </p:pic>
    </p:spTree>
    <p:extLst>
      <p:ext uri="{BB962C8B-B14F-4D97-AF65-F5344CB8AC3E}">
        <p14:creationId xmlns:p14="http://schemas.microsoft.com/office/powerpoint/2010/main" val="2925826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It’s a dining room</a:t>
            </a:r>
            <a:endParaRPr lang="uk-UA" sz="4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450" y="1823129"/>
            <a:ext cx="7184571" cy="4724597"/>
          </a:xfrm>
        </p:spPr>
      </p:pic>
    </p:spTree>
    <p:extLst>
      <p:ext uri="{BB962C8B-B14F-4D97-AF65-F5344CB8AC3E}">
        <p14:creationId xmlns:p14="http://schemas.microsoft.com/office/powerpoint/2010/main" val="12502044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Ex. 4, p. 61</a:t>
            </a:r>
            <a:endParaRPr lang="uk-UA" dirty="0"/>
          </a:p>
        </p:txBody>
      </p:sp>
      <p:sp>
        <p:nvSpPr>
          <p:cNvPr id="5" name="Овал 4"/>
          <p:cNvSpPr/>
          <p:nvPr/>
        </p:nvSpPr>
        <p:spPr>
          <a:xfrm>
            <a:off x="7380515" y="745727"/>
            <a:ext cx="2302329" cy="15512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/>
              <a:t>sh</a:t>
            </a:r>
            <a:endParaRPr lang="uk-UA" sz="6000" dirty="0"/>
          </a:p>
        </p:txBody>
      </p:sp>
      <p:sp>
        <p:nvSpPr>
          <p:cNvPr id="6" name="Овал 5"/>
          <p:cNvSpPr/>
          <p:nvPr/>
        </p:nvSpPr>
        <p:spPr>
          <a:xfrm>
            <a:off x="7502977" y="2528018"/>
            <a:ext cx="2302329" cy="15512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h</a:t>
            </a:r>
            <a:endParaRPr lang="uk-UA" sz="6600" dirty="0"/>
          </a:p>
        </p:txBody>
      </p:sp>
      <p:sp>
        <p:nvSpPr>
          <p:cNvPr id="7" name="Овал 6"/>
          <p:cNvSpPr/>
          <p:nvPr/>
        </p:nvSpPr>
        <p:spPr>
          <a:xfrm>
            <a:off x="7573735" y="4541384"/>
            <a:ext cx="2302329" cy="15512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s</a:t>
            </a:r>
            <a:endParaRPr lang="uk-UA" sz="66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019" y="1815649"/>
            <a:ext cx="3467616" cy="4527167"/>
          </a:xfrm>
        </p:spPr>
      </p:pic>
    </p:spTree>
    <p:extLst>
      <p:ext uri="{BB962C8B-B14F-4D97-AF65-F5344CB8AC3E}">
        <p14:creationId xmlns:p14="http://schemas.microsoft.com/office/powerpoint/2010/main" val="86148725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speaking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2" y="2220686"/>
            <a:ext cx="4963884" cy="357051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Talk about homes, ask individual children to name the rooms in their house/the </a:t>
            </a:r>
            <a:r>
              <a:rPr lang="en-US" sz="2800" dirty="0" err="1" smtClean="0"/>
              <a:t>colours</a:t>
            </a:r>
            <a:endParaRPr lang="en-US" sz="2800" dirty="0" smtClean="0"/>
          </a:p>
          <a:p>
            <a:r>
              <a:rPr lang="en-US" sz="2800" i="1" dirty="0" smtClean="0"/>
              <a:t>E.g. My bedroom is green.</a:t>
            </a:r>
            <a:endParaRPr lang="uk-UA" sz="28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899" y="2375099"/>
            <a:ext cx="4890085" cy="326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97118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630" y="5151664"/>
            <a:ext cx="2163535" cy="1224946"/>
          </a:xfrm>
        </p:spPr>
        <p:txBody>
          <a:bodyPr/>
          <a:lstStyle/>
          <a:p>
            <a:r>
              <a:rPr lang="en-US" dirty="0" smtClean="0"/>
              <a:t>Reading, p. 62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66" y="303496"/>
            <a:ext cx="9633856" cy="6337528"/>
          </a:xfrm>
        </p:spPr>
      </p:pic>
    </p:spTree>
    <p:extLst>
      <p:ext uri="{BB962C8B-B14F-4D97-AF65-F5344CB8AC3E}">
        <p14:creationId xmlns:p14="http://schemas.microsoft.com/office/powerpoint/2010/main" val="2550663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It’s a bedroom</a:t>
            </a:r>
            <a:endParaRPr lang="uk-UA" sz="4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613" y="1725159"/>
            <a:ext cx="7233557" cy="4848371"/>
          </a:xfrm>
        </p:spPr>
      </p:pic>
    </p:spTree>
    <p:extLst>
      <p:ext uri="{BB962C8B-B14F-4D97-AF65-F5344CB8AC3E}">
        <p14:creationId xmlns:p14="http://schemas.microsoft.com/office/powerpoint/2010/main" val="3724757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It’s a bathroom</a:t>
            </a:r>
            <a:endParaRPr lang="uk-UA" sz="4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256" y="1929266"/>
            <a:ext cx="7388679" cy="4556329"/>
          </a:xfrm>
        </p:spPr>
      </p:pic>
    </p:spTree>
    <p:extLst>
      <p:ext uri="{BB962C8B-B14F-4D97-AF65-F5344CB8AC3E}">
        <p14:creationId xmlns:p14="http://schemas.microsoft.com/office/powerpoint/2010/main" val="973171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It’s a garden</a:t>
            </a:r>
            <a:endParaRPr lang="uk-UA" sz="4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779" y="1863951"/>
            <a:ext cx="7241668" cy="4577670"/>
          </a:xfrm>
        </p:spPr>
      </p:pic>
    </p:spTree>
    <p:extLst>
      <p:ext uri="{BB962C8B-B14F-4D97-AF65-F5344CB8AC3E}">
        <p14:creationId xmlns:p14="http://schemas.microsoft.com/office/powerpoint/2010/main" val="938188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Ex. 1,2,3,p. 58 (Book)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faf2e.ouponlinepractice.com/lms/book?bookid=ff1</a:t>
            </a:r>
            <a:endParaRPr lang="en-US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36051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Небеса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Небеса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а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TM03457452[[fn=Небесная]]</Template>
  <TotalTime>591</TotalTime>
  <Words>590</Words>
  <Application>Microsoft Office PowerPoint</Application>
  <PresentationFormat>Широкоэкранный</PresentationFormat>
  <Paragraphs>147</Paragraphs>
  <Slides>52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6" baseType="lpstr">
      <vt:lpstr>Arial</vt:lpstr>
      <vt:lpstr>Calibri</vt:lpstr>
      <vt:lpstr>Calibri Light</vt:lpstr>
      <vt:lpstr>Небеса</vt:lpstr>
      <vt:lpstr>WHERE’S GRANDMA?</vt:lpstr>
      <vt:lpstr>Lesson one: Words</vt:lpstr>
      <vt:lpstr>It’s a kitchen</vt:lpstr>
      <vt:lpstr>It’s a living room </vt:lpstr>
      <vt:lpstr>It’s a dining room</vt:lpstr>
      <vt:lpstr>It’s a bedroom</vt:lpstr>
      <vt:lpstr>It’s a bathroom</vt:lpstr>
      <vt:lpstr>It’s a garden</vt:lpstr>
      <vt:lpstr>Ex. 1,2,3,p. 58 (Book)</vt:lpstr>
      <vt:lpstr>Ex. 1, 2, p. 58 (Workbook)</vt:lpstr>
      <vt:lpstr>hometask</vt:lpstr>
      <vt:lpstr>Lesson two: Grammar (p.1)</vt:lpstr>
      <vt:lpstr>What’s this?</vt:lpstr>
      <vt:lpstr>What’s this?</vt:lpstr>
      <vt:lpstr>What’s this?</vt:lpstr>
      <vt:lpstr>What’s this?</vt:lpstr>
      <vt:lpstr>What’s this?</vt:lpstr>
      <vt:lpstr>What’s this?</vt:lpstr>
      <vt:lpstr>Where is…?                                              Where’s…?</vt:lpstr>
      <vt:lpstr>Where are they?                                             </vt:lpstr>
      <vt:lpstr>Презентация PowerPoint</vt:lpstr>
      <vt:lpstr>Workbook</vt:lpstr>
      <vt:lpstr>Hometask</vt:lpstr>
      <vt:lpstr>Lesson two: Grammar (p.2)</vt:lpstr>
      <vt:lpstr>Online practice</vt:lpstr>
      <vt:lpstr>Презентация PowerPoint</vt:lpstr>
      <vt:lpstr>Презентация PowerPoint</vt:lpstr>
      <vt:lpstr>Lesson 3: song</vt:lpstr>
      <vt:lpstr>New words</vt:lpstr>
      <vt:lpstr>Презентация PowerPoint</vt:lpstr>
      <vt:lpstr>Презентация PowerPoint</vt:lpstr>
      <vt:lpstr>Презентация PowerPoint</vt:lpstr>
      <vt:lpstr>Презентация PowerPoint</vt:lpstr>
      <vt:lpstr>Listen and sing</vt:lpstr>
      <vt:lpstr>hometask</vt:lpstr>
      <vt:lpstr>Lesson three: workbook</vt:lpstr>
      <vt:lpstr>Online practice</vt:lpstr>
      <vt:lpstr>writing</vt:lpstr>
      <vt:lpstr>Презентация PowerPoint</vt:lpstr>
      <vt:lpstr>Lesson four: phonics</vt:lpstr>
      <vt:lpstr>https://www.youtube.com/watch?v=75p-N9YKqNo </vt:lpstr>
      <vt:lpstr>https://www.starfall.com/h/ltr-classic/?mg=g </vt:lpstr>
      <vt:lpstr>Презентация PowerPoint</vt:lpstr>
      <vt:lpstr>Listen and Chant, ex. 2, p. 61 (book) https://faf2e.ouponlinepractice.com/lms/book?bookid=ff1 </vt:lpstr>
      <vt:lpstr>hometask</vt:lpstr>
      <vt:lpstr>Lesson five: skills time!</vt:lpstr>
      <vt:lpstr>Презентация PowerPoint</vt:lpstr>
      <vt:lpstr>Ex. 4, p. 61</vt:lpstr>
      <vt:lpstr>Ex. 4, p. 61</vt:lpstr>
      <vt:lpstr>Ex. 4, p. 61</vt:lpstr>
      <vt:lpstr>speaking</vt:lpstr>
      <vt:lpstr>Reading, p. 62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WHERE’S GRANDMA?</dc:title>
  <dc:creator>Солодкі</dc:creator>
  <cp:lastModifiedBy>Солодкі</cp:lastModifiedBy>
  <cp:revision>26</cp:revision>
  <dcterms:created xsi:type="dcterms:W3CDTF">2022-05-02T13:41:18Z</dcterms:created>
  <dcterms:modified xsi:type="dcterms:W3CDTF">2022-05-19T18:33:53Z</dcterms:modified>
</cp:coreProperties>
</file>