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72" r:id="rId6"/>
    <p:sldId id="274" r:id="rId7"/>
    <p:sldId id="259" r:id="rId8"/>
    <p:sldId id="262" r:id="rId9"/>
    <p:sldId id="261" r:id="rId10"/>
    <p:sldId id="265" r:id="rId11"/>
    <p:sldId id="263" r:id="rId12"/>
    <p:sldId id="264" r:id="rId13"/>
    <p:sldId id="267" r:id="rId14"/>
    <p:sldId id="268" r:id="rId15"/>
    <p:sldId id="269" r:id="rId16"/>
    <p:sldId id="275" r:id="rId17"/>
    <p:sldId id="277" r:id="rId18"/>
    <p:sldId id="276" r:id="rId19"/>
    <p:sldId id="278" r:id="rId20"/>
    <p:sldId id="279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844D9-5D3D-4DDE-A670-CCE5D9046F07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B96B8-4638-47D2-8414-12A661C29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B96B8-4638-47D2-8414-12A661C290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65939-3BA9-417E-864B-7F95F4357B3E}" type="datetimeFigureOut">
              <a:rPr lang="ru-RU" smtClean="0"/>
              <a:pPr/>
              <a:t>21.09.2012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58DFA6-F57B-41FF-88A4-02B6084FD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928694"/>
          </a:xfrm>
          <a:ln w="76200"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Портфоліо      класного</a:t>
            </a:r>
            <a:br>
              <a:rPr lang="uk-U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керівника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500174"/>
            <a:ext cx="4143404" cy="5143536"/>
          </a:xfrm>
        </p:spPr>
        <p:txBody>
          <a:bodyPr/>
          <a:lstStyle/>
          <a:p>
            <a:endParaRPr lang="uk-UA" dirty="0" smtClean="0"/>
          </a:p>
          <a:p>
            <a:endParaRPr lang="uk-UA" sz="2000" b="1" i="1" u="sng" dirty="0" smtClean="0"/>
          </a:p>
          <a:p>
            <a:endParaRPr lang="uk-UA" sz="2000" b="1" i="1" u="sng" dirty="0" smtClean="0"/>
          </a:p>
          <a:p>
            <a:r>
              <a:rPr lang="uk-UA" b="1" i="1" u="sng" dirty="0" smtClean="0"/>
              <a:t>Мигалевич</a:t>
            </a:r>
          </a:p>
          <a:p>
            <a:r>
              <a:rPr lang="uk-UA" b="1" i="1" u="sng" dirty="0" smtClean="0"/>
              <a:t> Валентина Іванівна</a:t>
            </a:r>
          </a:p>
          <a:p>
            <a:r>
              <a:rPr lang="uk-UA" sz="2000" dirty="0" smtClean="0"/>
              <a:t>класний керівник</a:t>
            </a:r>
          </a:p>
          <a:p>
            <a:r>
              <a:rPr lang="uk-UA" sz="2000" dirty="0" smtClean="0"/>
              <a:t>8 класу </a:t>
            </a:r>
          </a:p>
          <a:p>
            <a:r>
              <a:rPr lang="uk-UA" sz="2000" dirty="0" smtClean="0"/>
              <a:t>ЗОШ І-ІІІ ступенів</a:t>
            </a:r>
          </a:p>
          <a:p>
            <a:r>
              <a:rPr lang="uk-UA" sz="2000" dirty="0" smtClean="0"/>
              <a:t> села Постолівка</a:t>
            </a:r>
            <a:endParaRPr lang="ru-RU" sz="2000" dirty="0"/>
          </a:p>
        </p:txBody>
      </p:sp>
      <p:pic>
        <p:nvPicPr>
          <p:cNvPr id="2050" name="Picture 2" descr="B60DBA4C"/>
          <p:cNvPicPr>
            <a:picLocks noChangeAspect="1" noChangeArrowheads="1"/>
          </p:cNvPicPr>
          <p:nvPr/>
        </p:nvPicPr>
        <p:blipFill>
          <a:blip r:embed="rId2" cstate="print"/>
          <a:srcRect l="28893" t="23372" r="35794" b="36183"/>
          <a:stretch>
            <a:fillRect/>
          </a:stretch>
        </p:blipFill>
        <p:spPr bwMode="auto">
          <a:xfrm>
            <a:off x="1071538" y="1428736"/>
            <a:ext cx="292895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2400" dirty="0" smtClean="0">
                <a:latin typeface="+mn-lt"/>
              </a:rPr>
              <a:t>ВИХОВНЕ СЕРЕДОВИЩЕ –ЦЕ ДІЙСНІСТЬ , ЯКА ОТОЧУЄ УЧНЯ, З ЯКОЇ ВІН ЧЕРПАЄ ЗНАННЯ ПРО ВІДНОСИНИ</a:t>
            </a:r>
            <a:endParaRPr lang="ru-RU" sz="2400" dirty="0">
              <a:latin typeface="+mn-lt"/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3643306" y="2357430"/>
            <a:ext cx="71438" cy="714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786182" y="2500306"/>
            <a:ext cx="1428760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286248" y="1500174"/>
            <a:ext cx="1571636" cy="157163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Оточую-</a:t>
            </a:r>
          </a:p>
          <a:p>
            <a:pPr algn="ctr"/>
            <a:r>
              <a:rPr lang="ru-RU" sz="1600" b="1" i="1" dirty="0" smtClean="0"/>
              <a:t>че</a:t>
            </a:r>
          </a:p>
          <a:p>
            <a:pPr algn="ctr"/>
            <a:r>
              <a:rPr lang="uk-UA" sz="1600" b="1" i="1" dirty="0" smtClean="0"/>
              <a:t>середо-</a:t>
            </a:r>
          </a:p>
          <a:p>
            <a:pPr algn="ctr"/>
            <a:r>
              <a:rPr lang="uk-UA" sz="1600" b="1" i="1" dirty="0" smtClean="0"/>
              <a:t>вище.</a:t>
            </a:r>
            <a:endParaRPr lang="ru-RU" sz="1600" b="1" i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071802" y="1428736"/>
            <a:ext cx="1571636" cy="1643074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Родина</a:t>
            </a:r>
            <a:endParaRPr lang="ru-RU" b="1" i="1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357422" y="2643182"/>
            <a:ext cx="1571636" cy="157163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Вулиця, </a:t>
            </a:r>
          </a:p>
          <a:p>
            <a:pPr algn="ctr"/>
            <a:r>
              <a:rPr lang="ru-RU" b="1" i="1" dirty="0" smtClean="0"/>
              <a:t>друзі</a:t>
            </a:r>
            <a:endParaRPr lang="ru-RU" b="1" i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929190" y="2643182"/>
            <a:ext cx="1500198" cy="157163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b="1" i="1" dirty="0" smtClean="0"/>
              <a:t>ЗМІ, </a:t>
            </a:r>
          </a:p>
          <a:p>
            <a:pPr algn="ctr"/>
            <a:r>
              <a:rPr lang="ru-RU" sz="1600" b="1" i="1" dirty="0" smtClean="0"/>
              <a:t>Телеба-</a:t>
            </a:r>
          </a:p>
          <a:p>
            <a:pPr algn="ctr"/>
            <a:r>
              <a:rPr lang="ru-RU" sz="1600" b="1" i="1" dirty="0" smtClean="0"/>
              <a:t>чення,</a:t>
            </a:r>
          </a:p>
          <a:p>
            <a:pPr algn="ctr"/>
            <a:r>
              <a:rPr lang="uk-UA" sz="1600" b="1" i="1" dirty="0" smtClean="0"/>
              <a:t>Інтер-</a:t>
            </a:r>
          </a:p>
          <a:p>
            <a:pPr algn="ctr"/>
            <a:r>
              <a:rPr lang="uk-UA" sz="1600" b="1" i="1" dirty="0" smtClean="0"/>
              <a:t>нет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429124" y="3857628"/>
            <a:ext cx="1643074" cy="157163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Система </a:t>
            </a:r>
          </a:p>
          <a:p>
            <a:pPr algn="ctr"/>
            <a:r>
              <a:rPr lang="ru-RU" sz="1600" b="1" i="1" dirty="0" smtClean="0"/>
              <a:t>взаємо-</a:t>
            </a:r>
          </a:p>
          <a:p>
            <a:pPr algn="ctr"/>
            <a:r>
              <a:rPr lang="uk-UA" sz="1600" b="1" i="1" dirty="0" smtClean="0"/>
              <a:t>відносин</a:t>
            </a:r>
            <a:endParaRPr lang="ru-RU" sz="1600" b="1" i="1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857488" y="3714752"/>
            <a:ext cx="1785950" cy="1714512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Спортивні </a:t>
            </a:r>
          </a:p>
          <a:p>
            <a:pPr algn="ctr"/>
            <a:r>
              <a:rPr lang="uk-UA" sz="1600" b="1" i="1" dirty="0" smtClean="0"/>
              <a:t>секції</a:t>
            </a:r>
            <a:r>
              <a:rPr lang="uk-UA" sz="1400" b="1" i="1" dirty="0" smtClean="0"/>
              <a:t>,</a:t>
            </a:r>
          </a:p>
          <a:p>
            <a:pPr algn="ctr"/>
            <a:r>
              <a:rPr lang="uk-UA" sz="1600" b="1" i="1" dirty="0" smtClean="0"/>
              <a:t>гуртки</a:t>
            </a:r>
            <a:endParaRPr lang="ru-RU" sz="16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278605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643306" y="2714620"/>
            <a:ext cx="1500198" cy="1714512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УЧЕНЬ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600" dirty="0" smtClean="0">
                <a:latin typeface="+mn-lt"/>
              </a:rPr>
              <a:t>ОСНОВНІ НАПРЯМКИ ВИХОВАННЯ: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3929057" y="5214950"/>
            <a:ext cx="45719" cy="71438"/>
          </a:xfrm>
        </p:spPr>
        <p:txBody>
          <a:bodyPr>
            <a:normAutofit fontScale="25000" lnSpcReduction="20000"/>
          </a:bodyPr>
          <a:lstStyle/>
          <a:p>
            <a:pPr marL="609600" indent="-609600"/>
            <a:endParaRPr lang="ru-RU" sz="2400" b="1" i="1" dirty="0" smtClean="0">
              <a:solidFill>
                <a:schemeClr val="tx2"/>
              </a:solidFill>
            </a:endParaRPr>
          </a:p>
          <a:p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44" y="1571612"/>
            <a:ext cx="2071702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Національно-</a:t>
            </a:r>
          </a:p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     патріотичне;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5000636"/>
            <a:ext cx="214314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Фізичне, охорона здоров</a:t>
            </a:r>
            <a:r>
              <a:rPr lang="en-US" b="1" i="1" dirty="0" smtClean="0">
                <a:solidFill>
                  <a:schemeClr val="tx2"/>
                </a:solidFill>
              </a:rPr>
              <a:t>’</a:t>
            </a:r>
            <a:r>
              <a:rPr lang="ru-RU" b="1" i="1" dirty="0" smtClean="0">
                <a:solidFill>
                  <a:schemeClr val="tx2"/>
                </a:solidFill>
              </a:rPr>
              <a:t>я.</a:t>
            </a:r>
            <a:endParaRPr lang="ru-RU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2357430"/>
            <a:ext cx="2071702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Морально – духовне;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3857628"/>
            <a:ext cx="2071702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b="1" i="1" dirty="0" smtClean="0">
                <a:solidFill>
                  <a:schemeClr val="tx2"/>
                </a:solidFill>
              </a:rPr>
              <a:t>Трудове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2285992"/>
            <a:ext cx="2143140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Активна діяльність учнів;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3786190"/>
            <a:ext cx="2143140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b="1" i="1" dirty="0" smtClean="0">
                <a:solidFill>
                  <a:schemeClr val="tx2"/>
                </a:solidFill>
              </a:rPr>
              <a:t>Родинне;</a:t>
            </a:r>
          </a:p>
        </p:txBody>
      </p:sp>
      <p:sp>
        <p:nvSpPr>
          <p:cNvPr id="10" name="Дуга 9"/>
          <p:cNvSpPr/>
          <p:nvPr/>
        </p:nvSpPr>
        <p:spPr>
          <a:xfrm flipV="1">
            <a:off x="5715008" y="2285990"/>
            <a:ext cx="45719" cy="7143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4" idx="1"/>
            <a:endCxn id="6" idx="0"/>
          </p:cNvCxnSpPr>
          <p:nvPr/>
        </p:nvCxnSpPr>
        <p:spPr>
          <a:xfrm rot="10800000" flipV="1">
            <a:off x="2464580" y="2071678"/>
            <a:ext cx="1250165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2"/>
            <a:endCxn id="7" idx="0"/>
          </p:cNvCxnSpPr>
          <p:nvPr/>
        </p:nvCxnSpPr>
        <p:spPr>
          <a:xfrm rot="5400000">
            <a:off x="2178827" y="3571876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8" idx="0"/>
          </p:cNvCxnSpPr>
          <p:nvPr/>
        </p:nvCxnSpPr>
        <p:spPr>
          <a:xfrm>
            <a:off x="5786446" y="2071678"/>
            <a:ext cx="121444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9" idx="0"/>
          </p:cNvCxnSpPr>
          <p:nvPr/>
        </p:nvCxnSpPr>
        <p:spPr>
          <a:xfrm rot="5400000">
            <a:off x="6679421" y="346471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  <a:endCxn id="5" idx="3"/>
          </p:cNvCxnSpPr>
          <p:nvPr/>
        </p:nvCxnSpPr>
        <p:spPr>
          <a:xfrm rot="5400000">
            <a:off x="6090058" y="4554148"/>
            <a:ext cx="678661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2"/>
            <a:endCxn id="5" idx="1"/>
          </p:cNvCxnSpPr>
          <p:nvPr/>
        </p:nvCxnSpPr>
        <p:spPr>
          <a:xfrm rot="16200000" flipH="1">
            <a:off x="2786050" y="4536288"/>
            <a:ext cx="607223" cy="125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250030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57488" y="25003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2500306"/>
            <a:ext cx="2786082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uk-UA" sz="2000" b="1" i="1" dirty="0" smtClean="0">
                <a:solidFill>
                  <a:schemeClr val="tx2"/>
                </a:solidFill>
              </a:rPr>
              <a:t>        </a:t>
            </a:r>
            <a:r>
              <a:rPr lang="uk-UA" sz="2000" b="1" i="1" u="sng" dirty="0" smtClean="0">
                <a:solidFill>
                  <a:schemeClr val="tx2"/>
                </a:solidFill>
              </a:rPr>
              <a:t> Якості,</a:t>
            </a:r>
          </a:p>
          <a:p>
            <a:pPr marL="609600" indent="-609600"/>
            <a:r>
              <a:rPr lang="uk-UA" sz="2000" b="1" i="1" dirty="0" smtClean="0">
                <a:solidFill>
                  <a:schemeClr val="tx2"/>
                </a:solidFill>
              </a:rPr>
              <a:t>  </a:t>
            </a:r>
            <a:r>
              <a:rPr lang="uk-UA" sz="2000" b="1" i="1" u="sng" dirty="0" smtClean="0">
                <a:solidFill>
                  <a:schemeClr val="tx2"/>
                </a:solidFill>
              </a:rPr>
              <a:t> які  потрібно</a:t>
            </a:r>
          </a:p>
          <a:p>
            <a:pPr marL="609600" indent="-609600"/>
            <a:r>
              <a:rPr lang="uk-UA" sz="2000" b="1" i="1" dirty="0" smtClean="0">
                <a:solidFill>
                  <a:schemeClr val="tx2"/>
                </a:solidFill>
              </a:rPr>
              <a:t>   </a:t>
            </a:r>
            <a:r>
              <a:rPr lang="uk-UA" sz="2000" b="1" i="1" u="sng" dirty="0" smtClean="0">
                <a:solidFill>
                  <a:schemeClr val="tx2"/>
                </a:solidFill>
              </a:rPr>
              <a:t>виховувати в</a:t>
            </a:r>
          </a:p>
          <a:p>
            <a:pPr marL="609600" indent="-609600"/>
            <a:r>
              <a:rPr lang="uk-UA" sz="2000" b="1" i="1" dirty="0" smtClean="0">
                <a:solidFill>
                  <a:schemeClr val="tx2"/>
                </a:solidFill>
              </a:rPr>
              <a:t>         </a:t>
            </a:r>
            <a:r>
              <a:rPr lang="uk-UA" sz="2000" b="1" i="1" u="sng" dirty="0" smtClean="0">
                <a:solidFill>
                  <a:schemeClr val="tx2"/>
                </a:solidFill>
              </a:rPr>
              <a:t>учнів:</a:t>
            </a:r>
            <a:endParaRPr lang="ru-RU" sz="2000" b="1" i="1" u="sng" dirty="0" smtClean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428604"/>
            <a:ext cx="3500462" cy="1571636"/>
          </a:xfrm>
          <a:prstGeom prst="roundRect">
            <a:avLst>
              <a:gd name="adj" fmla="val 14922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   Здатність жити в умовах</a:t>
            </a:r>
          </a:p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соціально - економічного роз-</a:t>
            </a:r>
          </a:p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витку суспільства і викорис-</a:t>
            </a:r>
          </a:p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товувати свої знання і мож-</a:t>
            </a:r>
          </a:p>
          <a:p>
            <a:pPr marL="609600" indent="-609600"/>
            <a:r>
              <a:rPr lang="ru-RU" b="1" i="1" dirty="0" smtClean="0">
                <a:solidFill>
                  <a:schemeClr val="tx2"/>
                </a:solidFill>
              </a:rPr>
              <a:t>  ливості для саморозвитку.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2000240"/>
            <a:ext cx="2571768" cy="16430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Висока моральніс</a:t>
            </a:r>
            <a:r>
              <a:rPr lang="ru-RU" dirty="0" smtClean="0">
                <a:solidFill>
                  <a:schemeClr val="tx2"/>
                </a:solidFill>
              </a:rPr>
              <a:t>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143116"/>
            <a:ext cx="2357454" cy="17145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Широта кругозору та культура мислення</a:t>
            </a:r>
            <a:endParaRPr lang="ru-RU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4572008"/>
            <a:ext cx="2357454" cy="16430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/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b="1" i="1" dirty="0" smtClean="0">
                <a:solidFill>
                  <a:schemeClr val="tx2"/>
                </a:solidFill>
              </a:rPr>
              <a:t>Патріотизм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4786322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572008"/>
            <a:ext cx="2571768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Фізичне та психічне здоров'я</a:t>
            </a:r>
            <a:endParaRPr lang="ru-RU" b="1" i="1" dirty="0"/>
          </a:p>
        </p:txBody>
      </p:sp>
      <p:cxnSp>
        <p:nvCxnSpPr>
          <p:cNvPr id="12" name="Прямая соединительная линия 11"/>
          <p:cNvCxnSpPr>
            <a:stCxn id="4" idx="0"/>
            <a:endCxn id="5" idx="2"/>
          </p:cNvCxnSpPr>
          <p:nvPr/>
        </p:nvCxnSpPr>
        <p:spPr>
          <a:xfrm rot="5400000" flipH="1" flipV="1">
            <a:off x="4357686" y="225027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1"/>
          </p:cNvCxnSpPr>
          <p:nvPr/>
        </p:nvCxnSpPr>
        <p:spPr>
          <a:xfrm rot="10800000" flipV="1">
            <a:off x="5857884" y="2821776"/>
            <a:ext cx="357190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3"/>
          </p:cNvCxnSpPr>
          <p:nvPr/>
        </p:nvCxnSpPr>
        <p:spPr>
          <a:xfrm>
            <a:off x="3000364" y="3000372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0"/>
          </p:cNvCxnSpPr>
          <p:nvPr/>
        </p:nvCxnSpPr>
        <p:spPr>
          <a:xfrm rot="5400000" flipH="1" flipV="1">
            <a:off x="3268256" y="3839769"/>
            <a:ext cx="285752" cy="117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0"/>
          </p:cNvCxnSpPr>
          <p:nvPr/>
        </p:nvCxnSpPr>
        <p:spPr>
          <a:xfrm rot="16200000" flipV="1">
            <a:off x="5536413" y="3821909"/>
            <a:ext cx="35719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786478" cy="78581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3600" dirty="0" smtClean="0">
                <a:latin typeface="+mn-lt"/>
              </a:rPr>
              <a:t>Правила учня класу:</a:t>
            </a:r>
            <a:endParaRPr lang="ru-RU" sz="3600" dirty="0">
              <a:latin typeface="+mn-lt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428596" y="1142984"/>
            <a:ext cx="1785950" cy="214314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Доброзич-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ливо, з повагою стався до людей</a:t>
            </a:r>
            <a:endParaRPr lang="ru-RU" b="1" i="1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500298" y="1071546"/>
            <a:ext cx="1928826" cy="221457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Визнавай недоторка-нність чужої власності</a:t>
            </a:r>
            <a:endParaRPr lang="ru-RU" b="1" i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714876" y="1142984"/>
            <a:ext cx="1857388" cy="214314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Цінуй своє і чуже життя, дбай про своє здоров'я</a:t>
            </a:r>
            <a:endParaRPr lang="ru-RU" b="1" i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7000892" y="1071546"/>
            <a:ext cx="1785950" cy="2071702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Оберігай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  сім'ю,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дбай про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родичів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1071538" y="2786058"/>
            <a:ext cx="2286016" cy="221457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 Стався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шанобливо до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держави, в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якій  живеш.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Дій в рамках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законів і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b="1" i="1" dirty="0" smtClean="0">
                <a:solidFill>
                  <a:schemeClr val="tx2"/>
                </a:solidFill>
              </a:rPr>
              <a:t>правил.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3428992" y="2714620"/>
            <a:ext cx="2286016" cy="2357454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Дбайливо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стався до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природи, обе-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рігай тварин,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рослини,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водойми,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навколишнє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середовище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786446" y="2643182"/>
            <a:ext cx="2143140" cy="250033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Дбайливо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стався до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будь-якого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майна –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власного і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    чужого.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2285984" y="4429132"/>
            <a:ext cx="2143140" cy="221457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Вчися пізнавати  закони природи, прагни до самовдосконалення</a:t>
            </a:r>
            <a:endParaRPr lang="ru-RU" b="1" i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572000" y="4429132"/>
            <a:ext cx="2143140" cy="228601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  Будь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працьови-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   </a:t>
            </a:r>
            <a:r>
              <a:rPr lang="uk-UA" b="1" i="1" dirty="0" smtClean="0">
                <a:solidFill>
                  <a:schemeClr val="tx2"/>
                </a:solidFill>
              </a:rPr>
              <a:t>тим,</a:t>
            </a:r>
            <a:endParaRPr lang="ru-RU" b="1" i="1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займайся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будь-якою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  корисною </a:t>
            </a:r>
          </a:p>
          <a:p>
            <a:pPr marL="609600" indent="-609600">
              <a:lnSpc>
                <a:spcPct val="8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  діяльністю.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6429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600" dirty="0" smtClean="0">
                <a:latin typeface="+mn-lt"/>
              </a:rPr>
              <a:t>ПРАВИЛА КЛАСНОГО КЕРІВНИКА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8572560" cy="5214974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uk-UA" dirty="0" smtClean="0">
                <a:solidFill>
                  <a:schemeClr val="tx2"/>
                </a:solidFill>
              </a:rPr>
              <a:t>      </a:t>
            </a: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       1.Бути особистістю, до якої діти тягнутимуться.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 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ru-RU" sz="1800" b="1" i="1" dirty="0" smtClean="0">
                <a:solidFill>
                  <a:schemeClr val="tx2"/>
                </a:solidFill>
              </a:rPr>
              <a:t>      </a:t>
            </a:r>
            <a:r>
              <a:rPr lang="uk-UA" sz="1800" b="1" i="1" dirty="0" smtClean="0">
                <a:solidFill>
                  <a:schemeClr val="tx2"/>
                </a:solidFill>
              </a:rPr>
              <a:t>2. Вчитель повинен викликати любов і повагу дітей до себе. А це можливо, коли він сам любить, поважає та піклується про кожну дитину, й у стосунках з нею чесний і відвертий.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 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	3. У вчителя не має бути „ любимчиків ”, тоді дитина прислухатиметься до порад такого вчителя, виконуватиме його прохання, ділитиметься з ним найсокровеннішим.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	4. Вчитель повинен правильно використовувати свій час, щоб поповнювати запас енергії завдяки природі, мистецтву.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 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	5. Вчителю слід завжди бути доброзичливим. 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 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uk-UA" sz="1800" b="1" i="1" dirty="0" smtClean="0">
                <a:solidFill>
                  <a:schemeClr val="tx2"/>
                </a:solidFill>
              </a:rPr>
              <a:t>	6. Учитель має бути веселим, жартами підтримувати і заохочувати позитивне. Це наближає його до дітей і зберігає його серце та нерви у порядку.</a:t>
            </a:r>
            <a:endParaRPr lang="ru-RU" sz="18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/>
                </a:solidFill>
              </a:rPr>
              <a:t>7. Завдання вчителя, як особистості: „ знайти себе в собі ”, підкорити себе собі, оволодіти собою і допомогти дітям зробити те добро своїми власними вчинками, і вона відповість тим самим.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 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8. Учителю варто читати більше наукової літератури. З такою людиною дітям завжди цікаво.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 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9. Учитель повинен володіти мистецтвом  індивідуальних бесід з дитиною, вміти вислухати її, підтримати в ній вогник самоповаги.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 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10. Класний керівник має створити доброзичливий учнівський колектив, в якому кожна дитина пам’ятає, що поруч з нею людина, з інтересами якої треба рахуватися.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 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uk-UA" b="1" i="1" dirty="0" smtClean="0">
                <a:solidFill>
                  <a:schemeClr val="tx2"/>
                </a:solidFill>
              </a:rPr>
              <a:t>11.Вчителю слід дорожити довір’ям дитини, любити її, захищати, поважати її почуття. Тоді між учителем і дітьми складатимуться доброзичливі, щирі стосунки. Педагог повинен берегти найвище благо: людську гордість, недоторканість особистості, гідність дитини.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29552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3200" dirty="0" smtClean="0">
                <a:latin typeface="+mn-lt"/>
              </a:rPr>
              <a:t>НАШ КЛАС У ПОДОРОЖАХ ТА ЕКСКУРСІЯХ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 descr="PICT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42902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PICT0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2571768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Рисунок 5" descr="PICT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22"/>
            <a:ext cx="278608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3" descr="L:\фото1\Екскурс¦я Постол¦вка школа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643050"/>
            <a:ext cx="3357585" cy="24288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11" name="Рисунок 10" descr="PICT0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214686"/>
            <a:ext cx="2928958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0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378621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Рисунок 3" descr="PICT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92905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PICT0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378621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Рисунок 5" descr="PICT0372.JPG"/>
          <p:cNvPicPr>
            <a:picLocks noChangeAspect="1"/>
          </p:cNvPicPr>
          <p:nvPr/>
        </p:nvPicPr>
        <p:blipFill>
          <a:blip r:embed="rId5" cstate="print"/>
          <a:srcRect l="4687" t="20833" r="1562"/>
          <a:stretch>
            <a:fillRect/>
          </a:stretch>
        </p:blipFill>
        <p:spPr>
          <a:xfrm>
            <a:off x="5000628" y="3571876"/>
            <a:ext cx="3929090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Рисунок 6" descr="PICT02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2000240"/>
            <a:ext cx="3857652" cy="2428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 descr="PICT0372.JPG"/>
          <p:cNvPicPr>
            <a:picLocks noChangeAspect="1"/>
          </p:cNvPicPr>
          <p:nvPr/>
        </p:nvPicPr>
        <p:blipFill>
          <a:blip r:embed="rId5" cstate="print"/>
          <a:srcRect l="4687" t="20833" r="1562"/>
          <a:stretch>
            <a:fillRect/>
          </a:stretch>
        </p:blipFill>
        <p:spPr>
          <a:xfrm>
            <a:off x="5000628" y="3571876"/>
            <a:ext cx="3929090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43734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dirty="0" smtClean="0">
                <a:latin typeface="+mn-lt"/>
              </a:rPr>
              <a:t>НАШІ ВИСТУПИ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PICT0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3143240" cy="24288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</p:pic>
      <p:pic>
        <p:nvPicPr>
          <p:cNvPr id="5" name="Рисунок 4" descr="PICT0402.JPG"/>
          <p:cNvPicPr>
            <a:picLocks noChangeAspect="1"/>
          </p:cNvPicPr>
          <p:nvPr/>
        </p:nvPicPr>
        <p:blipFill>
          <a:blip r:embed="rId3" cstate="print"/>
          <a:srcRect l="5468" t="10416" r="2343" b="7291"/>
          <a:stretch>
            <a:fillRect/>
          </a:stretch>
        </p:blipFill>
        <p:spPr>
          <a:xfrm>
            <a:off x="142844" y="4429132"/>
            <a:ext cx="31432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26" name="Picture 2" descr="K:\кривче\PICT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3071834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 descr="Фото0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071546"/>
            <a:ext cx="3090850" cy="2357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 descr="DSCN1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571744"/>
            <a:ext cx="3286148" cy="2786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SC0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4000528" cy="2928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PICT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85860"/>
            <a:ext cx="4000496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 descr="PICT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714752"/>
            <a:ext cx="4143404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072362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4000" dirty="0" smtClean="0">
                <a:latin typeface="+mn-lt"/>
              </a:rPr>
              <a:t>  ПРОФЕСІЙНИЙ  ШЛЯХ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472518" cy="4714908"/>
          </a:xfrm>
        </p:spPr>
        <p:txBody>
          <a:bodyPr>
            <a:normAutofit/>
          </a:bodyPr>
          <a:lstStyle/>
          <a:p>
            <a:r>
              <a:rPr lang="uk-UA" sz="1800" b="1" i="1" dirty="0" smtClean="0"/>
              <a:t>Дата народження – 22 вересня 1981 рік.</a:t>
            </a:r>
          </a:p>
          <a:p>
            <a:r>
              <a:rPr lang="uk-UA" sz="1800" b="1" i="1" dirty="0" smtClean="0"/>
              <a:t>   Освіта – вища.</a:t>
            </a:r>
          </a:p>
          <a:p>
            <a:r>
              <a:rPr lang="uk-UA" sz="1800" b="1" i="1" dirty="0" smtClean="0"/>
              <a:t>      Закінчила у 2002 році Тернопільський державний педагогічний </a:t>
            </a:r>
          </a:p>
          <a:p>
            <a:r>
              <a:rPr lang="uk-UA" sz="1800" b="1" i="1" dirty="0" smtClean="0"/>
              <a:t>          університет імені В. Гнатюка за спеціальністю “ Географія та </a:t>
            </a:r>
          </a:p>
          <a:p>
            <a:r>
              <a:rPr lang="uk-UA" sz="1800" b="1" i="1" dirty="0" smtClean="0"/>
              <a:t>             основи економіки ”,організатор краєзнавче – туристичної роботи.</a:t>
            </a:r>
          </a:p>
          <a:p>
            <a:r>
              <a:rPr lang="uk-UA" sz="1800" b="1" i="1" dirty="0" smtClean="0"/>
              <a:t>               Місце роботи – ЗОШ І –ІІІ ступенів села </a:t>
            </a:r>
            <a:r>
              <a:rPr lang="uk-UA" sz="1800" b="1" i="1" dirty="0" err="1" smtClean="0"/>
              <a:t>Постолівка</a:t>
            </a:r>
            <a:r>
              <a:rPr lang="uk-UA" sz="1800" b="1" i="1" dirty="0" smtClean="0"/>
              <a:t> .</a:t>
            </a:r>
          </a:p>
          <a:p>
            <a:r>
              <a:rPr lang="uk-UA" sz="1800" b="1" i="1" dirty="0" smtClean="0"/>
              <a:t>                   Посада – вчитель географії.</a:t>
            </a:r>
          </a:p>
          <a:p>
            <a:r>
              <a:rPr lang="uk-UA" sz="1800" b="1" i="1" dirty="0" smtClean="0"/>
              <a:t>                       Класний керівник 8 класу (стаж роботи 1 рік).</a:t>
            </a:r>
          </a:p>
          <a:p>
            <a:r>
              <a:rPr lang="uk-UA" sz="1800" b="1" i="1" dirty="0" smtClean="0"/>
              <a:t>                          Кваліфікаційна категорія – друга.</a:t>
            </a:r>
          </a:p>
          <a:p>
            <a:r>
              <a:rPr lang="uk-UA" sz="1800" b="1" i="1" dirty="0" smtClean="0"/>
              <a:t>                            Педагогічний стаж – 14 років.</a:t>
            </a:r>
          </a:p>
          <a:p>
            <a:r>
              <a:rPr lang="uk-UA" sz="1800" b="1" i="1" dirty="0" smtClean="0"/>
              <a:t>                                Курси підвищення кваліфікації пройшла в 2009 році.</a:t>
            </a:r>
            <a:endParaRPr lang="ru-RU" sz="18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857652" cy="335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" name="Рисунок 2" descr="DSC00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04"/>
            <a:ext cx="3786214" cy="335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Рисунок 3" descr="PICT1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643314"/>
            <a:ext cx="4429156" cy="3214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200" dirty="0" smtClean="0">
                <a:latin typeface="+mn-lt"/>
              </a:rPr>
              <a:t>ЯКИМИ Я ХОЧУ БАЧИТИ СВОЇХ УЧНІВ: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8643998" cy="492922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           Людиною,  в житті якої переважають мотиви самовдосконалення;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	Людиною, що зберігає інтерес до пізнання світу протягом усього життя;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	Людиною вільною, яка усвідомлює свої права і визнає права інших людей з їхніми переконаннями та віросповіданнями;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	Людиною, що знав свій родовід, малу і велику батьківщину, поважає і шанує звичаї і традиції предків;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	Людиною, в основі вчинків якої переважають гуманістичні ідеї та цінності. 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85725" algn="just">
              <a:buFont typeface="Wingdings" pitchFamily="2" charset="2"/>
              <a:buNone/>
              <a:tabLst>
                <a:tab pos="0" algn="l"/>
              </a:tabLst>
              <a:defRPr/>
            </a:pPr>
            <a:endParaRPr lang="ru-RU" b="1" i="1" dirty="0" smtClean="0">
              <a:latin typeface="Georgia" pitchFamily="18" charset="0"/>
            </a:endParaRPr>
          </a:p>
          <a:p>
            <a:pPr marL="3175" indent="85725" algn="just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b="1" i="1" dirty="0" smtClean="0">
                <a:latin typeface="Georgia" pitchFamily="18" charset="0"/>
              </a:rPr>
              <a:t>    Підбиваючи підсумки своєї роботи, можу сказати: </a:t>
            </a:r>
          </a:p>
          <a:p>
            <a:pPr marL="3175" indent="85725" algn="just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b="1" i="1" dirty="0" smtClean="0">
                <a:latin typeface="Georgia" pitchFamily="18" charset="0"/>
              </a:rPr>
              <a:t>              «</a:t>
            </a:r>
            <a:r>
              <a:rPr lang="ru-RU" b="1" i="1" u="sng" dirty="0" smtClean="0">
                <a:latin typeface="Georgia" pitchFamily="18" charset="0"/>
              </a:rPr>
              <a:t>У щасливій школі - щасливі діти</a:t>
            </a:r>
            <a:r>
              <a:rPr lang="ru-RU" b="1" i="1" dirty="0" smtClean="0">
                <a:latin typeface="Georgia" pitchFamily="18" charset="0"/>
              </a:rPr>
              <a:t>».</a:t>
            </a:r>
          </a:p>
          <a:p>
            <a:pPr marL="3175" indent="85725" algn="just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b="1" i="1" dirty="0" smtClean="0">
                <a:latin typeface="Georgia" pitchFamily="18" charset="0"/>
              </a:rPr>
              <a:t> </a:t>
            </a:r>
          </a:p>
          <a:p>
            <a:pPr marL="3175" indent="85725" algn="just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b="1" i="1" dirty="0" smtClean="0">
                <a:latin typeface="Georgia" pitchFamily="18" charset="0"/>
              </a:rPr>
              <a:t>     На першому місці - діти, любов до них. Усе роблю для того, щоб учні, яких навчаю, стали особистостями мислячими, самостійними, творчими, фізично здоровими і духовно багатими, а я впроваджую у свою роботу те, що творить творчу особистість. 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157502" cy="3286148"/>
          </a:xfrm>
          <a:solidFill>
            <a:schemeClr val="accent1">
              <a:tint val="66000"/>
              <a:satMod val="1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ru-RU" sz="2800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85786" y="357166"/>
            <a:ext cx="7858180" cy="5214974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Треба бачити себе в дітях, щоб допомогти їм стати дорослими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треба сприймати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їх як повторення свого дитинства, щоб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вдосконалю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ватись  самому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треба, нарешті, жити життям дітей, щоб бути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гуман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50000"/>
              </a:lnSpc>
              <a:defRPr/>
            </a:pP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ним  педагогом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r">
              <a:defRPr/>
            </a:pPr>
            <a:r>
              <a:rPr lang="ru-RU" sz="2400" i="1" dirty="0">
                <a:solidFill>
                  <a:schemeClr val="tx2"/>
                </a:solidFill>
              </a:rPr>
              <a:t>Ш. О. Амонашвілі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929486" cy="857256"/>
          </a:xfr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200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ПОРТФОЛІО:</a:t>
            </a:r>
            <a:endParaRPr lang="ru-RU" sz="3200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714488"/>
            <a:ext cx="6143668" cy="3357586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Побачити картину досягнень</a:t>
            </a:r>
          </a:p>
          <a:p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учнів    класу в цілому, забезпечити     </a:t>
            </a:r>
          </a:p>
          <a:p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відстеження індивідуального </a:t>
            </a:r>
          </a:p>
          <a:p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розвитку кожної дитини.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000792" cy="6429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600" dirty="0" smtClean="0">
                <a:latin typeface="+mn-lt"/>
              </a:rPr>
              <a:t>   КЛАСНИЙ КЕРІВНИК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1428736"/>
            <a:ext cx="3500462" cy="464347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     </a:t>
            </a:r>
            <a:r>
              <a:rPr lang="uk-UA" sz="1800" b="1" i="1" dirty="0" smtClean="0"/>
              <a:t>Як класний керівник приділяю багато уваги формуванню та розвитку колективу. Учні класу активні в суспільному житті класу та школи, систематично приймають участь у сільських виступах художньої самодіяльності, агітбригад, конкурсах.</a:t>
            </a:r>
          </a:p>
          <a:p>
            <a:r>
              <a:rPr lang="uk-UA" sz="1800" b="1" i="1" dirty="0" smtClean="0"/>
              <a:t>       Дуже полюбляють учні подорожі та екскурсії, після яких залишаються незабутні враж</a:t>
            </a:r>
            <a:r>
              <a:rPr lang="uk-UA" sz="1800" dirty="0" smtClean="0"/>
              <a:t>ення.</a:t>
            </a:r>
            <a:endParaRPr lang="ru-RU" sz="1800" dirty="0"/>
          </a:p>
        </p:txBody>
      </p:sp>
      <p:pic>
        <p:nvPicPr>
          <p:cNvPr id="4" name="Рисунок 3" descr="PICT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214422"/>
            <a:ext cx="2357454" cy="15716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6" name="Рисунок 5" descr="PICT0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5878">
            <a:off x="493470" y="837306"/>
            <a:ext cx="1452463" cy="2241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7" name="Рисунок 6" descr="PICT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8726" y="2643182"/>
            <a:ext cx="2208893" cy="17520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1027" name="Picture 3" descr="L:\фото1\Екскурс¦я Постол¦вка школа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311">
            <a:off x="292483" y="4407975"/>
            <a:ext cx="2428892" cy="16323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8" name="Рисунок 7" descr="C:\Documents and Settings\Admin\Рабочий стол\Новая папка (3)\PICT01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1551">
            <a:off x="2928823" y="4357974"/>
            <a:ext cx="2286016" cy="16430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9" name="Picture 3" descr="L:\фото1\Екскурс¦я Постол¦вка школа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311">
            <a:off x="221044" y="4407975"/>
            <a:ext cx="2428892" cy="16323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pic>
        <p:nvPicPr>
          <p:cNvPr id="10" name="Рисунок 9" descr="PICT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643182"/>
            <a:ext cx="2208893" cy="17520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429288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4000" dirty="0" smtClean="0">
                <a:latin typeface="+mn-lt"/>
              </a:rPr>
              <a:t>НАШ 8 КЛАС</a:t>
            </a:r>
            <a:endParaRPr lang="ru-RU" sz="4000" dirty="0">
              <a:latin typeface="+mn-lt"/>
            </a:endParaRPr>
          </a:p>
        </p:txBody>
      </p:sp>
      <p:pic>
        <p:nvPicPr>
          <p:cNvPr id="1027" name="Picture 3" descr="C:\Documents and Settings\Admin\Рабочий стол\PICT0384.JPG"/>
          <p:cNvPicPr>
            <a:picLocks noChangeAspect="1" noChangeArrowheads="1"/>
          </p:cNvPicPr>
          <p:nvPr/>
        </p:nvPicPr>
        <p:blipFill>
          <a:blip r:embed="rId2" cstate="print"/>
          <a:srcRect l="2758" t="24365" r="3857" b="34619"/>
          <a:stretch>
            <a:fillRect/>
          </a:stretch>
        </p:blipFill>
        <p:spPr bwMode="auto">
          <a:xfrm>
            <a:off x="0" y="1071546"/>
            <a:ext cx="9144000" cy="5643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7143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ЗАВДАННЯ КЛАСНОГО КЕРІВНИКА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7786742" cy="492922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uk-UA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озвиток самопізнання та самовиховання учнів.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Залучення учнів до визначальних духовних цінностей свого народу, виховання  громадянськості.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Розвиток  потреби у здоровому способі життя.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Формування дружніх  відносин у класному і загальношкільному колективах.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Формування духовно моральних цінностей.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Трудове виховання.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785818"/>
          </a:xfr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uk-UA" sz="3600" dirty="0" smtClean="0">
                <a:latin typeface="+mn-lt"/>
              </a:rPr>
              <a:t/>
            </a:r>
            <a:br>
              <a:rPr lang="uk-UA" sz="3600" dirty="0" smtClean="0">
                <a:latin typeface="+mn-lt"/>
              </a:rPr>
            </a:br>
            <a:r>
              <a:rPr lang="uk-UA" sz="3600" dirty="0" smtClean="0">
                <a:latin typeface="+mn-lt"/>
              </a:rPr>
              <a:t>СПОСОБИ ДОСЯГНЕННЯ ЗАВДАНЬ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472518" cy="54292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endParaRPr lang="uk-UA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800" b="1" i="1" dirty="0" smtClean="0">
                <a:solidFill>
                  <a:schemeClr val="tx2"/>
                </a:solidFill>
              </a:rPr>
              <a:t>                    1</a:t>
            </a:r>
            <a:r>
              <a:rPr lang="uk-UA" sz="3800" b="1" i="1" u="sng" dirty="0" smtClean="0">
                <a:solidFill>
                  <a:schemeClr val="tx2"/>
                </a:solidFill>
              </a:rPr>
              <a:t>. Участь дітей в управління класом (самоврядування):</a:t>
            </a:r>
            <a:endParaRPr lang="ru-RU" sz="3800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Спільне прийняття правил життя класу,</a:t>
            </a:r>
            <a:r>
              <a:rPr lang="ru-RU" sz="2900" b="1" i="1" dirty="0" smtClean="0">
                <a:solidFill>
                  <a:schemeClr val="tx2"/>
                </a:solidFill>
              </a:rPr>
              <a:t> </a:t>
            </a:r>
            <a:r>
              <a:rPr lang="uk-UA" sz="2900" b="1" i="1" dirty="0" smtClean="0">
                <a:solidFill>
                  <a:schemeClr val="tx2"/>
                </a:solidFill>
              </a:rPr>
              <a:t>прав і обов'язків кожного учня;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Спільне прийняття відповідальних рішень;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900" b="1" i="1" dirty="0" smtClean="0">
                <a:solidFill>
                  <a:schemeClr val="tx2"/>
                </a:solidFill>
              </a:rPr>
              <a:t>Планування дітьми колективної поза навчальної діяльності;</a:t>
            </a:r>
            <a:endParaRPr lang="ru-RU" sz="2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	 </a:t>
            </a:r>
            <a:r>
              <a:rPr lang="uk-UA" sz="3800" b="1" i="1" u="sng" dirty="0" smtClean="0">
                <a:solidFill>
                  <a:schemeClr val="tx2"/>
                </a:solidFill>
              </a:rPr>
              <a:t> 2. Створення умов для участі дітей в управлінні власної</a:t>
            </a:r>
            <a:endParaRPr lang="ru-RU" sz="3800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800" b="1" i="1" u="sng" dirty="0" smtClean="0">
                <a:solidFill>
                  <a:schemeClr val="tx2"/>
                </a:solidFill>
              </a:rPr>
              <a:t>навчальної діяльності:</a:t>
            </a:r>
            <a:endParaRPr lang="ru-RU" sz="3800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Можливість усвідомленого і відповідального вибору дитиною того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чи іншого рівня навчання з предмету в залежності від його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пізнавальних цілей;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	</a:t>
            </a:r>
            <a:r>
              <a:rPr lang="uk-UA" sz="2900" b="1" i="1" u="sng" dirty="0" smtClean="0">
                <a:solidFill>
                  <a:schemeClr val="tx2"/>
                </a:solidFill>
              </a:rPr>
              <a:t> </a:t>
            </a:r>
            <a:r>
              <a:rPr lang="uk-UA" sz="3800" b="1" i="1" u="sng" dirty="0" smtClean="0">
                <a:solidFill>
                  <a:schemeClr val="tx2"/>
                </a:solidFill>
              </a:rPr>
              <a:t>3. Створення можливостей для прояву творчості дітей у класі:</a:t>
            </a:r>
            <a:endParaRPr lang="ru-RU" sz="3800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У процесі навчання (на уроках);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Після уроків;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- Можливості прояву з боку дітей та здійснення ними</a:t>
            </a:r>
            <a:endParaRPr lang="ru-RU" sz="29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900" b="1" i="1" dirty="0" smtClean="0">
                <a:solidFill>
                  <a:schemeClr val="tx2"/>
                </a:solidFill>
              </a:rPr>
              <a:t>будь-якої творчої ініціативи.</a:t>
            </a:r>
            <a:endParaRPr lang="ru-RU" sz="29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281" y="0"/>
            <a:ext cx="45719" cy="45719"/>
          </a:xfrm>
        </p:spPr>
        <p:txBody>
          <a:bodyPr/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8286808" cy="57864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uk-UA" b="1" dirty="0" smtClean="0">
                <a:solidFill>
                  <a:schemeClr val="tx2"/>
                </a:solidFill>
              </a:rPr>
              <a:t>             </a:t>
            </a:r>
            <a:r>
              <a:rPr lang="uk-UA" sz="1900" i="1" u="sng" dirty="0" smtClean="0">
                <a:solidFill>
                  <a:schemeClr val="tx2"/>
                </a:solidFill>
              </a:rPr>
              <a:t> </a:t>
            </a:r>
            <a:r>
              <a:rPr lang="uk-UA" sz="1900" b="1" i="1" u="sng" dirty="0" smtClean="0">
                <a:solidFill>
                  <a:schemeClr val="tx2"/>
                </a:solidFill>
              </a:rPr>
              <a:t>4. Включення культури гідності і навичок гідної поведінки у зміст шкільної освіти:</a:t>
            </a:r>
            <a:endParaRPr lang="ru-RU" sz="1900" b="1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- Включення знань про типові проблеми особистісного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росту дітей і підходах до вирішення цих проблем;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- Проведення класних годин, на яких діти мають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можливість під керівництвом класного керівника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обговорювати найбільш типові для їх віку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психологічні проблеми та способи їх вирішення;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uk-UA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	 </a:t>
            </a:r>
            <a:r>
              <a:rPr lang="uk-UA" sz="1900" b="1" i="1" u="sng" dirty="0" smtClean="0">
                <a:solidFill>
                  <a:schemeClr val="tx2"/>
                </a:solidFill>
              </a:rPr>
              <a:t>5. Створення умов, в яких учні можуть набувати новий соціальний досвід, виходячи за рамки прийнятих соціальних ролей:</a:t>
            </a:r>
            <a:endParaRPr lang="ru-RU" sz="1900" b="1" i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- Проведення ігор, що моделюють різні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проблемні ситуації, що вимагають від дітей прояву</a:t>
            </a:r>
            <a:endParaRPr lang="ru-RU" sz="19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1900" b="1" i="1" dirty="0" smtClean="0">
                <a:solidFill>
                  <a:schemeClr val="tx2"/>
                </a:solidFill>
              </a:rPr>
              <a:t>ініціативи і відповідальності.</a:t>
            </a:r>
            <a:endParaRPr lang="ru-RU" sz="1900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708</Words>
  <Application>Microsoft Office PowerPoint</Application>
  <PresentationFormat>Экран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Портфоліо      класного  керівника</vt:lpstr>
      <vt:lpstr>  ПРОФЕСІЙНИЙ  ШЛЯХ</vt:lpstr>
      <vt:lpstr>Слайд 3</vt:lpstr>
      <vt:lpstr>        МЕТА  ПОРТФОЛІО:</vt:lpstr>
      <vt:lpstr>   КЛАСНИЙ КЕРІВНИК</vt:lpstr>
      <vt:lpstr>НАШ 8 КЛАС</vt:lpstr>
      <vt:lpstr>ЗАВДАННЯ КЛАСНОГО КЕРІВНИКА</vt:lpstr>
      <vt:lpstr> СПОСОБИ ДОСЯГНЕННЯ ЗАВДАНЬ:</vt:lpstr>
      <vt:lpstr>Слайд 9</vt:lpstr>
      <vt:lpstr>ВИХОВНЕ СЕРЕДОВИЩЕ –ЦЕ ДІЙСНІСТЬ , ЯКА ОТОЧУЄ УЧНЯ, З ЯКОЇ ВІН ЧЕРПАЄ ЗНАННЯ ПРО ВІДНОСИНИ</vt:lpstr>
      <vt:lpstr>ОСНОВНІ НАПРЯМКИ ВИХОВАННЯ:</vt:lpstr>
      <vt:lpstr>Слайд 12</vt:lpstr>
      <vt:lpstr>Правила учня класу:</vt:lpstr>
      <vt:lpstr>ПРАВИЛА КЛАСНОГО КЕРІВНИКА</vt:lpstr>
      <vt:lpstr>Слайд 15</vt:lpstr>
      <vt:lpstr>НАШ КЛАС У ПОДОРОЖАХ ТА ЕКСКУРСІЯХ</vt:lpstr>
      <vt:lpstr>Слайд 17</vt:lpstr>
      <vt:lpstr>НАШІ ВИСТУПИ</vt:lpstr>
      <vt:lpstr>Слайд 19</vt:lpstr>
      <vt:lpstr>Слайд 20</vt:lpstr>
      <vt:lpstr>ЯКИМИ Я ХОЧУ БАЧИТИ СВОЇХ УЧНІВ: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2012-07-30T14:59:06Z</dcterms:created>
  <dcterms:modified xsi:type="dcterms:W3CDTF">2012-09-21T19:14:17Z</dcterms:modified>
</cp:coreProperties>
</file>