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2" r:id="rId3"/>
    <p:sldId id="261" r:id="rId4"/>
    <p:sldId id="260" r:id="rId5"/>
    <p:sldId id="259" r:id="rId6"/>
    <p:sldId id="258" r:id="rId7"/>
    <p:sldId id="263" r:id="rId8"/>
    <p:sldId id="266" r:id="rId9"/>
    <p:sldId id="264" r:id="rId10"/>
    <p:sldId id="267" r:id="rId11"/>
    <p:sldId id="265" r:id="rId12"/>
    <p:sldId id="268" r:id="rId13"/>
    <p:sldId id="269" r:id="rId14"/>
    <p:sldId id="270" r:id="rId15"/>
    <p:sldId id="271" r:id="rId16"/>
    <p:sldId id="272" r:id="rId17"/>
    <p:sldId id="274" r:id="rId1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FB28B881-316F-428D-BFE5-07DA0F58655B}" type="datetimeFigureOut">
              <a:rPr lang="uk-UA" smtClean="0"/>
              <a:pPr/>
              <a:t>23.02.2015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C6AF255-A789-4AEA-9A5F-E62801B832CF}" type="slidenum">
              <a:rPr lang="uk-UA" smtClean="0"/>
              <a:pPr/>
              <a:t>‹#›</a:t>
            </a:fld>
            <a:endParaRPr lang="uk-UA"/>
          </a:p>
        </p:txBody>
      </p:sp>
    </p:spTree>
    <p:extLst>
      <p:ext uri="{BB962C8B-B14F-4D97-AF65-F5344CB8AC3E}">
        <p14:creationId xmlns="" xmlns:p14="http://schemas.microsoft.com/office/powerpoint/2010/main" val="399736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B28B881-316F-428D-BFE5-07DA0F58655B}" type="datetimeFigureOut">
              <a:rPr lang="uk-UA" smtClean="0"/>
              <a:pPr/>
              <a:t>23.02.2015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C6AF255-A789-4AEA-9A5F-E62801B832CF}" type="slidenum">
              <a:rPr lang="uk-UA" smtClean="0"/>
              <a:pPr/>
              <a:t>‹#›</a:t>
            </a:fld>
            <a:endParaRPr lang="uk-UA"/>
          </a:p>
        </p:txBody>
      </p:sp>
    </p:spTree>
    <p:extLst>
      <p:ext uri="{BB962C8B-B14F-4D97-AF65-F5344CB8AC3E}">
        <p14:creationId xmlns="" xmlns:p14="http://schemas.microsoft.com/office/powerpoint/2010/main" val="2212712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B28B881-316F-428D-BFE5-07DA0F58655B}" type="datetimeFigureOut">
              <a:rPr lang="uk-UA" smtClean="0"/>
              <a:pPr/>
              <a:t>23.02.2015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C6AF255-A789-4AEA-9A5F-E62801B832CF}" type="slidenum">
              <a:rPr lang="uk-UA" smtClean="0"/>
              <a:pPr/>
              <a:t>‹#›</a:t>
            </a:fld>
            <a:endParaRPr lang="uk-UA"/>
          </a:p>
        </p:txBody>
      </p:sp>
    </p:spTree>
    <p:extLst>
      <p:ext uri="{BB962C8B-B14F-4D97-AF65-F5344CB8AC3E}">
        <p14:creationId xmlns="" xmlns:p14="http://schemas.microsoft.com/office/powerpoint/2010/main" val="199032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B28B881-316F-428D-BFE5-07DA0F58655B}" type="datetimeFigureOut">
              <a:rPr lang="uk-UA" smtClean="0"/>
              <a:pPr/>
              <a:t>23.02.2015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C6AF255-A789-4AEA-9A5F-E62801B832CF}" type="slidenum">
              <a:rPr lang="uk-UA" smtClean="0"/>
              <a:pPr/>
              <a:t>‹#›</a:t>
            </a:fld>
            <a:endParaRPr lang="uk-UA"/>
          </a:p>
        </p:txBody>
      </p:sp>
    </p:spTree>
    <p:extLst>
      <p:ext uri="{BB962C8B-B14F-4D97-AF65-F5344CB8AC3E}">
        <p14:creationId xmlns="" xmlns:p14="http://schemas.microsoft.com/office/powerpoint/2010/main" val="157666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28B881-316F-428D-BFE5-07DA0F58655B}" type="datetimeFigureOut">
              <a:rPr lang="uk-UA" smtClean="0"/>
              <a:pPr/>
              <a:t>23.02.2015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C6AF255-A789-4AEA-9A5F-E62801B832CF}" type="slidenum">
              <a:rPr lang="uk-UA" smtClean="0"/>
              <a:pPr/>
              <a:t>‹#›</a:t>
            </a:fld>
            <a:endParaRPr lang="uk-UA"/>
          </a:p>
        </p:txBody>
      </p:sp>
    </p:spTree>
    <p:extLst>
      <p:ext uri="{BB962C8B-B14F-4D97-AF65-F5344CB8AC3E}">
        <p14:creationId xmlns="" xmlns:p14="http://schemas.microsoft.com/office/powerpoint/2010/main" val="308386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FB28B881-316F-428D-BFE5-07DA0F58655B}" type="datetimeFigureOut">
              <a:rPr lang="uk-UA" smtClean="0"/>
              <a:pPr/>
              <a:t>23.02.2015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C6AF255-A789-4AEA-9A5F-E62801B832CF}" type="slidenum">
              <a:rPr lang="uk-UA" smtClean="0"/>
              <a:pPr/>
              <a:t>‹#›</a:t>
            </a:fld>
            <a:endParaRPr lang="uk-UA"/>
          </a:p>
        </p:txBody>
      </p:sp>
    </p:spTree>
    <p:extLst>
      <p:ext uri="{BB962C8B-B14F-4D97-AF65-F5344CB8AC3E}">
        <p14:creationId xmlns="" xmlns:p14="http://schemas.microsoft.com/office/powerpoint/2010/main" val="65460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FB28B881-316F-428D-BFE5-07DA0F58655B}" type="datetimeFigureOut">
              <a:rPr lang="uk-UA" smtClean="0"/>
              <a:pPr/>
              <a:t>23.02.2015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DC6AF255-A789-4AEA-9A5F-E62801B832CF}" type="slidenum">
              <a:rPr lang="uk-UA" smtClean="0"/>
              <a:pPr/>
              <a:t>‹#›</a:t>
            </a:fld>
            <a:endParaRPr lang="uk-UA"/>
          </a:p>
        </p:txBody>
      </p:sp>
    </p:spTree>
    <p:extLst>
      <p:ext uri="{BB962C8B-B14F-4D97-AF65-F5344CB8AC3E}">
        <p14:creationId xmlns="" xmlns:p14="http://schemas.microsoft.com/office/powerpoint/2010/main" val="314435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FB28B881-316F-428D-BFE5-07DA0F58655B}" type="datetimeFigureOut">
              <a:rPr lang="uk-UA" smtClean="0"/>
              <a:pPr/>
              <a:t>23.02.2015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DC6AF255-A789-4AEA-9A5F-E62801B832CF}" type="slidenum">
              <a:rPr lang="uk-UA" smtClean="0"/>
              <a:pPr/>
              <a:t>‹#›</a:t>
            </a:fld>
            <a:endParaRPr lang="uk-UA"/>
          </a:p>
        </p:txBody>
      </p:sp>
    </p:spTree>
    <p:extLst>
      <p:ext uri="{BB962C8B-B14F-4D97-AF65-F5344CB8AC3E}">
        <p14:creationId xmlns="" xmlns:p14="http://schemas.microsoft.com/office/powerpoint/2010/main" val="391160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28B881-316F-428D-BFE5-07DA0F58655B}" type="datetimeFigureOut">
              <a:rPr lang="uk-UA" smtClean="0"/>
              <a:pPr/>
              <a:t>23.02.2015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DC6AF255-A789-4AEA-9A5F-E62801B832CF}" type="slidenum">
              <a:rPr lang="uk-UA" smtClean="0"/>
              <a:pPr/>
              <a:t>‹#›</a:t>
            </a:fld>
            <a:endParaRPr lang="uk-UA"/>
          </a:p>
        </p:txBody>
      </p:sp>
    </p:spTree>
    <p:extLst>
      <p:ext uri="{BB962C8B-B14F-4D97-AF65-F5344CB8AC3E}">
        <p14:creationId xmlns="" xmlns:p14="http://schemas.microsoft.com/office/powerpoint/2010/main" val="81146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28B881-316F-428D-BFE5-07DA0F58655B}" type="datetimeFigureOut">
              <a:rPr lang="uk-UA" smtClean="0"/>
              <a:pPr/>
              <a:t>23.02.2015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C6AF255-A789-4AEA-9A5F-E62801B832CF}" type="slidenum">
              <a:rPr lang="uk-UA" smtClean="0"/>
              <a:pPr/>
              <a:t>‹#›</a:t>
            </a:fld>
            <a:endParaRPr lang="uk-UA"/>
          </a:p>
        </p:txBody>
      </p:sp>
    </p:spTree>
    <p:extLst>
      <p:ext uri="{BB962C8B-B14F-4D97-AF65-F5344CB8AC3E}">
        <p14:creationId xmlns="" xmlns:p14="http://schemas.microsoft.com/office/powerpoint/2010/main" val="399811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28B881-316F-428D-BFE5-07DA0F58655B}" type="datetimeFigureOut">
              <a:rPr lang="uk-UA" smtClean="0"/>
              <a:pPr/>
              <a:t>23.02.2015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C6AF255-A789-4AEA-9A5F-E62801B832CF}" type="slidenum">
              <a:rPr lang="uk-UA" smtClean="0"/>
              <a:pPr/>
              <a:t>‹#›</a:t>
            </a:fld>
            <a:endParaRPr lang="uk-UA"/>
          </a:p>
        </p:txBody>
      </p:sp>
    </p:spTree>
    <p:extLst>
      <p:ext uri="{BB962C8B-B14F-4D97-AF65-F5344CB8AC3E}">
        <p14:creationId xmlns="" xmlns:p14="http://schemas.microsoft.com/office/powerpoint/2010/main" val="123131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8B881-316F-428D-BFE5-07DA0F58655B}" type="datetimeFigureOut">
              <a:rPr lang="uk-UA" smtClean="0"/>
              <a:pPr/>
              <a:t>23.02.2015</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AF255-A789-4AEA-9A5F-E62801B832CF}" type="slidenum">
              <a:rPr lang="uk-UA" smtClean="0"/>
              <a:pPr/>
              <a:t>‹#›</a:t>
            </a:fld>
            <a:endParaRPr lang="uk-UA"/>
          </a:p>
        </p:txBody>
      </p:sp>
    </p:spTree>
    <p:extLst>
      <p:ext uri="{BB962C8B-B14F-4D97-AF65-F5344CB8AC3E}">
        <p14:creationId xmlns="" xmlns:p14="http://schemas.microsoft.com/office/powerpoint/2010/main" val="316833534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980728"/>
            <a:ext cx="7772400" cy="2520281"/>
          </a:xfrm>
        </p:spPr>
        <p:txBody>
          <a:bodyPr>
            <a:normAutofit/>
          </a:bodyPr>
          <a:lstStyle/>
          <a:p>
            <a:r>
              <a:rPr lang="uk-UA" sz="3200" b="1" i="1" u="sng" dirty="0" smtClean="0">
                <a:solidFill>
                  <a:srgbClr val="00B050"/>
                </a:solidFill>
              </a:rPr>
              <a:t>Греція.</a:t>
            </a:r>
            <a:r>
              <a:rPr lang="uk-UA" sz="3200" b="1" i="1" dirty="0" smtClean="0">
                <a:solidFill>
                  <a:srgbClr val="00B050"/>
                </a:solidFill>
              </a:rPr>
              <a:t> Цікаві факти…Архітектура</a:t>
            </a:r>
            <a:endParaRPr lang="uk-UA" sz="3200" b="1" i="1" dirty="0">
              <a:solidFill>
                <a:srgbClr val="00B050"/>
              </a:solidFill>
            </a:endParaRPr>
          </a:p>
        </p:txBody>
      </p:sp>
      <p:sp>
        <p:nvSpPr>
          <p:cNvPr id="3" name="Подзаголовок 2"/>
          <p:cNvSpPr>
            <a:spLocks noGrp="1"/>
          </p:cNvSpPr>
          <p:nvPr>
            <p:ph type="subTitle" idx="1"/>
          </p:nvPr>
        </p:nvSpPr>
        <p:spPr/>
        <p:txBody>
          <a:bodyPr/>
          <a:lstStyle/>
          <a:p>
            <a:pPr algn="r"/>
            <a:r>
              <a:rPr lang="uk-UA" b="1" i="1" dirty="0" smtClean="0">
                <a:solidFill>
                  <a:srgbClr val="00B050"/>
                </a:solidFill>
              </a:rPr>
              <a:t>Підготував учень 3 класу</a:t>
            </a:r>
          </a:p>
          <a:p>
            <a:pPr algn="r"/>
            <a:r>
              <a:rPr lang="uk-UA" b="1" i="1" dirty="0" smtClean="0">
                <a:solidFill>
                  <a:srgbClr val="00B050"/>
                </a:solidFill>
              </a:rPr>
              <a:t>Стукало Денис </a:t>
            </a:r>
            <a:endParaRPr lang="uk-UA" b="1" i="1" dirty="0">
              <a:solidFill>
                <a:srgbClr val="00B050"/>
              </a:solidFill>
            </a:endParaRPr>
          </a:p>
        </p:txBody>
      </p:sp>
    </p:spTree>
    <p:extLst>
      <p:ext uri="{BB962C8B-B14F-4D97-AF65-F5344CB8AC3E}">
        <p14:creationId xmlns="" xmlns:p14="http://schemas.microsoft.com/office/powerpoint/2010/main" val="3660253028"/>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descr="C:\Users\Petro\Desktop\images.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8032" y="2924944"/>
            <a:ext cx="4355976" cy="34885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2" name="Picture 4" descr="C:\Users\Petro\Desktop\images.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44008" y="404664"/>
            <a:ext cx="3888109" cy="33777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 xmlns:p14="http://schemas.microsoft.com/office/powerpoint/2010/main" val="246254837"/>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5472608"/>
          </a:xfrm>
        </p:spPr>
        <p:txBody>
          <a:bodyPr>
            <a:normAutofit/>
          </a:bodyPr>
          <a:lstStyle/>
          <a:p>
            <a:r>
              <a:rPr lang="uk-UA" sz="4000" dirty="0">
                <a:solidFill>
                  <a:srgbClr val="00B050"/>
                </a:solidFill>
              </a:rPr>
              <a:t>П'ять чудес світу з семи створили грецькі зодчі і скульптори, три з яких - у період еллінізму. Недарма Греції належить почесна роль цивілізації, яка заклала основи для розвитку мистецтва та культури в Європі.</a:t>
            </a:r>
            <a:br>
              <a:rPr lang="uk-UA" sz="4000" dirty="0">
                <a:solidFill>
                  <a:srgbClr val="00B050"/>
                </a:solidFill>
              </a:rPr>
            </a:br>
            <a:endParaRPr lang="uk-UA" sz="4000" dirty="0">
              <a:solidFill>
                <a:srgbClr val="00B050"/>
              </a:solidFill>
            </a:endParaRPr>
          </a:p>
        </p:txBody>
      </p:sp>
      <p:sp>
        <p:nvSpPr>
          <p:cNvPr id="3" name="Объект 2"/>
          <p:cNvSpPr>
            <a:spLocks noGrp="1"/>
          </p:cNvSpPr>
          <p:nvPr>
            <p:ph idx="1"/>
          </p:nvPr>
        </p:nvSpPr>
        <p:spPr>
          <a:xfrm>
            <a:off x="-4789040" y="1600200"/>
            <a:ext cx="792088" cy="4525963"/>
          </a:xfrm>
        </p:spPr>
        <p:txBody>
          <a:bodyPr/>
          <a:lstStyle/>
          <a:p>
            <a:endParaRPr lang="uk-UA" dirty="0"/>
          </a:p>
        </p:txBody>
      </p:sp>
    </p:spTree>
    <p:extLst>
      <p:ext uri="{BB962C8B-B14F-4D97-AF65-F5344CB8AC3E}">
        <p14:creationId xmlns="" xmlns:p14="http://schemas.microsoft.com/office/powerpoint/2010/main" val="2396288771"/>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075" name="Picture 3" descr="C:\Users\Petro\Desktop\images.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55976" y="260648"/>
            <a:ext cx="4045818" cy="32110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6" name="Picture 4" descr="C:\Users\Petro\Desktop\05_erechtheion_03w.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51520" y="2839373"/>
            <a:ext cx="4104456" cy="3672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 xmlns:p14="http://schemas.microsoft.com/office/powerpoint/2010/main" val="4183443920"/>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66730"/>
          </a:xfrm>
        </p:spPr>
        <p:txBody>
          <a:bodyPr>
            <a:normAutofit fontScale="90000"/>
          </a:bodyPr>
          <a:lstStyle/>
          <a:p>
            <a:r>
              <a:rPr lang="uk-UA" sz="3200" dirty="0" smtClean="0">
                <a:solidFill>
                  <a:srgbClr val="00B050"/>
                </a:solidFill>
              </a:rPr>
              <a:t>Найвищою точкою </a:t>
            </a:r>
            <a:r>
              <a:rPr lang="uk-UA" sz="3200" dirty="0">
                <a:solidFill>
                  <a:srgbClr val="00B050"/>
                </a:solidFill>
              </a:rPr>
              <a:t>Г</a:t>
            </a:r>
            <a:r>
              <a:rPr lang="uk-UA" sz="3200" dirty="0" smtClean="0">
                <a:solidFill>
                  <a:srgbClr val="00B050"/>
                </a:solidFill>
              </a:rPr>
              <a:t>реції є гора Олімп</a:t>
            </a:r>
            <a:r>
              <a:rPr lang="uk-UA" sz="3200" dirty="0" smtClean="0">
                <a:solidFill>
                  <a:schemeClr val="accent3"/>
                </a:solidFill>
              </a:rPr>
              <a:t/>
            </a:r>
            <a:br>
              <a:rPr lang="uk-UA" sz="3200" dirty="0" smtClean="0">
                <a:solidFill>
                  <a:schemeClr val="accent3"/>
                </a:solidFill>
              </a:rPr>
            </a:br>
            <a:r>
              <a:rPr lang="uk-UA" sz="2700" b="1" i="1" dirty="0" smtClean="0">
                <a:solidFill>
                  <a:srgbClr val="00B0F0"/>
                </a:solidFill>
              </a:rPr>
              <a:t>Греція</a:t>
            </a:r>
            <a:r>
              <a:rPr lang="uk-UA" sz="3200" b="1" i="1" dirty="0" smtClean="0">
                <a:solidFill>
                  <a:srgbClr val="00B0F0"/>
                </a:solidFill>
              </a:rPr>
              <a:t> </a:t>
            </a:r>
            <a:r>
              <a:rPr lang="uk-UA" sz="2700" b="1" i="1" dirty="0" smtClean="0">
                <a:solidFill>
                  <a:srgbClr val="00B0F0"/>
                </a:solidFill>
              </a:rPr>
              <a:t>залишається, мабуть, </a:t>
            </a:r>
            <a:r>
              <a:rPr lang="uk-UA" sz="2700" b="1" i="1" dirty="0">
                <a:solidFill>
                  <a:srgbClr val="00B0F0"/>
                </a:solidFill>
              </a:rPr>
              <a:t>найбільш відвідуваною </a:t>
            </a:r>
            <a:r>
              <a:rPr lang="uk-UA" sz="2700" b="1" i="1" dirty="0" smtClean="0">
                <a:solidFill>
                  <a:srgbClr val="00B0F0"/>
                </a:solidFill>
              </a:rPr>
              <a:t>країною </a:t>
            </a:r>
            <a:r>
              <a:rPr lang="uk-UA" sz="2700" b="1" i="1" dirty="0">
                <a:solidFill>
                  <a:srgbClr val="00B0F0"/>
                </a:solidFill>
              </a:rPr>
              <a:t>туристами зі всієї земної </a:t>
            </a:r>
            <a:r>
              <a:rPr lang="uk-UA" sz="2700" b="1" i="1" dirty="0" smtClean="0">
                <a:solidFill>
                  <a:srgbClr val="00B0F0"/>
                </a:solidFill>
              </a:rPr>
              <a:t>кулі</a:t>
            </a:r>
            <a:r>
              <a:rPr lang="uk-UA" sz="2700" b="1" i="1" dirty="0">
                <a:solidFill>
                  <a:srgbClr val="00B0F0"/>
                </a:solidFill>
              </a:rPr>
              <a:t>. Вона відрізняється </a:t>
            </a:r>
            <a:r>
              <a:rPr lang="uk-UA" sz="2700" b="1" i="1" dirty="0" smtClean="0">
                <a:solidFill>
                  <a:srgbClr val="00B0F0"/>
                </a:solidFill>
              </a:rPr>
              <a:t>гостинністю і багатою </a:t>
            </a:r>
            <a:r>
              <a:rPr lang="uk-UA" sz="2700" b="1" i="1" dirty="0">
                <a:solidFill>
                  <a:srgbClr val="00B0F0"/>
                </a:solidFill>
              </a:rPr>
              <a:t>історією, </a:t>
            </a:r>
            <a:r>
              <a:rPr lang="uk-UA" sz="2700" b="1" i="1" dirty="0" smtClean="0">
                <a:solidFill>
                  <a:srgbClr val="00B0F0"/>
                </a:solidFill>
              </a:rPr>
              <a:t>адже не  </a:t>
            </a:r>
            <a:r>
              <a:rPr lang="uk-UA" sz="2700" b="1" i="1" dirty="0">
                <a:solidFill>
                  <a:srgbClr val="00B0F0"/>
                </a:solidFill>
              </a:rPr>
              <a:t>дарма ця країна є колискою </a:t>
            </a:r>
            <a:r>
              <a:rPr lang="uk-UA" sz="2700" b="1" i="1" dirty="0" smtClean="0">
                <a:solidFill>
                  <a:srgbClr val="00B0F0"/>
                </a:solidFill>
              </a:rPr>
              <a:t>світової </a:t>
            </a:r>
            <a:r>
              <a:rPr lang="uk-UA" sz="2700" b="1" i="1" dirty="0">
                <a:solidFill>
                  <a:srgbClr val="00B0F0"/>
                </a:solidFill>
              </a:rPr>
              <a:t>культури. Грецькі перекази про богів Олімпу відомі на весь </a:t>
            </a:r>
            <a:r>
              <a:rPr lang="uk-UA" sz="2700" b="1" i="1" dirty="0" smtClean="0">
                <a:solidFill>
                  <a:srgbClr val="00B0F0"/>
                </a:solidFill>
              </a:rPr>
              <a:t>світ. Стародавні </a:t>
            </a:r>
            <a:r>
              <a:rPr lang="uk-UA" sz="2700" b="1" i="1" dirty="0">
                <a:solidFill>
                  <a:srgbClr val="00B0F0"/>
                </a:solidFill>
              </a:rPr>
              <a:t>греки </a:t>
            </a:r>
            <a:r>
              <a:rPr lang="uk-UA" sz="2700" b="1" i="1" dirty="0" smtClean="0">
                <a:solidFill>
                  <a:srgbClr val="00B0F0"/>
                </a:solidFill>
              </a:rPr>
              <a:t>вірили, що  </a:t>
            </a:r>
            <a:r>
              <a:rPr lang="uk-UA" sz="2700" b="1" i="1" dirty="0">
                <a:solidFill>
                  <a:srgbClr val="00B0F0"/>
                </a:solidFill>
              </a:rPr>
              <a:t>Олімп </a:t>
            </a:r>
            <a:r>
              <a:rPr lang="uk-UA" sz="2700" b="1" i="1" dirty="0" smtClean="0">
                <a:solidFill>
                  <a:srgbClr val="00B0F0"/>
                </a:solidFill>
              </a:rPr>
              <a:t>заселений всемогутніми </a:t>
            </a:r>
            <a:r>
              <a:rPr lang="uk-UA" sz="2700" b="1" i="1" dirty="0">
                <a:solidFill>
                  <a:srgbClr val="00B0F0"/>
                </a:solidFill>
              </a:rPr>
              <a:t>богами, </a:t>
            </a:r>
            <a:r>
              <a:rPr lang="uk-UA" sz="2700" b="1" i="1" dirty="0" smtClean="0">
                <a:solidFill>
                  <a:srgbClr val="00B0F0"/>
                </a:solidFill>
              </a:rPr>
              <a:t>які розтрощили титанів </a:t>
            </a:r>
            <a:r>
              <a:rPr lang="uk-UA" sz="2700" b="1" i="1" dirty="0">
                <a:solidFill>
                  <a:srgbClr val="00B0F0"/>
                </a:solidFill>
              </a:rPr>
              <a:t>під проводом громовержця Зевса.</a:t>
            </a:r>
            <a:br>
              <a:rPr lang="uk-UA" sz="2700" b="1" i="1" dirty="0">
                <a:solidFill>
                  <a:srgbClr val="00B0F0"/>
                </a:solidFill>
              </a:rPr>
            </a:br>
            <a:r>
              <a:rPr lang="uk-UA" sz="2700" b="1" i="1" dirty="0">
                <a:solidFill>
                  <a:srgbClr val="00B0F0"/>
                </a:solidFill>
              </a:rPr>
              <a:t/>
            </a:r>
            <a:br>
              <a:rPr lang="uk-UA" sz="2700" b="1" i="1" dirty="0">
                <a:solidFill>
                  <a:srgbClr val="00B0F0"/>
                </a:solidFill>
              </a:rPr>
            </a:br>
            <a:r>
              <a:rPr lang="uk-UA" sz="2700" b="1" i="1" dirty="0">
                <a:solidFill>
                  <a:srgbClr val="00B0F0"/>
                </a:solidFill>
              </a:rPr>
              <a:t>За </a:t>
            </a:r>
            <a:r>
              <a:rPr lang="uk-UA" sz="2700" b="1" i="1" dirty="0" smtClean="0">
                <a:solidFill>
                  <a:srgbClr val="00B0F0"/>
                </a:solidFill>
              </a:rPr>
              <a:t>давніми віруваннями ворота </a:t>
            </a:r>
            <a:r>
              <a:rPr lang="uk-UA" sz="2700" b="1" i="1" dirty="0">
                <a:solidFill>
                  <a:srgbClr val="00B0F0"/>
                </a:solidFill>
              </a:rPr>
              <a:t>Олімпу </a:t>
            </a:r>
            <a:r>
              <a:rPr lang="uk-UA" sz="2700" b="1" i="1" dirty="0" smtClean="0">
                <a:solidFill>
                  <a:srgbClr val="00B0F0"/>
                </a:solidFill>
              </a:rPr>
              <a:t>охоронялися </a:t>
            </a:r>
            <a:r>
              <a:rPr lang="uk-UA" sz="2700" b="1" i="1" dirty="0">
                <a:solidFill>
                  <a:srgbClr val="00B0F0"/>
                </a:solidFill>
              </a:rPr>
              <a:t>богинями </a:t>
            </a:r>
            <a:r>
              <a:rPr lang="uk-UA" sz="2700" b="1" i="1" dirty="0" smtClean="0">
                <a:solidFill>
                  <a:srgbClr val="00B0F0"/>
                </a:solidFill>
              </a:rPr>
              <a:t>часу - </a:t>
            </a:r>
            <a:r>
              <a:rPr lang="uk-UA" sz="2700" b="1" i="1" dirty="0" err="1">
                <a:solidFill>
                  <a:srgbClr val="00B0F0"/>
                </a:solidFill>
              </a:rPr>
              <a:t>орами</a:t>
            </a:r>
            <a:r>
              <a:rPr lang="uk-UA" sz="2700" b="1" i="1" dirty="0">
                <a:solidFill>
                  <a:srgbClr val="00B0F0"/>
                </a:solidFill>
              </a:rPr>
              <a:t>. Ні звірі, ні люди не могли забрести туди. Боги </a:t>
            </a:r>
            <a:r>
              <a:rPr lang="uk-UA" sz="2700" b="1" i="1" dirty="0" smtClean="0">
                <a:solidFill>
                  <a:srgbClr val="00B0F0"/>
                </a:solidFill>
              </a:rPr>
              <a:t>й богині збирались </a:t>
            </a:r>
            <a:r>
              <a:rPr lang="uk-UA" sz="2700" b="1" i="1" dirty="0">
                <a:solidFill>
                  <a:srgbClr val="00B0F0"/>
                </a:solidFill>
              </a:rPr>
              <a:t>разом, </a:t>
            </a:r>
            <a:r>
              <a:rPr lang="uk-UA" sz="2700" b="1" i="1" dirty="0" smtClean="0">
                <a:solidFill>
                  <a:srgbClr val="00B0F0"/>
                </a:solidFill>
              </a:rPr>
              <a:t>бенкетували, куштували  амброзію, що давала їм </a:t>
            </a:r>
            <a:r>
              <a:rPr lang="uk-UA" sz="2700" b="1" i="1" dirty="0">
                <a:solidFill>
                  <a:srgbClr val="00B0F0"/>
                </a:solidFill>
              </a:rPr>
              <a:t>сили </a:t>
            </a:r>
            <a:r>
              <a:rPr lang="uk-UA" sz="2700" b="1" i="1" dirty="0" smtClean="0">
                <a:solidFill>
                  <a:srgbClr val="00B0F0"/>
                </a:solidFill>
              </a:rPr>
              <a:t>і </a:t>
            </a:r>
            <a:r>
              <a:rPr lang="uk-UA" sz="2700" b="1" i="1" dirty="0">
                <a:solidFill>
                  <a:srgbClr val="00B0F0"/>
                </a:solidFill>
              </a:rPr>
              <a:t>безсмертя. </a:t>
            </a:r>
            <a:r>
              <a:rPr lang="uk-UA" sz="2700" b="1" i="1" dirty="0" err="1" smtClean="0">
                <a:solidFill>
                  <a:srgbClr val="00B0F0"/>
                </a:solidFill>
              </a:rPr>
              <a:t>Харити</a:t>
            </a:r>
            <a:r>
              <a:rPr lang="uk-UA" sz="2700" b="1" i="1" dirty="0" smtClean="0">
                <a:solidFill>
                  <a:srgbClr val="00B0F0"/>
                </a:solidFill>
              </a:rPr>
              <a:t> </a:t>
            </a:r>
            <a:r>
              <a:rPr lang="uk-UA" sz="2700" b="1" i="1" dirty="0">
                <a:solidFill>
                  <a:srgbClr val="00B0F0"/>
                </a:solidFill>
              </a:rPr>
              <a:t>- </a:t>
            </a:r>
            <a:r>
              <a:rPr lang="uk-UA" sz="2700" b="1" i="1" dirty="0" smtClean="0">
                <a:solidFill>
                  <a:srgbClr val="00B0F0"/>
                </a:solidFill>
              </a:rPr>
              <a:t>богині </a:t>
            </a:r>
            <a:r>
              <a:rPr lang="uk-UA" sz="2700" b="1" i="1" dirty="0">
                <a:solidFill>
                  <a:srgbClr val="00B0F0"/>
                </a:solidFill>
              </a:rPr>
              <a:t>радості, </a:t>
            </a:r>
            <a:r>
              <a:rPr lang="uk-UA" sz="2700" b="1" i="1" dirty="0" smtClean="0">
                <a:solidFill>
                  <a:srgbClr val="00B0F0"/>
                </a:solidFill>
              </a:rPr>
              <a:t>потішали </a:t>
            </a:r>
            <a:r>
              <a:rPr lang="uk-UA" sz="2700" b="1" i="1" dirty="0">
                <a:solidFill>
                  <a:srgbClr val="00B0F0"/>
                </a:solidFill>
              </a:rPr>
              <a:t>слух </a:t>
            </a:r>
            <a:r>
              <a:rPr lang="uk-UA" sz="2700" b="1" i="1" dirty="0" smtClean="0">
                <a:solidFill>
                  <a:srgbClr val="00B0F0"/>
                </a:solidFill>
              </a:rPr>
              <a:t>і зір </a:t>
            </a:r>
            <a:r>
              <a:rPr lang="uk-UA" sz="2700" b="1" i="1" dirty="0">
                <a:solidFill>
                  <a:srgbClr val="00B0F0"/>
                </a:solidFill>
              </a:rPr>
              <a:t>богів </a:t>
            </a:r>
            <a:r>
              <a:rPr lang="uk-UA" sz="2700" b="1" i="1" dirty="0" smtClean="0">
                <a:solidFill>
                  <a:srgbClr val="00B0F0"/>
                </a:solidFill>
              </a:rPr>
              <a:t>своїми </a:t>
            </a:r>
            <a:r>
              <a:rPr lang="uk-UA" sz="2700" b="1" i="1" dirty="0">
                <a:solidFill>
                  <a:srgbClr val="00B0F0"/>
                </a:solidFill>
              </a:rPr>
              <a:t>піснями </a:t>
            </a:r>
            <a:r>
              <a:rPr lang="uk-UA" sz="2700" b="1" i="1" dirty="0" smtClean="0">
                <a:solidFill>
                  <a:srgbClr val="00B0F0"/>
                </a:solidFill>
              </a:rPr>
              <a:t>і </a:t>
            </a:r>
            <a:r>
              <a:rPr lang="uk-UA" sz="2700" b="1" i="1" dirty="0">
                <a:solidFill>
                  <a:srgbClr val="00B0F0"/>
                </a:solidFill>
              </a:rPr>
              <a:t>хороводами.</a:t>
            </a:r>
            <a:r>
              <a:rPr lang="uk-UA" sz="3200" b="1" i="1" dirty="0" smtClean="0">
                <a:solidFill>
                  <a:srgbClr val="00B0F0"/>
                </a:solidFill>
              </a:rPr>
              <a:t/>
            </a:r>
            <a:br>
              <a:rPr lang="uk-UA" sz="3200" b="1" i="1" dirty="0" smtClean="0">
                <a:solidFill>
                  <a:srgbClr val="00B0F0"/>
                </a:solidFill>
              </a:rPr>
            </a:br>
            <a:r>
              <a:rPr lang="uk-UA" sz="3200" b="1" i="1" dirty="0" smtClean="0">
                <a:solidFill>
                  <a:srgbClr val="00B0F0"/>
                </a:solidFill>
              </a:rPr>
              <a:t/>
            </a:r>
            <a:br>
              <a:rPr lang="uk-UA" sz="3200" b="1" i="1" dirty="0" smtClean="0">
                <a:solidFill>
                  <a:srgbClr val="00B0F0"/>
                </a:solidFill>
              </a:rPr>
            </a:br>
            <a:endParaRPr lang="uk-UA" sz="3200" b="1" i="1" dirty="0">
              <a:solidFill>
                <a:srgbClr val="00B0F0"/>
              </a:solidFill>
            </a:endParaRPr>
          </a:p>
        </p:txBody>
      </p:sp>
    </p:spTree>
    <p:extLst>
      <p:ext uri="{BB962C8B-B14F-4D97-AF65-F5344CB8AC3E}">
        <p14:creationId xmlns="" xmlns:p14="http://schemas.microsoft.com/office/powerpoint/2010/main" val="1316133278"/>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6752" y="274638"/>
            <a:ext cx="1584176" cy="3298378"/>
          </a:xfrm>
        </p:spPr>
        <p:txBody>
          <a:bodyPr/>
          <a:lstStyle/>
          <a:p>
            <a:endParaRPr lang="uk-UA" dirty="0"/>
          </a:p>
        </p:txBody>
      </p:sp>
      <p:pic>
        <p:nvPicPr>
          <p:cNvPr id="1026" name="Picture 2" descr="C:\Users\Petro\Desktop\91388329_4711681_MaikovNikolaiApollonovichOlimp_1_.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59632" y="476672"/>
            <a:ext cx="6480720" cy="56886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10227496"/>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r>
              <a:rPr lang="uk-UA" i="1" dirty="0">
                <a:solidFill>
                  <a:srgbClr val="00B050"/>
                </a:solidFill>
              </a:rPr>
              <a:t>У</a:t>
            </a:r>
            <a:r>
              <a:rPr lang="uk-UA" b="1" i="1" dirty="0">
                <a:solidFill>
                  <a:srgbClr val="00B050"/>
                </a:solidFill>
              </a:rPr>
              <a:t> </a:t>
            </a:r>
            <a:r>
              <a:rPr lang="uk-UA" sz="3200" b="1" i="1" dirty="0">
                <a:solidFill>
                  <a:srgbClr val="00B050"/>
                </a:solidFill>
              </a:rPr>
              <a:t>1961 році був знайдений храм </a:t>
            </a:r>
            <a:r>
              <a:rPr lang="uk-UA" sz="3200" b="1" i="1" dirty="0">
                <a:solidFill>
                  <a:srgbClr val="00B0F0"/>
                </a:solidFill>
              </a:rPr>
              <a:t>Зевса. </a:t>
            </a:r>
            <a:r>
              <a:rPr lang="uk-UA" sz="3200" b="1" i="1" dirty="0">
                <a:solidFill>
                  <a:srgbClr val="00B050"/>
                </a:solidFill>
              </a:rPr>
              <a:t>Були виявлені стародавні статуї, монети, останки тварин, принесених </a:t>
            </a:r>
            <a:r>
              <a:rPr lang="uk-UA" sz="3200" b="1" i="1" dirty="0" smtClean="0">
                <a:solidFill>
                  <a:srgbClr val="00B050"/>
                </a:solidFill>
              </a:rPr>
              <a:t>у </a:t>
            </a:r>
            <a:r>
              <a:rPr lang="uk-UA" sz="3200" b="1" i="1" dirty="0">
                <a:solidFill>
                  <a:srgbClr val="00B050"/>
                </a:solidFill>
              </a:rPr>
              <a:t>жертву. Також були знайдені храм </a:t>
            </a:r>
            <a:r>
              <a:rPr lang="uk-UA" sz="3200" b="1" i="1" dirty="0">
                <a:solidFill>
                  <a:srgbClr val="00B0F0"/>
                </a:solidFill>
              </a:rPr>
              <a:t>Аполлона</a:t>
            </a:r>
            <a:r>
              <a:rPr lang="uk-UA" sz="3200" b="1" i="1" dirty="0">
                <a:solidFill>
                  <a:srgbClr val="00B050"/>
                </a:solidFill>
              </a:rPr>
              <a:t> і гробниця </a:t>
            </a:r>
            <a:r>
              <a:rPr lang="uk-UA" sz="3200" b="1" i="1" dirty="0">
                <a:solidFill>
                  <a:srgbClr val="00B0F0"/>
                </a:solidFill>
              </a:rPr>
              <a:t>Орфея</a:t>
            </a:r>
            <a:r>
              <a:rPr lang="uk-UA" sz="3200" b="1" i="1" dirty="0">
                <a:solidFill>
                  <a:srgbClr val="00B050"/>
                </a:solidFill>
              </a:rPr>
              <a:t>. Також можна відвідати монастир </a:t>
            </a:r>
            <a:r>
              <a:rPr lang="uk-UA" sz="3200" b="1" i="1" dirty="0">
                <a:solidFill>
                  <a:srgbClr val="00B0F0"/>
                </a:solidFill>
              </a:rPr>
              <a:t>Святого Діонісія</a:t>
            </a:r>
            <a:r>
              <a:rPr lang="uk-UA" sz="3200" b="1" i="1" dirty="0">
                <a:solidFill>
                  <a:srgbClr val="00B050"/>
                </a:solidFill>
              </a:rPr>
              <a:t>, побудований ним самим приблизно в середині 16-го століття</a:t>
            </a:r>
          </a:p>
        </p:txBody>
      </p:sp>
    </p:spTree>
    <p:extLst>
      <p:ext uri="{BB962C8B-B14F-4D97-AF65-F5344CB8AC3E}">
        <p14:creationId xmlns="" xmlns:p14="http://schemas.microsoft.com/office/powerpoint/2010/main" val="4201435433"/>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descr="C:\Users\Petro\Desktop\7853k.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44624"/>
            <a:ext cx="9143999" cy="68133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14962072"/>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1340768"/>
            <a:ext cx="4211960" cy="1512168"/>
          </a:xfrm>
        </p:spPr>
        <p:txBody>
          <a:bodyPr/>
          <a:lstStyle/>
          <a:p>
            <a:endParaRPr lang="uk-UA" dirty="0"/>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926" y="11087"/>
            <a:ext cx="9144000" cy="6846913"/>
          </a:xfrm>
        </p:spPr>
      </p:pic>
      <p:sp>
        <p:nvSpPr>
          <p:cNvPr id="5" name="TextBox 4"/>
          <p:cNvSpPr txBox="1"/>
          <p:nvPr/>
        </p:nvSpPr>
        <p:spPr>
          <a:xfrm>
            <a:off x="6084168" y="1772816"/>
            <a:ext cx="2304256" cy="1200329"/>
          </a:xfrm>
          <a:prstGeom prst="rect">
            <a:avLst/>
          </a:prstGeom>
          <a:noFill/>
        </p:spPr>
        <p:txBody>
          <a:bodyPr wrap="square" rtlCol="0">
            <a:spAutoFit/>
          </a:bodyPr>
          <a:lstStyle/>
          <a:p>
            <a:r>
              <a:rPr lang="uk-UA" sz="3600" b="1" i="1" dirty="0" smtClean="0">
                <a:solidFill>
                  <a:srgbClr val="FFFF00"/>
                </a:solidFill>
              </a:rPr>
              <a:t>    Дякую</a:t>
            </a:r>
          </a:p>
          <a:p>
            <a:r>
              <a:rPr lang="uk-UA" sz="3600" b="1" i="1" dirty="0" smtClean="0">
                <a:solidFill>
                  <a:srgbClr val="FFFF00"/>
                </a:solidFill>
              </a:rPr>
              <a:t> за увагу)*</a:t>
            </a:r>
            <a:endParaRPr lang="uk-UA" sz="3600" b="1" i="1" dirty="0">
              <a:solidFill>
                <a:srgbClr val="FFFF00"/>
              </a:solidFill>
            </a:endParaRPr>
          </a:p>
        </p:txBody>
      </p:sp>
    </p:spTree>
    <p:extLst>
      <p:ext uri="{BB962C8B-B14F-4D97-AF65-F5344CB8AC3E}">
        <p14:creationId xmlns="" xmlns:p14="http://schemas.microsoft.com/office/powerpoint/2010/main" val="1523781655"/>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66530"/>
          </a:xfrm>
        </p:spPr>
        <p:txBody>
          <a:bodyPr>
            <a:noAutofit/>
          </a:bodyPr>
          <a:lstStyle/>
          <a:p>
            <a:r>
              <a:rPr lang="ru-RU" sz="3200" b="1" i="1" dirty="0" err="1" smtClean="0">
                <a:solidFill>
                  <a:srgbClr val="00B0F0"/>
                </a:solidFill>
              </a:rPr>
              <a:t>Греція</a:t>
            </a:r>
            <a:r>
              <a:rPr lang="ru-RU" sz="3200" b="1" i="1" dirty="0" smtClean="0">
                <a:solidFill>
                  <a:schemeClr val="accent2"/>
                </a:solidFill>
              </a:rPr>
              <a:t> </a:t>
            </a:r>
            <a:r>
              <a:rPr lang="ru-RU" sz="3200" b="1" i="1" dirty="0">
                <a:solidFill>
                  <a:srgbClr val="00B050"/>
                </a:solidFill>
              </a:rPr>
              <a:t> – держава в </a:t>
            </a:r>
            <a:r>
              <a:rPr lang="ru-RU" sz="3200" b="1" i="1" dirty="0" err="1">
                <a:solidFill>
                  <a:srgbClr val="00B050"/>
                </a:solidFill>
              </a:rPr>
              <a:t>Південній</a:t>
            </a:r>
            <a:r>
              <a:rPr lang="ru-RU" sz="3200" b="1" i="1" dirty="0">
                <a:solidFill>
                  <a:srgbClr val="00B050"/>
                </a:solidFill>
              </a:rPr>
              <a:t> </a:t>
            </a:r>
            <a:r>
              <a:rPr lang="ru-RU" sz="3200" b="1" i="1" dirty="0" err="1">
                <a:solidFill>
                  <a:srgbClr val="00B050"/>
                </a:solidFill>
              </a:rPr>
              <a:t>Європі</a:t>
            </a:r>
            <a:r>
              <a:rPr lang="ru-RU" sz="3200" b="1" i="1" dirty="0">
                <a:solidFill>
                  <a:srgbClr val="00B050"/>
                </a:solidFill>
              </a:rPr>
              <a:t>, на </a:t>
            </a:r>
            <a:r>
              <a:rPr lang="ru-RU" sz="3200" b="1" i="1" dirty="0" err="1">
                <a:solidFill>
                  <a:srgbClr val="00B050"/>
                </a:solidFill>
              </a:rPr>
              <a:t>Балканському</a:t>
            </a:r>
            <a:r>
              <a:rPr lang="ru-RU" sz="3200" b="1" i="1" dirty="0">
                <a:solidFill>
                  <a:srgbClr val="00B050"/>
                </a:solidFill>
              </a:rPr>
              <a:t> </a:t>
            </a:r>
            <a:r>
              <a:rPr lang="ru-RU" sz="3200" b="1" i="1" dirty="0" err="1">
                <a:solidFill>
                  <a:srgbClr val="00B050"/>
                </a:solidFill>
              </a:rPr>
              <a:t>півострові</a:t>
            </a:r>
            <a:r>
              <a:rPr lang="ru-RU" sz="3200" b="1" i="1" dirty="0">
                <a:solidFill>
                  <a:srgbClr val="00B050"/>
                </a:solidFill>
              </a:rPr>
              <a:t> і </a:t>
            </a:r>
            <a:r>
              <a:rPr lang="ru-RU" sz="3200" b="1" i="1" dirty="0" err="1">
                <a:solidFill>
                  <a:srgbClr val="00B050"/>
                </a:solidFill>
              </a:rPr>
              <a:t>численних</a:t>
            </a:r>
            <a:r>
              <a:rPr lang="ru-RU" sz="3200" b="1" i="1" dirty="0">
                <a:solidFill>
                  <a:srgbClr val="00B050"/>
                </a:solidFill>
              </a:rPr>
              <a:t> островах (</a:t>
            </a:r>
            <a:r>
              <a:rPr lang="ru-RU" sz="3200" b="1" i="1" dirty="0" err="1">
                <a:solidFill>
                  <a:srgbClr val="00B050"/>
                </a:solidFill>
              </a:rPr>
              <a:t>найбільші</a:t>
            </a:r>
            <a:r>
              <a:rPr lang="ru-RU" sz="3200" b="1" i="1" dirty="0">
                <a:solidFill>
                  <a:srgbClr val="00B050"/>
                </a:solidFill>
              </a:rPr>
              <a:t> – </a:t>
            </a:r>
            <a:r>
              <a:rPr lang="ru-RU" sz="3200" b="1" i="1" dirty="0" smtClean="0">
                <a:solidFill>
                  <a:srgbClr val="00B050"/>
                </a:solidFill>
              </a:rPr>
              <a:t>Крит</a:t>
            </a:r>
            <a:r>
              <a:rPr lang="ru-RU" sz="3200" b="1" i="1" dirty="0">
                <a:solidFill>
                  <a:srgbClr val="00B050"/>
                </a:solidFill>
              </a:rPr>
              <a:t>, </a:t>
            </a:r>
            <a:r>
              <a:rPr lang="ru-RU" sz="3200" b="1" i="1" dirty="0" err="1">
                <a:solidFill>
                  <a:srgbClr val="00B050"/>
                </a:solidFill>
              </a:rPr>
              <a:t>Евбея</a:t>
            </a:r>
            <a:r>
              <a:rPr lang="ru-RU" sz="3200" b="1" i="1" dirty="0">
                <a:solidFill>
                  <a:srgbClr val="00B050"/>
                </a:solidFill>
              </a:rPr>
              <a:t>, Родос, Лесбос</a:t>
            </a:r>
            <a:r>
              <a:rPr lang="ru-RU" sz="3200" b="1" i="1" dirty="0" smtClean="0">
                <a:solidFill>
                  <a:srgbClr val="00B050"/>
                </a:solidFill>
              </a:rPr>
              <a:t>).</a:t>
            </a:r>
            <a:br>
              <a:rPr lang="ru-RU" sz="3200" b="1" i="1" dirty="0" smtClean="0">
                <a:solidFill>
                  <a:srgbClr val="00B050"/>
                </a:solidFill>
              </a:rPr>
            </a:br>
            <a:r>
              <a:rPr lang="uk-UA" sz="3200" b="1" dirty="0">
                <a:solidFill>
                  <a:srgbClr val="00B050"/>
                </a:solidFill>
              </a:rPr>
              <a:t>Столиця –</a:t>
            </a:r>
            <a:r>
              <a:rPr lang="uk-UA" sz="3200" b="1" dirty="0"/>
              <a:t> </a:t>
            </a:r>
            <a:r>
              <a:rPr lang="uk-UA" sz="3200" b="1" i="1" dirty="0" smtClean="0">
                <a:solidFill>
                  <a:srgbClr val="00B0F0"/>
                </a:solidFill>
              </a:rPr>
              <a:t>Афіни</a:t>
            </a:r>
            <a:r>
              <a:rPr lang="ru-RU" sz="3200" b="1" i="1" dirty="0" smtClean="0">
                <a:solidFill>
                  <a:schemeClr val="accent6"/>
                </a:solidFill>
              </a:rPr>
              <a:t>.</a:t>
            </a:r>
            <a:r>
              <a:rPr lang="ru-RU" sz="3200" b="1" i="1" dirty="0" smtClean="0">
                <a:solidFill>
                  <a:schemeClr val="accent3"/>
                </a:solidFill>
              </a:rPr>
              <a:t/>
            </a:r>
            <a:br>
              <a:rPr lang="ru-RU" sz="3200" b="1" i="1" dirty="0" smtClean="0">
                <a:solidFill>
                  <a:schemeClr val="accent3"/>
                </a:solidFill>
              </a:rPr>
            </a:br>
            <a:r>
              <a:rPr lang="ru-RU" sz="3200" b="1" i="1" dirty="0">
                <a:solidFill>
                  <a:srgbClr val="00B0F0"/>
                </a:solidFill>
              </a:rPr>
              <a:t>У </a:t>
            </a:r>
            <a:r>
              <a:rPr lang="ru-RU" sz="3200" b="1" i="1" dirty="0" err="1">
                <a:solidFill>
                  <a:srgbClr val="00B0F0"/>
                </a:solidFill>
              </a:rPr>
              <a:t>Греції</a:t>
            </a:r>
            <a:r>
              <a:rPr lang="ru-RU" sz="3200" b="1" i="1" dirty="0">
                <a:solidFill>
                  <a:srgbClr val="00B0F0"/>
                </a:solidFill>
              </a:rPr>
              <a:t> </a:t>
            </a:r>
            <a:r>
              <a:rPr lang="ru-RU" sz="3200" b="1" i="1" dirty="0" err="1">
                <a:solidFill>
                  <a:srgbClr val="00B0F0"/>
                </a:solidFill>
              </a:rPr>
              <a:t>проживає</a:t>
            </a:r>
            <a:r>
              <a:rPr lang="ru-RU" sz="3200" b="1" i="1" dirty="0">
                <a:solidFill>
                  <a:srgbClr val="00B0F0"/>
                </a:solidFill>
              </a:rPr>
              <a:t> </a:t>
            </a:r>
            <a:r>
              <a:rPr lang="ru-RU" sz="3200" b="1" i="1" dirty="0" err="1">
                <a:solidFill>
                  <a:srgbClr val="00B0F0"/>
                </a:solidFill>
              </a:rPr>
              <a:t>близько</a:t>
            </a:r>
            <a:r>
              <a:rPr lang="ru-RU" sz="3200" b="1" i="1" dirty="0">
                <a:solidFill>
                  <a:srgbClr val="00B0F0"/>
                </a:solidFill>
              </a:rPr>
              <a:t> 11 млн. </a:t>
            </a:r>
            <a:r>
              <a:rPr lang="ru-RU" sz="3200" b="1" i="1" dirty="0" err="1" smtClean="0">
                <a:solidFill>
                  <a:srgbClr val="00B0F0"/>
                </a:solidFill>
              </a:rPr>
              <a:t>осіб</a:t>
            </a:r>
            <a:r>
              <a:rPr lang="ru-RU" sz="3200" b="1" i="1" dirty="0" smtClean="0">
                <a:solidFill>
                  <a:srgbClr val="00B0F0"/>
                </a:solidFill>
              </a:rPr>
              <a:t>.</a:t>
            </a:r>
            <a:endParaRPr lang="uk-UA" sz="3200" b="1" i="1" dirty="0">
              <a:solidFill>
                <a:srgbClr val="00B0F0"/>
              </a:solidFill>
            </a:endParaRPr>
          </a:p>
        </p:txBody>
      </p:sp>
    </p:spTree>
    <p:extLst>
      <p:ext uri="{BB962C8B-B14F-4D97-AF65-F5344CB8AC3E}">
        <p14:creationId xmlns="" xmlns:p14="http://schemas.microsoft.com/office/powerpoint/2010/main" val="982666489"/>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58618"/>
          </a:xfrm>
        </p:spPr>
        <p:txBody>
          <a:bodyPr>
            <a:noAutofit/>
          </a:bodyPr>
          <a:lstStyle/>
          <a:p>
            <a:r>
              <a:rPr lang="uk-UA" sz="3200" b="1" i="1" dirty="0">
                <a:solidFill>
                  <a:srgbClr val="00B050"/>
                </a:solidFill>
              </a:rPr>
              <a:t> На сході країна межує з Туреччиною, а на північному заході - з Болгарією, Албанією та </a:t>
            </a:r>
            <a:r>
              <a:rPr lang="uk-UA" sz="3200" b="1" i="1" smtClean="0">
                <a:solidFill>
                  <a:srgbClr val="00B050"/>
                </a:solidFill>
              </a:rPr>
              <a:t>колишньою Югославською </a:t>
            </a:r>
            <a:r>
              <a:rPr lang="uk-UA" sz="3200" b="1" i="1" dirty="0">
                <a:solidFill>
                  <a:srgbClr val="00B050"/>
                </a:solidFill>
              </a:rPr>
              <a:t>Республікою Македонія.</a:t>
            </a:r>
          </a:p>
        </p:txBody>
      </p:sp>
    </p:spTree>
    <p:extLst>
      <p:ext uri="{BB962C8B-B14F-4D97-AF65-F5344CB8AC3E}">
        <p14:creationId xmlns="" xmlns:p14="http://schemas.microsoft.com/office/powerpoint/2010/main" val="1399411632"/>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6672" y="274638"/>
            <a:ext cx="288032" cy="1143000"/>
          </a:xfrm>
        </p:spPr>
        <p:txBody>
          <a:bodyPr/>
          <a:lstStyle/>
          <a:p>
            <a:endParaRPr lang="uk-UA" dirty="0"/>
          </a:p>
        </p:txBody>
      </p:sp>
      <p:pic>
        <p:nvPicPr>
          <p:cNvPr id="2050" name="Picture 2" descr="C:\Users\Petro\Desktop\D2F3F0E8F1F2E8F7E5F1EAE0FF20EAE0F0F2E020C3F0E5F6E8E8.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31640" y="1196752"/>
            <a:ext cx="6408711" cy="460851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9" name="Прямая со стрелкой 8"/>
          <p:cNvCxnSpPr/>
          <p:nvPr/>
        </p:nvCxnSpPr>
        <p:spPr>
          <a:xfrm>
            <a:off x="5076056" y="620688"/>
            <a:ext cx="0" cy="4320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1" name="Прямая со стрелкой 10"/>
          <p:cNvCxnSpPr/>
          <p:nvPr/>
        </p:nvCxnSpPr>
        <p:spPr>
          <a:xfrm>
            <a:off x="2987824" y="836712"/>
            <a:ext cx="360040" cy="28803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7" name="Прямая со стрелкой 16"/>
          <p:cNvCxnSpPr/>
          <p:nvPr/>
        </p:nvCxnSpPr>
        <p:spPr>
          <a:xfrm flipH="1">
            <a:off x="7812360" y="2533091"/>
            <a:ext cx="576064" cy="7920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9" name="Прямая со стрелкой 18"/>
          <p:cNvCxnSpPr/>
          <p:nvPr/>
        </p:nvCxnSpPr>
        <p:spPr>
          <a:xfrm>
            <a:off x="1979712" y="234888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V="1">
            <a:off x="671720" y="2348880"/>
            <a:ext cx="1296144" cy="14401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2" name="TextBox 21"/>
          <p:cNvSpPr txBox="1"/>
          <p:nvPr/>
        </p:nvSpPr>
        <p:spPr>
          <a:xfrm>
            <a:off x="150881" y="2051556"/>
            <a:ext cx="1152128" cy="369332"/>
          </a:xfrm>
          <a:prstGeom prst="rect">
            <a:avLst/>
          </a:prstGeom>
          <a:noFill/>
        </p:spPr>
        <p:txBody>
          <a:bodyPr wrap="square" rtlCol="0">
            <a:spAutoFit/>
          </a:bodyPr>
          <a:lstStyle/>
          <a:p>
            <a:r>
              <a:rPr lang="uk-UA" b="1" i="1" dirty="0" smtClean="0">
                <a:solidFill>
                  <a:srgbClr val="00B0F0"/>
                </a:solidFill>
              </a:rPr>
              <a:t>Албанія</a:t>
            </a:r>
            <a:endParaRPr lang="uk-UA" b="1" i="1" dirty="0">
              <a:solidFill>
                <a:srgbClr val="00B0F0"/>
              </a:solidFill>
            </a:endParaRPr>
          </a:p>
        </p:txBody>
      </p:sp>
      <p:sp>
        <p:nvSpPr>
          <p:cNvPr id="23" name="TextBox 22"/>
          <p:cNvSpPr txBox="1"/>
          <p:nvPr/>
        </p:nvSpPr>
        <p:spPr>
          <a:xfrm>
            <a:off x="2267744" y="188640"/>
            <a:ext cx="1440160" cy="369332"/>
          </a:xfrm>
          <a:prstGeom prst="rect">
            <a:avLst/>
          </a:prstGeom>
          <a:noFill/>
        </p:spPr>
        <p:txBody>
          <a:bodyPr wrap="square" rtlCol="0">
            <a:spAutoFit/>
          </a:bodyPr>
          <a:lstStyle/>
          <a:p>
            <a:r>
              <a:rPr lang="uk-UA" b="1" i="1" dirty="0" smtClean="0">
                <a:solidFill>
                  <a:srgbClr val="00B0F0"/>
                </a:solidFill>
              </a:rPr>
              <a:t>Македонія</a:t>
            </a:r>
            <a:endParaRPr lang="uk-UA" b="1" i="1" dirty="0">
              <a:solidFill>
                <a:srgbClr val="00B0F0"/>
              </a:solidFill>
            </a:endParaRPr>
          </a:p>
        </p:txBody>
      </p:sp>
      <p:sp>
        <p:nvSpPr>
          <p:cNvPr id="24" name="TextBox 23"/>
          <p:cNvSpPr txBox="1"/>
          <p:nvPr/>
        </p:nvSpPr>
        <p:spPr>
          <a:xfrm>
            <a:off x="4716016" y="116632"/>
            <a:ext cx="1440160" cy="369332"/>
          </a:xfrm>
          <a:prstGeom prst="rect">
            <a:avLst/>
          </a:prstGeom>
          <a:noFill/>
        </p:spPr>
        <p:txBody>
          <a:bodyPr wrap="square" rtlCol="0">
            <a:spAutoFit/>
          </a:bodyPr>
          <a:lstStyle/>
          <a:p>
            <a:r>
              <a:rPr lang="uk-UA" b="1" i="1" dirty="0" smtClean="0">
                <a:solidFill>
                  <a:srgbClr val="00B0F0"/>
                </a:solidFill>
              </a:rPr>
              <a:t>Болгарія</a:t>
            </a:r>
            <a:endParaRPr lang="uk-UA" b="1" i="1" dirty="0">
              <a:solidFill>
                <a:srgbClr val="00B0F0"/>
              </a:solidFill>
            </a:endParaRPr>
          </a:p>
        </p:txBody>
      </p:sp>
      <p:sp>
        <p:nvSpPr>
          <p:cNvPr id="25" name="TextBox 24"/>
          <p:cNvSpPr txBox="1"/>
          <p:nvPr/>
        </p:nvSpPr>
        <p:spPr>
          <a:xfrm>
            <a:off x="7812360" y="2051556"/>
            <a:ext cx="1331640" cy="369332"/>
          </a:xfrm>
          <a:prstGeom prst="rect">
            <a:avLst/>
          </a:prstGeom>
          <a:noFill/>
        </p:spPr>
        <p:txBody>
          <a:bodyPr wrap="square" rtlCol="0">
            <a:spAutoFit/>
          </a:bodyPr>
          <a:lstStyle/>
          <a:p>
            <a:r>
              <a:rPr lang="uk-UA" b="1" i="1" dirty="0" smtClean="0">
                <a:solidFill>
                  <a:srgbClr val="00B0F0"/>
                </a:solidFill>
              </a:rPr>
              <a:t>Туреччина</a:t>
            </a:r>
            <a:endParaRPr lang="uk-UA" b="1" i="1" dirty="0">
              <a:solidFill>
                <a:srgbClr val="00B0F0"/>
              </a:solidFill>
            </a:endParaRPr>
          </a:p>
        </p:txBody>
      </p:sp>
    </p:spTree>
    <p:extLst>
      <p:ext uri="{BB962C8B-B14F-4D97-AF65-F5344CB8AC3E}">
        <p14:creationId xmlns="" xmlns:p14="http://schemas.microsoft.com/office/powerpoint/2010/main" val="636838550"/>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solidFill>
                  <a:srgbClr val="00B050"/>
                </a:solidFill>
              </a:rPr>
              <a:t>Державна символіка Греції</a:t>
            </a:r>
            <a:endParaRPr lang="uk-UA" b="1" i="1" dirty="0">
              <a:solidFill>
                <a:srgbClr val="00B050"/>
              </a:solidFill>
            </a:endParaRPr>
          </a:p>
        </p:txBody>
      </p:sp>
      <p:pic>
        <p:nvPicPr>
          <p:cNvPr id="1026" name="Picture 2" descr="C:\Users\Petro\Desktop\imgres.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79617" y="2721499"/>
            <a:ext cx="2520280" cy="2117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027" name="Picture 3" descr="C:\Users\Petro\Desktop\images.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50300" y="2731609"/>
            <a:ext cx="2705100" cy="2009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cxnSp>
        <p:nvCxnSpPr>
          <p:cNvPr id="5" name="Скругленная соединительная линия 4"/>
          <p:cNvCxnSpPr/>
          <p:nvPr/>
        </p:nvCxnSpPr>
        <p:spPr>
          <a:xfrm rot="16200000" flipH="1">
            <a:off x="1547665" y="1844823"/>
            <a:ext cx="792091" cy="792090"/>
          </a:xfrm>
          <a:prstGeom prst="curved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Скругленная соединительная линия 11"/>
          <p:cNvCxnSpPr/>
          <p:nvPr/>
        </p:nvCxnSpPr>
        <p:spPr>
          <a:xfrm rot="5400000">
            <a:off x="6480212" y="1880828"/>
            <a:ext cx="864096" cy="648072"/>
          </a:xfrm>
          <a:prstGeom prst="curvedConnector3">
            <a:avLst/>
          </a:prstGeom>
          <a:ln>
            <a:tailEnd type="arrow"/>
          </a:ln>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467544" y="1340768"/>
            <a:ext cx="1152128" cy="369332"/>
          </a:xfrm>
          <a:prstGeom prst="rect">
            <a:avLst/>
          </a:prstGeom>
          <a:noFill/>
        </p:spPr>
        <p:txBody>
          <a:bodyPr wrap="square" rtlCol="0">
            <a:spAutoFit/>
          </a:bodyPr>
          <a:lstStyle/>
          <a:p>
            <a:r>
              <a:rPr lang="uk-UA" b="1" i="1" dirty="0" smtClean="0">
                <a:solidFill>
                  <a:srgbClr val="00B0F0"/>
                </a:solidFill>
              </a:rPr>
              <a:t>Герб</a:t>
            </a:r>
            <a:endParaRPr lang="uk-UA" b="1" i="1" dirty="0">
              <a:solidFill>
                <a:srgbClr val="00B0F0"/>
              </a:solidFill>
            </a:endParaRPr>
          </a:p>
        </p:txBody>
      </p:sp>
      <p:sp>
        <p:nvSpPr>
          <p:cNvPr id="17" name="TextBox 16"/>
          <p:cNvSpPr txBox="1"/>
          <p:nvPr/>
        </p:nvSpPr>
        <p:spPr>
          <a:xfrm>
            <a:off x="6912260" y="1340768"/>
            <a:ext cx="1692188" cy="369332"/>
          </a:xfrm>
          <a:prstGeom prst="rect">
            <a:avLst/>
          </a:prstGeom>
          <a:noFill/>
        </p:spPr>
        <p:txBody>
          <a:bodyPr wrap="square" rtlCol="0">
            <a:spAutoFit/>
          </a:bodyPr>
          <a:lstStyle/>
          <a:p>
            <a:r>
              <a:rPr lang="uk-UA" b="1" i="1" dirty="0" smtClean="0">
                <a:solidFill>
                  <a:srgbClr val="00B0F0"/>
                </a:solidFill>
              </a:rPr>
              <a:t>Прапор</a:t>
            </a:r>
            <a:endParaRPr lang="uk-UA" b="1" i="1" dirty="0">
              <a:solidFill>
                <a:srgbClr val="00B0F0"/>
              </a:solidFill>
            </a:endParaRPr>
          </a:p>
        </p:txBody>
      </p:sp>
    </p:spTree>
    <p:extLst>
      <p:ext uri="{BB962C8B-B14F-4D97-AF65-F5344CB8AC3E}">
        <p14:creationId xmlns="" xmlns:p14="http://schemas.microsoft.com/office/powerpoint/2010/main" val="1153577651"/>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6480720"/>
          </a:xfrm>
        </p:spPr>
        <p:txBody>
          <a:bodyPr>
            <a:noAutofit/>
          </a:bodyPr>
          <a:lstStyle/>
          <a:p>
            <a:r>
              <a:rPr lang="uk-UA" sz="2800" b="1" i="1" dirty="0">
                <a:solidFill>
                  <a:srgbClr val="00B050"/>
                </a:solidFill>
              </a:rPr>
              <a:t>Прапор Греції складається з дев’яти рівних горизонтальних смуг, що чергуються синім </a:t>
            </a:r>
            <a:r>
              <a:rPr lang="uk-UA" sz="2800" b="1" i="1" dirty="0" smtClean="0">
                <a:solidFill>
                  <a:srgbClr val="00B050"/>
                </a:solidFill>
              </a:rPr>
              <a:t>і </a:t>
            </a:r>
            <a:r>
              <a:rPr lang="uk-UA" sz="2800" b="1" i="1" dirty="0">
                <a:solidFill>
                  <a:srgbClr val="00B050"/>
                </a:solidFill>
              </a:rPr>
              <a:t>білим кольорами. Всередині синього квадрату в лівому верхньому куті розташований білий хрест.</a:t>
            </a:r>
            <a:br>
              <a:rPr lang="uk-UA" sz="2800" b="1" i="1" dirty="0">
                <a:solidFill>
                  <a:srgbClr val="00B050"/>
                </a:solidFill>
              </a:rPr>
            </a:br>
            <a:r>
              <a:rPr lang="uk-UA" sz="2800" b="1" i="1" dirty="0">
                <a:solidFill>
                  <a:srgbClr val="00B050"/>
                </a:solidFill>
              </a:rPr>
              <a:t>Синій колір грецьких прапорів символізує безхмарне небо над Грецією і </a:t>
            </a:r>
            <a:r>
              <a:rPr lang="uk-UA" sz="2800" b="1" i="1" dirty="0" smtClean="0">
                <a:solidFill>
                  <a:srgbClr val="00B050"/>
                </a:solidFill>
              </a:rPr>
              <a:t>моря, що омивають </a:t>
            </a:r>
            <a:r>
              <a:rPr lang="uk-UA" sz="2800" b="1" i="1" dirty="0">
                <a:solidFill>
                  <a:srgbClr val="00B050"/>
                </a:solidFill>
              </a:rPr>
              <a:t>її </a:t>
            </a:r>
            <a:r>
              <a:rPr lang="uk-UA" sz="2800" b="1" i="1" dirty="0" smtClean="0">
                <a:solidFill>
                  <a:srgbClr val="00B050"/>
                </a:solidFill>
              </a:rPr>
              <a:t>- Середземне</a:t>
            </a:r>
            <a:r>
              <a:rPr lang="uk-UA" sz="2800" b="1" i="1" dirty="0">
                <a:solidFill>
                  <a:srgbClr val="00B050"/>
                </a:solidFill>
              </a:rPr>
              <a:t>, Егейське, </a:t>
            </a:r>
            <a:r>
              <a:rPr lang="uk-UA" sz="2800" b="1" i="1" dirty="0" smtClean="0">
                <a:solidFill>
                  <a:srgbClr val="00B050"/>
                </a:solidFill>
              </a:rPr>
              <a:t>Іонічне. Білий </a:t>
            </a:r>
            <a:r>
              <a:rPr lang="uk-UA" sz="2800" b="1" i="1" dirty="0">
                <a:solidFill>
                  <a:srgbClr val="00B050"/>
                </a:solidFill>
              </a:rPr>
              <a:t>— чистоту намірів грецьких </a:t>
            </a:r>
            <a:r>
              <a:rPr lang="uk-UA" sz="2800" b="1" i="1" dirty="0" smtClean="0">
                <a:solidFill>
                  <a:srgbClr val="00B050"/>
                </a:solidFill>
              </a:rPr>
              <a:t>патріотів. </a:t>
            </a:r>
            <a:r>
              <a:rPr lang="uk-UA" sz="2800" b="1" i="1" dirty="0">
                <a:solidFill>
                  <a:srgbClr val="00B050"/>
                </a:solidFill>
              </a:rPr>
              <a:t>Хрест символізує християнську релігію і нагадує про роль грецької православної церкви в боротьбі за визволення країни від османського гніту.</a:t>
            </a:r>
          </a:p>
        </p:txBody>
      </p:sp>
    </p:spTree>
    <p:extLst>
      <p:ext uri="{BB962C8B-B14F-4D97-AF65-F5344CB8AC3E}">
        <p14:creationId xmlns="" xmlns:p14="http://schemas.microsoft.com/office/powerpoint/2010/main" val="2294590597"/>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fontScale="90000"/>
          </a:bodyPr>
          <a:lstStyle/>
          <a:p>
            <a:r>
              <a:rPr lang="uk-UA" b="1" i="1" dirty="0" smtClean="0">
                <a:solidFill>
                  <a:srgbClr val="00B0F0"/>
                </a:solidFill>
              </a:rPr>
              <a:t>Сиртакі-грецький народний танець</a:t>
            </a:r>
            <a:r>
              <a:rPr lang="uk-UA" b="1" i="1" dirty="0" smtClean="0">
                <a:solidFill>
                  <a:schemeClr val="accent6"/>
                </a:solidFill>
              </a:rPr>
              <a:t/>
            </a:r>
            <a:br>
              <a:rPr lang="uk-UA" b="1" i="1" dirty="0" smtClean="0">
                <a:solidFill>
                  <a:schemeClr val="accent6"/>
                </a:solidFill>
              </a:rPr>
            </a:br>
            <a:r>
              <a:rPr lang="ru-RU" sz="3600" b="1" i="1" dirty="0" err="1">
                <a:solidFill>
                  <a:srgbClr val="00B050"/>
                </a:solidFill>
              </a:rPr>
              <a:t>Сиртакі</a:t>
            </a:r>
            <a:r>
              <a:rPr lang="ru-RU" sz="3600" b="1" i="1" dirty="0">
                <a:solidFill>
                  <a:srgbClr val="00B050"/>
                </a:solidFill>
              </a:rPr>
              <a:t> </a:t>
            </a:r>
            <a:r>
              <a:rPr lang="ru-RU" sz="3600" b="1" i="1" dirty="0" err="1">
                <a:solidFill>
                  <a:srgbClr val="00B050"/>
                </a:solidFill>
              </a:rPr>
              <a:t>танцюють</a:t>
            </a:r>
            <a:r>
              <a:rPr lang="ru-RU" sz="3600" b="1" i="1" dirty="0">
                <a:solidFill>
                  <a:srgbClr val="00B050"/>
                </a:solidFill>
              </a:rPr>
              <a:t> як </a:t>
            </a:r>
            <a:r>
              <a:rPr lang="ru-RU" sz="3600" b="1" i="1" dirty="0" err="1">
                <a:solidFill>
                  <a:srgbClr val="00B050"/>
                </a:solidFill>
              </a:rPr>
              <a:t>чоловіки</a:t>
            </a:r>
            <a:r>
              <a:rPr lang="ru-RU" sz="3600" b="1" i="1" dirty="0">
                <a:solidFill>
                  <a:srgbClr val="00B050"/>
                </a:solidFill>
              </a:rPr>
              <a:t>, так і </a:t>
            </a:r>
            <a:r>
              <a:rPr lang="ru-RU" sz="3600" b="1" i="1" dirty="0" err="1">
                <a:solidFill>
                  <a:srgbClr val="00B050"/>
                </a:solidFill>
              </a:rPr>
              <a:t>жінки</a:t>
            </a:r>
            <a:r>
              <a:rPr lang="ru-RU" sz="3600" b="1" i="1" dirty="0">
                <a:solidFill>
                  <a:srgbClr val="00B050"/>
                </a:solidFill>
              </a:rPr>
              <a:t>, стоячи в рядок </a:t>
            </a:r>
            <a:r>
              <a:rPr lang="ru-RU" sz="3600" b="1" i="1" dirty="0" err="1">
                <a:solidFill>
                  <a:srgbClr val="00B050"/>
                </a:solidFill>
              </a:rPr>
              <a:t>або</a:t>
            </a:r>
            <a:r>
              <a:rPr lang="ru-RU" sz="3600" b="1" i="1" dirty="0">
                <a:solidFill>
                  <a:srgbClr val="00B050"/>
                </a:solidFill>
              </a:rPr>
              <a:t> </a:t>
            </a:r>
            <a:r>
              <a:rPr lang="ru-RU" sz="3600" b="1" i="1" dirty="0" smtClean="0">
                <a:solidFill>
                  <a:srgbClr val="00B050"/>
                </a:solidFill>
              </a:rPr>
              <a:t>колом, </a:t>
            </a:r>
            <a:r>
              <a:rPr lang="ru-RU" sz="3600" b="1" i="1" dirty="0" err="1">
                <a:solidFill>
                  <a:srgbClr val="00B050"/>
                </a:solidFill>
              </a:rPr>
              <a:t>поклавши</a:t>
            </a:r>
            <a:r>
              <a:rPr lang="ru-RU" sz="3600" b="1" i="1" dirty="0">
                <a:solidFill>
                  <a:srgbClr val="00B050"/>
                </a:solidFill>
              </a:rPr>
              <a:t> руки на </a:t>
            </a:r>
            <a:r>
              <a:rPr lang="ru-RU" sz="3600" b="1" i="1" dirty="0" err="1">
                <a:solidFill>
                  <a:srgbClr val="00B050"/>
                </a:solidFill>
              </a:rPr>
              <a:t>плечі</a:t>
            </a:r>
            <a:r>
              <a:rPr lang="ru-RU" sz="3600" b="1" i="1" dirty="0">
                <a:solidFill>
                  <a:srgbClr val="00B050"/>
                </a:solidFill>
              </a:rPr>
              <a:t> </a:t>
            </a:r>
            <a:r>
              <a:rPr lang="ru-RU" sz="3600" b="1" i="1" dirty="0" err="1">
                <a:solidFill>
                  <a:srgbClr val="00B050"/>
                </a:solidFill>
              </a:rPr>
              <a:t>партнерів</a:t>
            </a:r>
            <a:r>
              <a:rPr lang="ru-RU" sz="3600" b="1" i="1" dirty="0">
                <a:solidFill>
                  <a:srgbClr val="00B050"/>
                </a:solidFill>
              </a:rPr>
              <a:t> </a:t>
            </a:r>
            <a:r>
              <a:rPr lang="ru-RU" sz="3600" b="1" i="1" dirty="0" smtClean="0">
                <a:solidFill>
                  <a:srgbClr val="00B050"/>
                </a:solidFill>
              </a:rPr>
              <a:t>по </a:t>
            </a:r>
            <a:r>
              <a:rPr lang="ru-RU" sz="3600" b="1" i="1" dirty="0" err="1" smtClean="0">
                <a:solidFill>
                  <a:srgbClr val="00B050"/>
                </a:solidFill>
              </a:rPr>
              <a:t>танцю</a:t>
            </a:r>
            <a:r>
              <a:rPr lang="ru-RU" sz="3600" b="1" i="1" dirty="0">
                <a:solidFill>
                  <a:srgbClr val="00B050"/>
                </a:solidFill>
              </a:rPr>
              <a:t>. </a:t>
            </a:r>
            <a:r>
              <a:rPr lang="uk-UA" sz="3600" b="1" i="1" dirty="0">
                <a:solidFill>
                  <a:srgbClr val="00B050"/>
                </a:solidFill>
              </a:rPr>
              <a:t>Початок танцю характеризується повільними плавними рухами, що поступово переходять у більш швидкі, навіть різкі, нерідко поєднані зі стрибками і підскоками.</a:t>
            </a:r>
            <a:br>
              <a:rPr lang="uk-UA" sz="3600" b="1" i="1" dirty="0">
                <a:solidFill>
                  <a:srgbClr val="00B050"/>
                </a:solidFill>
              </a:rPr>
            </a:br>
            <a:endParaRPr lang="uk-UA" sz="3600" b="1" i="1" dirty="0">
              <a:solidFill>
                <a:srgbClr val="00B050"/>
              </a:solidFill>
            </a:endParaRPr>
          </a:p>
        </p:txBody>
      </p:sp>
    </p:spTree>
    <p:extLst>
      <p:ext uri="{BB962C8B-B14F-4D97-AF65-F5344CB8AC3E}">
        <p14:creationId xmlns="" xmlns:p14="http://schemas.microsoft.com/office/powerpoint/2010/main" val="1253588670"/>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1026" name="Picture 2" descr="C:\Users\Petro\Desktop\old-foto-evridika-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61525167"/>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6669360"/>
          </a:xfrm>
        </p:spPr>
        <p:txBody>
          <a:bodyPr>
            <a:normAutofit/>
          </a:bodyPr>
          <a:lstStyle/>
          <a:p>
            <a:r>
              <a:rPr lang="uk-UA" sz="3100" b="1" i="1" dirty="0">
                <a:solidFill>
                  <a:srgbClr val="00B0F0"/>
                </a:solidFill>
              </a:rPr>
              <a:t>Найвищого розквіту Греція</a:t>
            </a:r>
            <a:r>
              <a:rPr lang="uk-UA" sz="3100" b="1" i="1" dirty="0">
                <a:solidFill>
                  <a:schemeClr val="accent6"/>
                </a:solidFill>
              </a:rPr>
              <a:t> </a:t>
            </a:r>
            <a:r>
              <a:rPr lang="uk-UA" sz="3100" b="1" i="1" dirty="0">
                <a:solidFill>
                  <a:srgbClr val="00B050"/>
                </a:solidFill>
              </a:rPr>
              <a:t>досягла в класичний період. У цей час були створені шедеври давньогрецької архітектури: храм Зевса в Олімпії, храми Парфенон і </a:t>
            </a:r>
            <a:r>
              <a:rPr lang="uk-UA" sz="3100" b="1" i="1" dirty="0" err="1">
                <a:solidFill>
                  <a:srgbClr val="00B050"/>
                </a:solidFill>
              </a:rPr>
              <a:t>Ерехтейон</a:t>
            </a:r>
            <a:r>
              <a:rPr lang="uk-UA" sz="3100" b="1" i="1" dirty="0">
                <a:solidFill>
                  <a:srgbClr val="00B050"/>
                </a:solidFill>
              </a:rPr>
              <a:t>, а також прекрасні і гармонійні скульптурні твори: статуї Зевса Олімпійського, дискобола, Афіни </a:t>
            </a:r>
            <a:r>
              <a:rPr lang="uk-UA" sz="3100" b="1" i="1" dirty="0" err="1">
                <a:solidFill>
                  <a:srgbClr val="00B050"/>
                </a:solidFill>
              </a:rPr>
              <a:t>Парфенос</a:t>
            </a:r>
            <a:r>
              <a:rPr lang="uk-UA" sz="3100" b="1" i="1" dirty="0">
                <a:solidFill>
                  <a:srgbClr val="00B050"/>
                </a:solidFill>
              </a:rPr>
              <a:t>. У цей період були створені також чудові твори прикладного мистецтва: чорно - і </a:t>
            </a:r>
            <a:r>
              <a:rPr lang="uk-UA" sz="3100" b="1" i="1" dirty="0" err="1">
                <a:solidFill>
                  <a:srgbClr val="00B050"/>
                </a:solidFill>
              </a:rPr>
              <a:t>червонофігурні</a:t>
            </a:r>
            <a:r>
              <a:rPr lang="uk-UA" sz="3100" b="1" i="1" dirty="0">
                <a:solidFill>
                  <a:srgbClr val="00B050"/>
                </a:solidFill>
              </a:rPr>
              <a:t> вази; отримали розвиток театральне мистецтво і спорт.</a:t>
            </a:r>
            <a:br>
              <a:rPr lang="uk-UA" sz="3100" b="1" i="1" dirty="0">
                <a:solidFill>
                  <a:srgbClr val="00B050"/>
                </a:solidFill>
              </a:rPr>
            </a:br>
            <a:endParaRPr lang="uk-UA" b="1" i="1" dirty="0">
              <a:solidFill>
                <a:srgbClr val="00B050"/>
              </a:solidFill>
            </a:endParaRPr>
          </a:p>
        </p:txBody>
      </p:sp>
      <p:sp>
        <p:nvSpPr>
          <p:cNvPr id="3" name="Объект 2"/>
          <p:cNvSpPr>
            <a:spLocks noGrp="1"/>
          </p:cNvSpPr>
          <p:nvPr>
            <p:ph idx="1"/>
          </p:nvPr>
        </p:nvSpPr>
        <p:spPr>
          <a:xfrm>
            <a:off x="-2484784" y="116632"/>
            <a:ext cx="2088232" cy="6009531"/>
          </a:xfrm>
        </p:spPr>
        <p:txBody>
          <a:bodyPr/>
          <a:lstStyle/>
          <a:p>
            <a:pPr algn="ctr"/>
            <a:endParaRPr lang="uk-UA" dirty="0"/>
          </a:p>
        </p:txBody>
      </p:sp>
    </p:spTree>
    <p:extLst>
      <p:ext uri="{BB962C8B-B14F-4D97-AF65-F5344CB8AC3E}">
        <p14:creationId xmlns="" xmlns:p14="http://schemas.microsoft.com/office/powerpoint/2010/main" val="3345610427"/>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TotalTime>
  <Words>236</Words>
  <Application>Microsoft Office PowerPoint</Application>
  <PresentationFormat>Экран (4:3)</PresentationFormat>
  <Paragraphs>20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Греція. Цікаві факти…Архітектура</vt:lpstr>
      <vt:lpstr>Греція  – держава в Південній Європі, на Балканському півострові і численних островах (найбільші – Крит, Евбея, Родос, Лесбос). Столиця – Афіни. У Греції проживає близько 11 млн. осіб.</vt:lpstr>
      <vt:lpstr> На сході країна межує з Туреччиною, а на північному заході - з Болгарією, Албанією та колишньою Югославською Республікою Македонія.</vt:lpstr>
      <vt:lpstr>Слайд 4</vt:lpstr>
      <vt:lpstr>Державна символіка Греції</vt:lpstr>
      <vt:lpstr>Прапор Греції складається з дев’яти рівних горизонтальних смуг, що чергуються синім і білим кольорами. Всередині синього квадрату в лівому верхньому куті розташований білий хрест. Синій колір грецьких прапорів символізує безхмарне небо над Грецією і моря, що омивають її - Середземне, Егейське, Іонічне. Білий — чистоту намірів грецьких патріотів. Хрест символізує християнську релігію і нагадує про роль грецької православної церкви в боротьбі за визволення країни від османського гніту.</vt:lpstr>
      <vt:lpstr>Сиртакі-грецький народний танець Сиртакі танцюють як чоловіки, так і жінки, стоячи в рядок або колом, поклавши руки на плечі партнерів по танцю. Початок танцю характеризується повільними плавними рухами, що поступово переходять у більш швидкі, навіть різкі, нерідко поєднані зі стрибками і підскоками. </vt:lpstr>
      <vt:lpstr>Слайд 8</vt:lpstr>
      <vt:lpstr>Найвищого розквіту Греція досягла в класичний період. У цей час були створені шедеври давньогрецької архітектури: храм Зевса в Олімпії, храми Парфенон і Ерехтейон, а також прекрасні і гармонійні скульптурні твори: статуї Зевса Олімпійського, дискобола, Афіни Парфенос. У цей період були створені також чудові твори прикладного мистецтва: чорно - і червонофігурні вази; отримали розвиток театральне мистецтво і спорт. </vt:lpstr>
      <vt:lpstr>Слайд 10</vt:lpstr>
      <vt:lpstr>П'ять чудес світу з семи створили грецькі зодчі і скульптори, три з яких - у період еллінізму. Недарма Греції належить почесна роль цивілізації, яка заклала основи для розвитку мистецтва та культури в Європі. </vt:lpstr>
      <vt:lpstr>Слайд 12</vt:lpstr>
      <vt:lpstr>Найвищою точкою Греції є гора Олімп Греція залишається, мабуть, найбільш відвідуваною країною туристами зі всієї земної кулі. Вона відрізняється гостинністю і багатою історією, адже не  дарма ця країна є колискою світової культури. Грецькі перекази про богів Олімпу відомі на весь світ. Стародавні греки вірили, що  Олімп заселений всемогутніми богами, які розтрощили титанів під проводом громовержця Зевса.  За давніми віруваннями ворота Олімпу охоронялися богинями часу - орами. Ні звірі, ні люди не могли забрести туди. Боги й богині збирались разом, бенкетували, куштували  амброзію, що давала їм сили і безсмертя. Харити - богині радості, потішали слух і зір богів своїми піснями і хороводами.  </vt:lpstr>
      <vt:lpstr>Слайд 14</vt:lpstr>
      <vt:lpstr>У 1961 році був знайдений храм Зевса. Були виявлені стародавні статуї, монети, останки тварин, принесених у жертву. Також були знайдені храм Аполлона і гробниця Орфея. Також можна відвідати монастир Святого Діонісія, побудований ним самим приблизно в середині 16-го століття</vt:lpstr>
      <vt:lpstr>Слайд 16</vt:lpstr>
      <vt:lpstr>Слайд 17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Польща)* Цікаві факти…Архітектура)*</dc:title>
  <dc:creator>Petro</dc:creator>
  <cp:lastModifiedBy>Саша</cp:lastModifiedBy>
  <cp:revision>24</cp:revision>
  <dcterms:created xsi:type="dcterms:W3CDTF">2014-12-05T14:35:45Z</dcterms:created>
  <dcterms:modified xsi:type="dcterms:W3CDTF">2015-02-23T15:32:25Z</dcterms:modified>
</cp:coreProperties>
</file>