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embeddedFontLst>
    <p:embeddedFont>
      <p:font typeface="Arial Black" pitchFamily="34" charset="0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NTR" charset="0"/>
      <p:regular r:id="rId25"/>
    </p:embeddedFont>
    <p:embeddedFont>
      <p:font typeface="Garamond" pitchFamily="18" charset="0"/>
      <p:regular r:id="rId26"/>
      <p:bold r:id="rId27"/>
      <p: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3222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вертикальни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ий заголовок і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міст із підписом" type="objTx">
  <p:cSld name="OBJECT_WITH_CAPTION_TEX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і об'єкт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Лише заголовок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рівняння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озділу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'єкти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ий слайд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ображення з підписо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500034" y="785795"/>
            <a:ext cx="8215370" cy="228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ts val="3600"/>
              <a:buFont typeface="Arial Black"/>
              <a:buNone/>
            </a:pPr>
            <a: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Погляд на проблему</a:t>
            </a:r>
            <a:b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Розвитку зв`язного мовлення</a:t>
            </a:r>
            <a:b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в початкових класах</a:t>
            </a:r>
            <a:b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uk-UA" sz="3600" i="1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із використанням ІКТ</a:t>
            </a:r>
            <a:endParaRPr sz="3600" i="1">
              <a:solidFill>
                <a:srgbClr val="0066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500166" y="3143248"/>
            <a:ext cx="5929354" cy="15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60"/>
              <a:buNone/>
            </a:pPr>
            <a:r>
              <a:rPr lang="uk-UA" sz="1860" b="1" i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З досвіду роботи 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C00000"/>
              </a:buClr>
              <a:buSzPts val="1860"/>
              <a:buNone/>
            </a:pPr>
            <a:r>
              <a:rPr lang="uk-UA" sz="1860" b="1" i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Вчителя початкових класів 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C00000"/>
              </a:buClr>
              <a:buSzPts val="1860"/>
              <a:buNone/>
            </a:pPr>
            <a:r>
              <a:rPr lang="uk-UA" sz="1860" b="1" i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Чортківської гімназії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C00000"/>
              </a:buClr>
              <a:buSzPts val="1860"/>
              <a:buNone/>
            </a:pPr>
            <a:r>
              <a:rPr lang="uk-UA" sz="1860" b="1" i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ім. Маркіяна Шашкевича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372"/>
              </a:spcBef>
              <a:spcAft>
                <a:spcPts val="0"/>
              </a:spcAft>
              <a:buClr>
                <a:srgbClr val="C00000"/>
              </a:buClr>
              <a:buSzPts val="1860"/>
              <a:buNone/>
            </a:pPr>
            <a:r>
              <a:rPr lang="uk-UA" sz="1860" b="1" i="1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Фоміної Наталії Володимирівни</a:t>
            </a:r>
            <a:endParaRPr sz="1860" b="1" i="1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0" name="Google Shape;90;p13" descr="E:\різні фони\1254570178_yааagody_kaliny2[1]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67256"/>
            <a:ext cx="3286116" cy="219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 descr="E:\01- класи всі\01-друк\емблема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6611356" y="4325356"/>
            <a:ext cx="2534656" cy="2530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 descr="O:\DCIM\359CANON\IMG_183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1916832"/>
            <a:ext cx="3333896" cy="250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descr="O:\DCIM\358CANON\IMG_182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2348880"/>
            <a:ext cx="3017526" cy="226306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000"/>
              <a:buFont typeface="Arial"/>
              <a:buNone/>
            </a:pPr>
            <a:r>
              <a:rPr lang="uk-UA" sz="4000" i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Кожна хвилина</a:t>
            </a:r>
            <a:br>
              <a:rPr lang="uk-UA" sz="4000" i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4000" i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уроку розвиває мовлення  </a:t>
            </a:r>
            <a:endParaRPr sz="4000" i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 txBox="1">
            <a:spLocks noGrp="1"/>
          </p:cNvSpPr>
          <p:nvPr>
            <p:ph type="body" idx="1"/>
          </p:nvPr>
        </p:nvSpPr>
        <p:spPr>
          <a:xfrm>
            <a:off x="457200" y="1357299"/>
            <a:ext cx="4040188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uk-UA" i="1">
                <a:solidFill>
                  <a:srgbClr val="C00000"/>
                </a:solidFill>
              </a:rPr>
              <a:t>Інтегровані уроки</a:t>
            </a:r>
            <a:endParaRPr i="1">
              <a:solidFill>
                <a:srgbClr val="C00000"/>
              </a:solidFill>
            </a:endParaRPr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2"/>
          </p:nvPr>
        </p:nvSpPr>
        <p:spPr>
          <a:xfrm>
            <a:off x="2195736" y="1700808"/>
            <a:ext cx="1591916" cy="179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None/>
            </a:pPr>
            <a:r>
              <a:rPr lang="uk-UA">
                <a:solidFill>
                  <a:srgbClr val="0000FF"/>
                </a:solidFill>
              </a:rPr>
              <a:t>       </a:t>
            </a:r>
            <a:r>
              <a:rPr lang="uk-UA" sz="1800" b="1" i="1">
                <a:solidFill>
                  <a:srgbClr val="FFFF00"/>
                </a:solidFill>
              </a:rPr>
              <a:t>Малюємо казку </a:t>
            </a:r>
            <a:endParaRPr sz="1800" b="1" i="1">
              <a:solidFill>
                <a:srgbClr val="FFFF00"/>
              </a:solidFill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3"/>
          </p:nvPr>
        </p:nvSpPr>
        <p:spPr>
          <a:xfrm>
            <a:off x="3851920" y="1844824"/>
            <a:ext cx="4824536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/>
              <a:t>                        </a:t>
            </a:r>
            <a:r>
              <a:rPr lang="uk-UA" i="1">
                <a:solidFill>
                  <a:srgbClr val="C00000"/>
                </a:solidFill>
              </a:rPr>
              <a:t>Уроки - проекти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uk-UA"/>
              <a:t>                    </a:t>
            </a:r>
            <a:r>
              <a:rPr lang="uk-UA" sz="1900">
                <a:solidFill>
                  <a:srgbClr val="0000FF"/>
                </a:solidFill>
              </a:rPr>
              <a:t>Казкові герої своїми руками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59" name="Google Shape;159;p22" descr="I:\Мій Телефон\IMG_20171213_12572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39752" y="3501008"/>
            <a:ext cx="3960440" cy="2970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457200" y="428604"/>
            <a:ext cx="3008313" cy="2428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Calibri"/>
              <a:buNone/>
            </a:pPr>
            <a:r>
              <a:rPr lang="uk-UA" sz="3200" i="1">
                <a:solidFill>
                  <a:srgbClr val="C00000"/>
                </a:solidFill>
              </a:rPr>
              <a:t>Ейдетика на уроках розвитку зв'язного мовлення</a:t>
            </a:r>
            <a:endParaRPr sz="3200" i="1">
              <a:solidFill>
                <a:srgbClr val="C00000"/>
              </a:solidFill>
            </a:endParaRPr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2"/>
          </p:nvPr>
        </p:nvSpPr>
        <p:spPr>
          <a:xfrm>
            <a:off x="457200" y="2786058"/>
            <a:ext cx="3008313" cy="3857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None/>
            </a:pPr>
            <a:r>
              <a:rPr lang="uk-UA" sz="2000" b="1" i="1">
                <a:solidFill>
                  <a:srgbClr val="0000FF"/>
                </a:solidFill>
              </a:rPr>
              <a:t>Комплексні творчі завдання спрямовані на розвиток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uk-UA" sz="2000" b="1" i="1">
                <a:solidFill>
                  <a:srgbClr val="C00000"/>
                </a:solidFill>
              </a:rPr>
              <a:t>- уяви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uk-UA" sz="2000" b="1" i="1">
                <a:solidFill>
                  <a:srgbClr val="C00000"/>
                </a:solidFill>
              </a:rPr>
              <a:t>- уваги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uk-UA" sz="2000" b="1" i="1">
                <a:solidFill>
                  <a:srgbClr val="C00000"/>
                </a:solidFill>
              </a:rPr>
              <a:t>- спостережливості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uk-UA" sz="2000" b="1" i="1">
                <a:solidFill>
                  <a:srgbClr val="C00000"/>
                </a:solidFill>
              </a:rPr>
              <a:t> - творчого мислення</a:t>
            </a:r>
            <a:endParaRPr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166" name="Google Shape;166;p23"/>
          <p:cNvSpPr/>
          <p:nvPr/>
        </p:nvSpPr>
        <p:spPr>
          <a:xfrm rot="323169">
            <a:off x="3561494" y="2410246"/>
            <a:ext cx="2714644" cy="142876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Дослідницькі роботи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3"/>
          <p:cNvSpPr/>
          <p:nvPr/>
        </p:nvSpPr>
        <p:spPr>
          <a:xfrm>
            <a:off x="1571604" y="5214950"/>
            <a:ext cx="2286016" cy="1143008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Гра “Інтерв`ю”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3"/>
          <p:cNvSpPr/>
          <p:nvPr/>
        </p:nvSpPr>
        <p:spPr>
          <a:xfrm>
            <a:off x="6429388" y="2500306"/>
            <a:ext cx="2000264" cy="1343028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Учень     в  ролі вчителя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3"/>
          <p:cNvSpPr/>
          <p:nvPr/>
        </p:nvSpPr>
        <p:spPr>
          <a:xfrm rot="-396827">
            <a:off x="6314240" y="700238"/>
            <a:ext cx="2343160" cy="1857388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Учень в ролі редактора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3"/>
          <p:cNvSpPr/>
          <p:nvPr/>
        </p:nvSpPr>
        <p:spPr>
          <a:xfrm rot="-290816">
            <a:off x="5520239" y="3985731"/>
            <a:ext cx="3128978" cy="2286016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Створення пам'яток у вигляді схем, піктограм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малюнків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/>
          <p:nvPr/>
        </p:nvSpPr>
        <p:spPr>
          <a:xfrm rot="463647">
            <a:off x="3360253" y="4019953"/>
            <a:ext cx="2500330" cy="1271590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Гра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 Сонечко-хмаринка ”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3"/>
          <p:cNvSpPr/>
          <p:nvPr/>
        </p:nvSpPr>
        <p:spPr>
          <a:xfrm rot="-454775">
            <a:off x="2444754" y="596670"/>
            <a:ext cx="3735615" cy="1571636"/>
          </a:xfrm>
          <a:prstGeom prst="star7">
            <a:avLst>
              <a:gd name="adj" fmla="val 34601"/>
              <a:gd name="hf" fmla="val 102572"/>
              <a:gd name="vf" fmla="val 105210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Запам'ятовування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за допомогою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асоціацій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457200" y="-214338"/>
            <a:ext cx="4257676" cy="171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uk-UA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Я – вчитель!</a:t>
            </a:r>
            <a:r>
              <a:rPr lang="uk-UA" sz="31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uk-UA" sz="31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7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(рольова гра)</a:t>
            </a:r>
            <a:br>
              <a:rPr lang="uk-UA" sz="270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b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Допоможи казковим героям:</a:t>
            </a:r>
            <a:endParaRPr b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body" idx="2"/>
          </p:nvPr>
        </p:nvSpPr>
        <p:spPr>
          <a:xfrm>
            <a:off x="357158" y="1285861"/>
            <a:ext cx="3286148" cy="3929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lvl="0" indent="-1524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Arial"/>
              <a:buChar char="-"/>
            </a:pPr>
            <a:r>
              <a:rPr lang="uk-UA" sz="2400" b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виправити помилку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Arial"/>
              <a:buChar char="-"/>
            </a:pPr>
            <a:r>
              <a:rPr lang="uk-UA" sz="2400" b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правильно побудувати   речення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Arial"/>
              <a:buChar char="-"/>
            </a:pPr>
            <a:r>
              <a:rPr lang="uk-UA" sz="2400" b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відшукати заховане слово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Arial"/>
              <a:buChar char="-"/>
            </a:pPr>
            <a:r>
              <a:rPr lang="uk-UA" sz="2400" b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 скласти слова із складів</a:t>
            </a:r>
            <a:endParaRPr/>
          </a:p>
          <a:p>
            <a:pPr marL="0" lvl="0" indent="-1524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Font typeface="Arial"/>
              <a:buChar char="-"/>
            </a:pPr>
            <a:r>
              <a:rPr lang="uk-UA" sz="2400" b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вставити пропущені букви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179" name="Google Shape;179;p24" descr="E:\листівки малюночки розмальовки\малюночки звірят\ведмедики\яя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868" y="1928802"/>
            <a:ext cx="1765698" cy="2673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 descr="E:\листівки малюночки розмальовки\малюночки звірят\лисички\ооо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9190" y="1000108"/>
            <a:ext cx="1511882" cy="1739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 descr="E:\свята емблеми школа\Класні герої\мультик\487670[1] копия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803549">
            <a:off x="6524981" y="120191"/>
            <a:ext cx="1962648" cy="233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 descr="E:\свята емблеми школа\Класні герої\гноми\623594[1] копия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2288" y="3000372"/>
            <a:ext cx="1931712" cy="298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4" descr="E:\свята емблеми школа\герої казочок\Незнайка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57818" y="2857496"/>
            <a:ext cx="1669370" cy="2633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 descr="E:\всі фото\1 клас Відкритий урок 2 клас\187CANON\IMG_0871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85984" y="4720009"/>
            <a:ext cx="2850760" cy="213799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5" descr="E:\всі фото\1-А клас\IMG_095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0694" y="1071546"/>
            <a:ext cx="3541546" cy="265606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0" name="Google Shape;190;p25" descr="E:\тварини\свійські тварини\2880582_6d0a81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282" y="2285992"/>
            <a:ext cx="2428892" cy="182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 descr="E:\тварини\свійські тварини\голуб і кіт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8992" y="2000240"/>
            <a:ext cx="2143140" cy="1858559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title"/>
          </p:nvPr>
        </p:nvSpPr>
        <p:spPr>
          <a:xfrm>
            <a:off x="214282" y="142852"/>
            <a:ext cx="8229600" cy="857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 Black"/>
              <a:buNone/>
            </a:pPr>
            <a:r>
              <a:rPr lang="uk-UA" sz="3600" b="1" i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Цікаві діалоги</a:t>
            </a:r>
            <a:endParaRPr sz="3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457200" y="1214422"/>
            <a:ext cx="8229600" cy="514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uk-UA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Гра – засіб розвитку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uk-UA" sz="2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мовлення</a:t>
            </a:r>
            <a:endParaRPr sz="2800" b="1" i="1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94" name="Google Shape;194;p25" descr="E:\тварини\свійські тварини\2942777_f182d09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7355" y="3571876"/>
            <a:ext cx="2436645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5" descr="E:\тварини\свійські тварини\1288459250_two_kittens[1]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844" y="5143488"/>
            <a:ext cx="2286016" cy="171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5" descr="E:\тварини\свійські тварини\020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00562" y="4786322"/>
            <a:ext cx="2571715" cy="1928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 descr="E:\всі фото\фото 4 клас\135CANON\IMG_6435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28794" y="3786190"/>
            <a:ext cx="2857258" cy="214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6" descr="E:\свята емблеми школа\сонечка\ии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513903" cy="212110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1142976" y="142852"/>
            <a:ext cx="7643866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770"/>
              <a:buFont typeface="NTR"/>
              <a:buNone/>
            </a:pPr>
            <a:r>
              <a:rPr lang="uk-UA" sz="4770">
                <a:solidFill>
                  <a:srgbClr val="0000FF"/>
                </a:solidFill>
                <a:latin typeface="NTR"/>
                <a:ea typeface="NTR"/>
                <a:cs typeface="NTR"/>
                <a:sym typeface="NTR"/>
              </a:rPr>
              <a:t>Сюжетний зміст уроків</a:t>
            </a:r>
            <a:r>
              <a:rPr lang="uk-UA" sz="3959">
                <a:solidFill>
                  <a:srgbClr val="0000FF"/>
                </a:solidFill>
                <a:latin typeface="NTR"/>
                <a:ea typeface="NTR"/>
                <a:cs typeface="NTR"/>
                <a:sym typeface="NTR"/>
              </a:rPr>
              <a:t/>
            </a:r>
            <a:br>
              <a:rPr lang="uk-UA" sz="3959">
                <a:solidFill>
                  <a:srgbClr val="0000FF"/>
                </a:solidFill>
                <a:latin typeface="NTR"/>
                <a:ea typeface="NTR"/>
                <a:cs typeface="NTR"/>
                <a:sym typeface="NTR"/>
              </a:rPr>
            </a:br>
            <a:r>
              <a:rPr lang="uk-UA" sz="4410">
                <a:latin typeface="NTR"/>
                <a:ea typeface="NTR"/>
                <a:cs typeface="NTR"/>
                <a:sym typeface="NTR"/>
              </a:rPr>
              <a:t>(з використанням ІКТ)</a:t>
            </a:r>
            <a:endParaRPr sz="4410">
              <a:latin typeface="NTR"/>
              <a:ea typeface="NTR"/>
              <a:cs typeface="NTR"/>
              <a:sym typeface="NTR"/>
            </a:endParaRPr>
          </a:p>
        </p:txBody>
      </p:sp>
      <p:sp>
        <p:nvSpPr>
          <p:cNvPr id="204" name="Google Shape;204;p26"/>
          <p:cNvSpPr txBox="1">
            <a:spLocks noGrp="1"/>
          </p:cNvSpPr>
          <p:nvPr>
            <p:ph type="body" idx="1"/>
          </p:nvPr>
        </p:nvSpPr>
        <p:spPr>
          <a:xfrm>
            <a:off x="500034" y="157161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Змінити кінцівку казки “Колобок”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Допомогти Білосніжці відшукати гномів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Простелити Весні доріжку квітами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Повернути в казки розділові знаки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Врятувати сонечко(завдання на хмаринках)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003300"/>
              </a:buClr>
              <a:buSzPts val="3200"/>
              <a:buChar char="•"/>
            </a:pPr>
            <a:r>
              <a:rPr lang="uk-UA" b="1" i="1">
                <a:solidFill>
                  <a:srgbClr val="003300"/>
                </a:solidFill>
              </a:rPr>
              <a:t>Подорож із Капітошкою</a:t>
            </a:r>
            <a:endParaRPr b="1" i="1">
              <a:solidFill>
                <a:srgbClr val="003300"/>
              </a:solidFill>
            </a:endParaRPr>
          </a:p>
        </p:txBody>
      </p:sp>
      <p:pic>
        <p:nvPicPr>
          <p:cNvPr id="205" name="Google Shape;205;p26" descr="E:\свята емблеми школа\Класні герої\мультик\55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3768" y="1285860"/>
            <a:ext cx="1500166" cy="1238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 descr="E:\свята емблеми школа\Класні герої\Білосніжка принцеси\7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43768" y="5000636"/>
            <a:ext cx="1674757" cy="140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7" descr="E:\всі фото\екскурсія 2 клас\IMG_569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357562"/>
            <a:ext cx="4378258" cy="3283573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2" name="Google Shape;212;p27" descr="E:\всі фото\3 клас екскурсії\3 клас екскурсії\екскурсія в природу 3 клас\IMG_876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9517" y="3571876"/>
            <a:ext cx="5524483" cy="310771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959"/>
              <a:buFont typeface="NTR"/>
              <a:buNone/>
            </a:pPr>
            <a:r>
              <a:rPr lang="uk-UA" sz="3959">
                <a:solidFill>
                  <a:srgbClr val="0000FF"/>
                </a:solidFill>
                <a:latin typeface="NTR"/>
                <a:ea typeface="NTR"/>
                <a:cs typeface="NTR"/>
                <a:sym typeface="NTR"/>
              </a:rPr>
              <a:t>Уроки мислення на природі</a:t>
            </a:r>
            <a:br>
              <a:rPr lang="uk-UA" sz="3959">
                <a:solidFill>
                  <a:srgbClr val="0000FF"/>
                </a:solidFill>
                <a:latin typeface="NTR"/>
                <a:ea typeface="NTR"/>
                <a:cs typeface="NTR"/>
                <a:sym typeface="NTR"/>
              </a:rPr>
            </a:br>
            <a:endParaRPr sz="3959">
              <a:solidFill>
                <a:srgbClr val="0000FF"/>
              </a:solidFill>
              <a:latin typeface="NTR"/>
              <a:ea typeface="NTR"/>
              <a:cs typeface="NTR"/>
              <a:sym typeface="NTR"/>
            </a:endParaRPr>
          </a:p>
        </p:txBody>
      </p:sp>
      <p:pic>
        <p:nvPicPr>
          <p:cNvPr id="214" name="Google Shape;214;p27" descr="E:\всі фото\3 клас екскурсії\3 клас екскурсії\екскурсія в природу 3 клас\IMG_867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0223" y="1142984"/>
            <a:ext cx="4063777" cy="228601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5" name="Google Shape;215;p27" descr="E:\всі фото\1 клас  і МК\IMG_3118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8860" y="1142984"/>
            <a:ext cx="3286148" cy="24645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6" name="Google Shape;216;p27" descr="E:\всі фото\екскурсія 2 клас\фс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0034" y="1285860"/>
            <a:ext cx="1944514" cy="257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 descr="E:\різні фони\1316422775[1]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70"/>
            <a:ext cx="5614492" cy="5429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2928926" y="357166"/>
            <a:ext cx="6043626" cy="5227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uk-UA" b="1" i="1">
                <a:solidFill>
                  <a:srgbClr val="FF0000"/>
                </a:solidFill>
              </a:rPr>
              <a:t>У кожного своя вершина…</a:t>
            </a:r>
            <a:endParaRPr b="1" i="1">
              <a:solidFill>
                <a:srgbClr val="FF0000"/>
              </a:solidFill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2"/>
          </p:nvPr>
        </p:nvSpPr>
        <p:spPr>
          <a:xfrm rot="-239529">
            <a:off x="714349" y="1500174"/>
            <a:ext cx="2286016" cy="4625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Істина – на шляху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до вершини.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Можливо не у вершині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справа, а в пройденому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і пережитому.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None/>
            </a:pPr>
            <a:r>
              <a:rPr lang="uk-UA" sz="1800" b="1" i="1">
                <a:solidFill>
                  <a:srgbClr val="FF0000"/>
                </a:solidFill>
              </a:rPr>
              <a:t>                 М. Чумарна</a:t>
            </a:r>
            <a:endParaRPr/>
          </a:p>
        </p:txBody>
      </p:sp>
      <p:pic>
        <p:nvPicPr>
          <p:cNvPr id="224" name="Google Shape;224;p28" descr="E:\всі фото\1 клас Відкритий урок 2 клас\IMG_516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3936" y="2285992"/>
            <a:ext cx="4095929" cy="3071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body" idx="1"/>
          </p:nvPr>
        </p:nvSpPr>
        <p:spPr>
          <a:xfrm>
            <a:off x="1857356" y="1714488"/>
            <a:ext cx="5286412" cy="464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Ти – Учитель!</a:t>
            </a:r>
            <a:endParaRPr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Пам'ятай щоденно</a:t>
            </a:r>
            <a:endParaRPr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Про своє призначення святе.</a:t>
            </a:r>
            <a:endParaRPr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Хай не зачерствіють у буденні</a:t>
            </a:r>
            <a:endParaRPr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І душа твоя, </a:t>
            </a:r>
            <a:endParaRPr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rgbClr val="FF0066"/>
              </a:buClr>
              <a:buSzPts val="2400"/>
              <a:buNone/>
            </a:pPr>
            <a:r>
              <a:rPr lang="uk-UA" sz="2400" i="1">
                <a:solidFill>
                  <a:srgbClr val="FF0066"/>
                </a:solidFill>
                <a:latin typeface="Arial"/>
                <a:ea typeface="Arial"/>
                <a:cs typeface="Arial"/>
                <a:sym typeface="Arial"/>
              </a:rPr>
              <a:t>і серце золоте.</a:t>
            </a:r>
            <a:endParaRPr sz="2400" i="1">
              <a:solidFill>
                <a:srgbClr val="FF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E:\цікавинки\imagesCAV8WTN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86578" y="571480"/>
            <a:ext cx="2143125" cy="2143125"/>
          </a:xfrm>
          <a:prstGeom prst="ellipse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500034" y="571480"/>
            <a:ext cx="7972452" cy="100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uk-UA"/>
              <a:t/>
            </a:r>
            <a:br>
              <a:rPr lang="uk-UA"/>
            </a:br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2"/>
          </p:nvPr>
        </p:nvSpPr>
        <p:spPr>
          <a:xfrm>
            <a:off x="214282" y="142852"/>
            <a:ext cx="3251231" cy="5500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uk-UA" sz="24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Нехай учитель поспішає до дітей, радіє кожній зустрічі з ними, тоді й діти поспішатимуть у школу і щиро радітимуть кожній зустрічі зі своїм учителем.</a:t>
            </a:r>
            <a:br>
              <a:rPr lang="uk-UA" sz="24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2400" b="1" i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Ш. Амонашвілі</a:t>
            </a:r>
            <a:endParaRPr/>
          </a:p>
        </p:txBody>
      </p:sp>
      <p:pic>
        <p:nvPicPr>
          <p:cNvPr id="99" name="Google Shape;99;p14" descr="E:\1шт-20х30-РЕАЛ-нат005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7620" y="2928934"/>
            <a:ext cx="4786346" cy="3394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/>
        </p:nvSpPr>
        <p:spPr>
          <a:xfrm>
            <a:off x="3786182" y="428604"/>
            <a:ext cx="3429024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Школа — велика дитяча країна,</a:t>
            </a:r>
            <a:b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В ній відкривається білий наш світ.</a:t>
            </a:r>
            <a:b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Тут пізнає себе кожна дитина,</a:t>
            </a:r>
            <a:b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І відправляється звідси в політ.</a:t>
            </a:r>
            <a:br>
              <a:rPr lang="uk-UA" sz="18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>
              <a:solidFill>
                <a:srgbClr val="00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576" y="188640"/>
            <a:ext cx="7560840" cy="518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 descr="I:\я фото 2019\IMG_20181130_11195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5736" y="3717032"/>
            <a:ext cx="2247714" cy="2996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 descr="E:\цікавинки\10111450_40b59320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430" y="714356"/>
            <a:ext cx="2033205" cy="28316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>
            <a:spLocks noGrp="1"/>
          </p:cNvSpPr>
          <p:nvPr>
            <p:ph type="title"/>
          </p:nvPr>
        </p:nvSpPr>
        <p:spPr>
          <a:xfrm>
            <a:off x="0" y="4500570"/>
            <a:ext cx="8686800" cy="164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Arial"/>
              <a:buNone/>
            </a:pPr>
            <a:r>
              <a:rPr lang="uk-UA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Учитель – людина,</a:t>
            </a:r>
            <a:br>
              <a:rPr lang="uk-UA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uk-UA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в руках якої росте душа…</a:t>
            </a:r>
            <a:endParaRPr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6" descr="E:\різні фони\qvapMId50AQ[1]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571868" y="2428868"/>
            <a:ext cx="2000264" cy="250033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>
            <a:spLocks noGrp="1"/>
          </p:cNvSpPr>
          <p:nvPr>
            <p:ph type="body" idx="1"/>
          </p:nvPr>
        </p:nvSpPr>
        <p:spPr>
          <a:xfrm>
            <a:off x="5857884" y="571480"/>
            <a:ext cx="2928958" cy="428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None/>
            </a:pPr>
            <a:r>
              <a:rPr lang="uk-UA" sz="2000" b="1" i="1">
                <a:solidFill>
                  <a:srgbClr val="0000FF"/>
                </a:solidFill>
              </a:rPr>
              <a:t>       Наш обов`язок прийняти кожного учня таким, яким він є, а не таким яким би ми хотіли його бачити, допомогти кожній дитині досягнути максимуму її можливостей. </a:t>
            </a:r>
            <a:endParaRPr sz="2000">
              <a:solidFill>
                <a:srgbClr val="0000FF"/>
              </a:solidFill>
            </a:endParaRPr>
          </a:p>
          <a:p>
            <a:pPr marL="342900" lvl="0" indent="-342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b="1" i="1">
              <a:solidFill>
                <a:srgbClr val="660033"/>
              </a:solidFill>
            </a:endParaRPr>
          </a:p>
        </p:txBody>
      </p:sp>
      <p:sp>
        <p:nvSpPr>
          <p:cNvPr id="120" name="Google Shape;120;p17"/>
          <p:cNvSpPr txBox="1">
            <a:spLocks noGrp="1"/>
          </p:cNvSpPr>
          <p:nvPr>
            <p:ph type="body" idx="2"/>
          </p:nvPr>
        </p:nvSpPr>
        <p:spPr>
          <a:xfrm>
            <a:off x="142845" y="357166"/>
            <a:ext cx="2714643" cy="61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3200"/>
              <a:buNone/>
            </a:pPr>
            <a:r>
              <a:rPr lang="uk-UA" sz="3200" b="1" i="1">
                <a:solidFill>
                  <a:srgbClr val="0000FF"/>
                </a:solidFill>
              </a:rPr>
              <a:t> «Все в руках Учителя!».</a:t>
            </a:r>
            <a:endParaRPr sz="32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None/>
            </a:pPr>
            <a:r>
              <a:rPr lang="uk-UA" sz="1800" b="1" i="1">
                <a:solidFill>
                  <a:srgbClr val="C00000"/>
                </a:solidFill>
              </a:rPr>
              <a:t>Кожен учень особливий - із  своїми талантами і здібностями, і саме від учителя залежить чи зможе він «розправити крила і злетіти».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pic>
        <p:nvPicPr>
          <p:cNvPr id="121" name="Google Shape;121;p17" descr="E:\всі фото\1-А клас\IMG_0989 - Копія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7950" y="4143380"/>
            <a:ext cx="2555282" cy="214313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17" descr="E:\1-А клас\IMG_096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4744" y="1071546"/>
            <a:ext cx="1707933" cy="12809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3" name="Google Shape;123;p17" descr="E:\1-А клас\IMG_0927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844" y="3357562"/>
            <a:ext cx="2571863" cy="192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1357290" y="1500174"/>
            <a:ext cx="7329510" cy="40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59"/>
              <a:buFont typeface="Arial"/>
              <a:buNone/>
            </a:pPr>
            <a:r>
              <a:rPr lang="uk-UA" sz="395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Завдання школи, зокрема. її початкової ланки, – навчити школярів змістовно, граматично правильно і стилістично вправно висловлювати думки в усній та писемній формах.</a:t>
            </a:r>
            <a:br>
              <a:rPr lang="uk-UA" sz="395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395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9"/>
          <p:cNvSpPr txBox="1">
            <a:spLocks noGrp="1"/>
          </p:cNvSpPr>
          <p:nvPr>
            <p:ph type="title"/>
          </p:nvPr>
        </p:nvSpPr>
        <p:spPr>
          <a:xfrm>
            <a:off x="142844" y="785794"/>
            <a:ext cx="3322669" cy="17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000"/>
              <a:buFont typeface="Calibri"/>
              <a:buNone/>
            </a:pPr>
            <a:r>
              <a:rPr lang="uk-UA">
                <a:solidFill>
                  <a:srgbClr val="0000FF"/>
                </a:solidFill>
              </a:rPr>
              <a:t/>
            </a:r>
            <a:br>
              <a:rPr lang="uk-UA">
                <a:solidFill>
                  <a:srgbClr val="0000FF"/>
                </a:solidFill>
              </a:rPr>
            </a:br>
            <a:endParaRPr>
              <a:solidFill>
                <a:srgbClr val="0000FF"/>
              </a:solidFill>
            </a:endParaRPr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1"/>
          </p:nvPr>
        </p:nvSpPr>
        <p:spPr>
          <a:xfrm>
            <a:off x="428596" y="273051"/>
            <a:ext cx="8501122" cy="294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None/>
            </a:pPr>
            <a:r>
              <a:rPr lang="uk-UA" sz="1600" b="1">
                <a:solidFill>
                  <a:srgbClr val="0000FF"/>
                </a:solidFill>
              </a:rPr>
              <a:t>       </a:t>
            </a:r>
            <a:endParaRPr sz="1800" b="1" i="1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72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uk-UA" sz="2400" b="1">
                <a:solidFill>
                  <a:srgbClr val="C00000"/>
                </a:solidFill>
              </a:rPr>
              <a:t>  </a:t>
            </a:r>
            <a:r>
              <a:rPr lang="uk-UA" sz="3600" b="1" i="1">
                <a:solidFill>
                  <a:srgbClr val="C00000"/>
                </a:solidFill>
              </a:rPr>
              <a:t>Робота з  розвитку зв`язного мовлення </a:t>
            </a:r>
            <a:r>
              <a:rPr lang="uk-UA" sz="3600">
                <a:solidFill>
                  <a:schemeClr val="lt1"/>
                </a:solidFill>
              </a:rPr>
              <a:t> 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ts val="1600"/>
              <a:buChar char="•"/>
            </a:pPr>
            <a:r>
              <a:rPr lang="uk-UA" sz="1600" b="1" i="1">
                <a:solidFill>
                  <a:srgbClr val="0000FF"/>
                </a:solidFill>
              </a:rPr>
              <a:t>будується в єдиній системі, використовуючи принцип наступності навчання ( цей принцип є  пріоритетним).</a:t>
            </a:r>
            <a:endParaRPr sz="1600" i="1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ts val="1600"/>
              <a:buChar char="•"/>
            </a:pPr>
            <a:r>
              <a:rPr lang="uk-UA" sz="1600" b="1" i="1">
                <a:solidFill>
                  <a:srgbClr val="0000FF"/>
                </a:solidFill>
              </a:rPr>
              <a:t>базується на безпосередніх літературних та життєвих враженнях учнів.</a:t>
            </a:r>
            <a:endParaRPr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00FF"/>
              </a:buClr>
              <a:buSzPts val="1600"/>
              <a:buChar char="•"/>
            </a:pPr>
            <a:r>
              <a:rPr lang="uk-UA" sz="1600" b="1" i="1">
                <a:solidFill>
                  <a:srgbClr val="0000FF"/>
                </a:solidFill>
              </a:rPr>
              <a:t>здійснюється на кожному уроці і закріплюється на окремих спеціальних уроках —  уроках  розвитку  зв`язного мовлення.</a:t>
            </a:r>
            <a:endParaRPr sz="1600" b="1" i="1">
              <a:solidFill>
                <a:srgbClr val="0000FF"/>
              </a:solidFill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pic>
        <p:nvPicPr>
          <p:cNvPr id="135" name="Google Shape;135;p19" descr="E:\всі фото\1-А клас\IMG_099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0769" y="2928934"/>
            <a:ext cx="4667455" cy="35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 descr="E:\всі фото\3 клас школа 29.03.2011\IMG_78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632" y="2786058"/>
            <a:ext cx="2290608" cy="4071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xfrm>
            <a:off x="214282" y="428604"/>
            <a:ext cx="8472518" cy="2143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Font typeface="Calibri"/>
              <a:buNone/>
            </a:pPr>
            <a:r>
              <a:rPr lang="uk-UA" sz="2400" b="1" i="1">
                <a:solidFill>
                  <a:srgbClr val="0000FF"/>
                </a:solidFill>
              </a:rPr>
              <a:t>Проблемі розвитку зв’язного мовлення приділяв велику увагу К.Д.Ушинський, який справедливо стверджував, що </a:t>
            </a:r>
            <a:r>
              <a:rPr lang="uk-UA" sz="2400" b="1" i="1">
                <a:solidFill>
                  <a:srgbClr val="FF0000"/>
                </a:solidFill>
              </a:rPr>
              <a:t>«... бідність словника школяра породжує одноманітність мовлення і робить його незрозумілим для слухачів...».</a:t>
            </a:r>
            <a:r>
              <a:rPr lang="uk-UA" sz="2400"/>
              <a:t/>
            </a:r>
            <a:br>
              <a:rPr lang="uk-UA" sz="2400"/>
            </a:br>
            <a:endParaRPr sz="2400"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1"/>
          </p:nvPr>
        </p:nvSpPr>
        <p:spPr>
          <a:xfrm>
            <a:off x="457200" y="2214554"/>
            <a:ext cx="8229600" cy="407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uk-UA" sz="2240"/>
              <a:t>   </a:t>
            </a:r>
            <a:r>
              <a:rPr lang="uk-UA" sz="1960">
                <a:solidFill>
                  <a:srgbClr val="C00000"/>
                </a:solidFill>
              </a:rPr>
              <a:t>Ми ставимо перед собою завдання: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rgbClr val="0000FF"/>
              </a:buClr>
              <a:buSzPts val="1679"/>
              <a:buNone/>
            </a:pPr>
            <a:r>
              <a:rPr lang="uk-UA" sz="1679" b="1" i="1">
                <a:solidFill>
                  <a:srgbClr val="0000FF"/>
                </a:solidFill>
              </a:rPr>
              <a:t>   -  сприяти поповненню словникового запасу дітей, навчити вдало і доречно використовувати його у власному мовленні. </a:t>
            </a:r>
            <a:endParaRPr sz="1679" b="1" i="1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 b="1" i="1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rgbClr val="0000FF"/>
              </a:buClr>
              <a:buSzPts val="1679"/>
              <a:buFont typeface="Calibri"/>
              <a:buChar char="-"/>
            </a:pPr>
            <a:r>
              <a:rPr lang="uk-UA" sz="1679" b="1" i="1">
                <a:solidFill>
                  <a:srgbClr val="0000FF"/>
                </a:solidFill>
              </a:rPr>
              <a:t>навчити дітей використовувати синтаксичні моделі міркування, обґрунтовувати свої думки, відстоювати їх істинність.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 b="1" i="1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rgbClr val="0000FF"/>
              </a:buClr>
              <a:buSzPts val="1679"/>
              <a:buNone/>
            </a:pPr>
            <a:r>
              <a:rPr lang="uk-UA" sz="1679" b="1" i="1">
                <a:solidFill>
                  <a:srgbClr val="0000FF"/>
                </a:solidFill>
              </a:rPr>
              <a:t> -    формувати правильність мовлення школярів, тобто відповідність його літературній нормі, в усному мовленні – орфоепічну правильність. </a:t>
            </a:r>
            <a:endParaRPr sz="1679" b="1" i="1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chemeClr val="dk1"/>
              </a:buClr>
              <a:buSzPts val="1680"/>
              <a:buNone/>
            </a:pPr>
            <a:endParaRPr sz="1679" b="1" i="1">
              <a:solidFill>
                <a:srgbClr val="0000FF"/>
              </a:solidFill>
            </a:endParaRPr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rgbClr val="0000FF"/>
              </a:buClr>
              <a:buSzPts val="1679"/>
              <a:buNone/>
            </a:pPr>
            <a:r>
              <a:rPr lang="uk-UA" sz="1679" b="1" i="1">
                <a:solidFill>
                  <a:srgbClr val="0000FF"/>
                </a:solidFill>
              </a:rPr>
              <a:t>-   вчити  учнів слухати себе та інших з погляду нормативності; бути вдячним тому, хто виправляє твої мовленнєві помилки; свої ж зауваження, поради та рекомендації іншим робити тактовно, делікатно.</a:t>
            </a:r>
            <a:endParaRPr/>
          </a:p>
          <a:p>
            <a:pPr marL="342900" lvl="0" indent="-342900" algn="l" rtl="0">
              <a:lnSpc>
                <a:spcPct val="80000"/>
              </a:lnSpc>
              <a:spcBef>
                <a:spcPts val="336"/>
              </a:spcBef>
              <a:spcAft>
                <a:spcPts val="0"/>
              </a:spcAft>
              <a:buClr>
                <a:srgbClr val="990000"/>
              </a:buClr>
              <a:buSzPts val="1679"/>
              <a:buNone/>
            </a:pPr>
            <a:r>
              <a:rPr lang="uk-UA" sz="1679" b="1">
                <a:solidFill>
                  <a:srgbClr val="990000"/>
                </a:solidFill>
              </a:rPr>
              <a:t/>
            </a:r>
            <a:br>
              <a:rPr lang="uk-UA" sz="1679" b="1">
                <a:solidFill>
                  <a:srgbClr val="990000"/>
                </a:solidFill>
              </a:rPr>
            </a:br>
            <a:endParaRPr sz="1540" b="1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500034" y="500042"/>
            <a:ext cx="8186766" cy="221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4400"/>
              <a:buFont typeface="Garamond"/>
              <a:buNone/>
            </a:pPr>
            <a:r>
              <a:rPr lang="uk-UA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У серце увійде тільки те,</a:t>
            </a:r>
            <a:br>
              <a:rPr lang="uk-UA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uk-UA">
                <a:solidFill>
                  <a:srgbClr val="0000FF"/>
                </a:solidFill>
                <a:latin typeface="Garamond"/>
                <a:ea typeface="Garamond"/>
                <a:cs typeface="Garamond"/>
                <a:sym typeface="Garamond"/>
              </a:rPr>
              <a:t>що йде від серця!</a:t>
            </a:r>
            <a:endParaRPr>
              <a:solidFill>
                <a:srgbClr val="0000FF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8" name="Google Shape;148;p21" descr="E:\всі фото\1-А клас\IMG_096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488" y="2714620"/>
            <a:ext cx="3684464" cy="27632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Экран (4:3)</PresentationFormat>
  <Paragraphs>89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NTR</vt:lpstr>
      <vt:lpstr>Garamond</vt:lpstr>
      <vt:lpstr>Тема Office</vt:lpstr>
      <vt:lpstr>Погляд на проблему Розвитку зв`язного мовлення в початкових класах із використанням ІКТ</vt:lpstr>
      <vt:lpstr> </vt:lpstr>
      <vt:lpstr>Презентация PowerPoint</vt:lpstr>
      <vt:lpstr>Учитель – людина, в руках якої росте душа…</vt:lpstr>
      <vt:lpstr>Презентация PowerPoint</vt:lpstr>
      <vt:lpstr>Завдання школи, зокрема. її початкової ланки, – навчити школярів змістовно, граматично правильно і стилістично вправно висловлювати думки в усній та писемній формах. </vt:lpstr>
      <vt:lpstr> </vt:lpstr>
      <vt:lpstr>Проблемі розвитку зв’язного мовлення приділяв велику увагу К.Д.Ушинський, який справедливо стверджував, що «... бідність словника школяра породжує одноманітність мовлення і робить його незрозумілим для слухачів...». </vt:lpstr>
      <vt:lpstr>У серце увійде тільки те, що йде від серця!</vt:lpstr>
      <vt:lpstr>Кожна хвилина  уроку розвиває мовлення  </vt:lpstr>
      <vt:lpstr>Ейдетика на уроках розвитку зв'язного мовлення</vt:lpstr>
      <vt:lpstr> Я – вчитель! (рольова гра) Допоможи казковим героям:</vt:lpstr>
      <vt:lpstr>Цікаві діалоги</vt:lpstr>
      <vt:lpstr>Сюжетний зміст уроків (з використанням ІКТ)</vt:lpstr>
      <vt:lpstr>Уроки мислення на природі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Погляд на проблему Розвитку зв`язного мовлення в початкових класах із використанням ІКТ</dc:title>
  <dc:creator>ЗНО</dc:creator>
  <cp:lastModifiedBy>ЗНО</cp:lastModifiedBy>
  <cp:revision>1</cp:revision>
  <dcterms:modified xsi:type="dcterms:W3CDTF">2020-01-29T13:26:35Z</dcterms:modified>
</cp:coreProperties>
</file>