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7672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з підписом" type="objTx">
  <p:cSld name="OBJECT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об'є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озділу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'єкти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ображення з підписом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2857496"/>
            <a:ext cx="7772400" cy="12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Arial"/>
              <a:buNone/>
            </a:pPr>
            <a:r>
              <a:rPr lang="uk-UA" sz="3200" b="1" dirty="0">
                <a:solidFill>
                  <a:srgbClr val="002060"/>
                </a:solidFill>
                <a:latin typeface="Book Antiqua" pitchFamily="18" charset="0"/>
                <a:ea typeface="Arial"/>
                <a:cs typeface="Arial"/>
                <a:sym typeface="Arial"/>
              </a:rPr>
              <a:t>Речення. Вживання розділових знаків в кінці речення</a:t>
            </a:r>
            <a:r>
              <a:rPr lang="uk-UA" sz="4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uk-UA" sz="4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 sz="48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2018889" y="1623303"/>
            <a:ext cx="6400800" cy="164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None/>
            </a:pPr>
            <a:r>
              <a:rPr lang="uk-UA" sz="4800" dirty="0">
                <a:solidFill>
                  <a:srgbClr val="C00000"/>
                </a:solidFill>
                <a:latin typeface="Book Antiqua" pitchFamily="18" charset="0"/>
                <a:ea typeface="Arial"/>
                <a:cs typeface="Arial"/>
                <a:sym typeface="Arial"/>
              </a:rPr>
              <a:t>Урок-казка</a:t>
            </a:r>
            <a:r>
              <a:rPr lang="uk-UA" dirty="0"/>
              <a:t> </a:t>
            </a:r>
            <a:endParaRPr dirty="0"/>
          </a:p>
        </p:txBody>
      </p:sp>
      <p:pic>
        <p:nvPicPr>
          <p:cNvPr id="86" name="Google Shape;86;p13" descr="E:\листівки малюночки розмальовки\малюночки звірят\ведмедики\яя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071942"/>
            <a:ext cx="1768368" cy="267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E:\свята емблеми школа\герої казочок\81109704_large_16309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9699" y="3857628"/>
            <a:ext cx="2604301" cy="3000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285720" y="357166"/>
            <a:ext cx="5214974" cy="79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lang="uk-UA" sz="2800" i="1">
                <a:solidFill>
                  <a:srgbClr val="7030A0"/>
                </a:solidFill>
              </a:rPr>
              <a:t>4. Ознайомлення з правилом</a:t>
            </a:r>
            <a:endParaRPr sz="2800" i="1">
              <a:solidFill>
                <a:srgbClr val="7030A0"/>
              </a:solidFill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2"/>
          </p:nvPr>
        </p:nvSpPr>
        <p:spPr>
          <a:xfrm>
            <a:off x="214282" y="1435100"/>
            <a:ext cx="642942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None/>
            </a:pPr>
            <a:r>
              <a:rPr lang="uk-UA" sz="2800" b="1" i="1" dirty="0">
                <a:solidFill>
                  <a:srgbClr val="7030A0"/>
                </a:solidFill>
              </a:rPr>
              <a:t>5.Диференційована робота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uk-UA" sz="2400" b="1" dirty="0">
                <a:solidFill>
                  <a:srgbClr val="FF0000"/>
                </a:solidFill>
              </a:rPr>
              <a:t>  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І </a:t>
            </a:r>
            <a:r>
              <a:rPr lang="uk-UA" sz="2400" b="1" dirty="0">
                <a:solidFill>
                  <a:srgbClr val="FF0000"/>
                </a:solidFill>
              </a:rPr>
              <a:t>варіант  </a:t>
            </a:r>
            <a:r>
              <a:rPr lang="uk-UA" sz="2400" b="1" i="1" dirty="0" smtClean="0">
                <a:solidFill>
                  <a:srgbClr val="7030A0"/>
                </a:solidFill>
              </a:rPr>
              <a:t>Вправа 3 </a:t>
            </a:r>
            <a:r>
              <a:rPr lang="uk-UA" sz="2400" b="1" i="1" dirty="0">
                <a:solidFill>
                  <a:srgbClr val="7030A0"/>
                </a:solidFill>
              </a:rPr>
              <a:t>(самостійно)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    </a:t>
            </a:r>
            <a:endParaRPr sz="2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uk-UA" sz="2400" b="1" dirty="0">
                <a:solidFill>
                  <a:srgbClr val="FF0000"/>
                </a:solidFill>
              </a:rPr>
              <a:t> ІІ варіант  </a:t>
            </a:r>
            <a:r>
              <a:rPr lang="uk-UA" sz="2400" b="1" i="1" dirty="0">
                <a:solidFill>
                  <a:srgbClr val="7030A0"/>
                </a:solidFill>
              </a:rPr>
              <a:t>Колективне виконання вправи</a:t>
            </a:r>
            <a:endParaRPr sz="2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dirty="0">
              <a:solidFill>
                <a:srgbClr val="FF0000"/>
              </a:solidFill>
            </a:endParaRPr>
          </a:p>
        </p:txBody>
      </p:sp>
      <p:pic>
        <p:nvPicPr>
          <p:cNvPr id="169" name="Google Shape;169;p22" descr="E:\свята емблеми школа\Класні герої\9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214686"/>
            <a:ext cx="2786121" cy="348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 descr="E:\свята емблеми школа\герої казочок\81109704_large_16309[1]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324215" y="1357298"/>
            <a:ext cx="2229429" cy="256830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/>
          <p:nvPr/>
        </p:nvSpPr>
        <p:spPr>
          <a:xfrm rot="665118">
            <a:off x="5894791" y="2988189"/>
            <a:ext cx="1482808" cy="127090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9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457200" y="500042"/>
            <a:ext cx="8229600" cy="542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Calibri"/>
              <a:buNone/>
            </a:pPr>
            <a:r>
              <a:rPr lang="uk-UA" sz="3200" b="1" i="1" dirty="0">
                <a:solidFill>
                  <a:srgbClr val="7030A0"/>
                </a:solidFill>
              </a:rPr>
              <a:t>6. </a:t>
            </a:r>
            <a:r>
              <a:rPr lang="uk-UA" sz="3200" b="1" i="1" dirty="0" err="1">
                <a:solidFill>
                  <a:srgbClr val="7030A0"/>
                </a:solidFill>
              </a:rPr>
              <a:t>Звуко-буквений</a:t>
            </a:r>
            <a:r>
              <a:rPr lang="uk-UA" sz="3200" b="1" i="1" dirty="0">
                <a:solidFill>
                  <a:srgbClr val="7030A0"/>
                </a:solidFill>
              </a:rPr>
              <a:t> аналіз слова</a:t>
            </a:r>
            <a:br>
              <a:rPr lang="uk-UA" sz="3200" b="1" i="1" dirty="0">
                <a:solidFill>
                  <a:srgbClr val="7030A0"/>
                </a:solidFill>
              </a:rPr>
            </a:br>
            <a:r>
              <a:rPr lang="uk-UA" sz="3200" b="1" i="1" dirty="0">
                <a:solidFill>
                  <a:srgbClr val="7030A0"/>
                </a:solidFill>
              </a:rPr>
              <a:t/>
            </a:r>
            <a:br>
              <a:rPr lang="uk-UA" sz="3200" b="1" i="1" dirty="0">
                <a:solidFill>
                  <a:srgbClr val="7030A0"/>
                </a:solidFill>
              </a:rPr>
            </a:br>
            <a:r>
              <a:rPr lang="uk-UA" sz="3200" b="1" i="1" dirty="0">
                <a:solidFill>
                  <a:srgbClr val="7030A0"/>
                </a:solidFill>
              </a:rPr>
              <a:t/>
            </a:r>
            <a:br>
              <a:rPr lang="uk-UA" sz="3200" b="1" i="1" dirty="0">
                <a:solidFill>
                  <a:srgbClr val="7030A0"/>
                </a:solidFill>
              </a:rPr>
            </a:br>
            <a:r>
              <a:rPr lang="uk-UA" sz="3200" b="1" i="1" dirty="0">
                <a:solidFill>
                  <a:srgbClr val="7030A0"/>
                </a:solidFill>
              </a:rPr>
              <a:t/>
            </a:r>
            <a:br>
              <a:rPr lang="uk-UA" sz="3200" b="1" i="1" dirty="0">
                <a:solidFill>
                  <a:srgbClr val="7030A0"/>
                </a:solidFill>
              </a:rPr>
            </a:br>
            <a:r>
              <a:rPr lang="uk-UA" sz="3200" b="1" i="1" dirty="0">
                <a:solidFill>
                  <a:srgbClr val="7030A0"/>
                </a:solidFill>
              </a:rPr>
              <a:t/>
            </a:r>
            <a:br>
              <a:rPr lang="uk-UA" sz="3200" b="1" i="1" dirty="0">
                <a:solidFill>
                  <a:srgbClr val="7030A0"/>
                </a:solidFill>
              </a:rPr>
            </a:br>
            <a:r>
              <a:rPr lang="uk-UA" sz="3200" b="1" i="1" dirty="0">
                <a:solidFill>
                  <a:srgbClr val="7030A0"/>
                </a:solidFill>
              </a:rPr>
              <a:t/>
            </a:r>
            <a:br>
              <a:rPr lang="uk-UA" sz="3200" b="1" i="1" dirty="0">
                <a:solidFill>
                  <a:srgbClr val="7030A0"/>
                </a:solidFill>
              </a:rPr>
            </a:br>
            <a:r>
              <a:rPr lang="uk-UA" sz="3200" b="1" i="1" dirty="0">
                <a:solidFill>
                  <a:srgbClr val="7030A0"/>
                </a:solidFill>
              </a:rPr>
              <a:t>ластів'ята – 4скл., 10зв., 9б.. </a:t>
            </a:r>
            <a:br>
              <a:rPr lang="uk-UA" sz="3200" b="1" i="1" dirty="0">
                <a:solidFill>
                  <a:srgbClr val="7030A0"/>
                </a:solidFill>
              </a:rPr>
            </a:br>
            <a:r>
              <a:rPr lang="uk-UA" sz="3200" b="1" i="1" dirty="0">
                <a:solidFill>
                  <a:srgbClr val="7030A0"/>
                </a:solidFill>
              </a:rPr>
              <a:t/>
            </a:r>
            <a:br>
              <a:rPr lang="uk-UA" sz="3200" b="1" i="1" dirty="0">
                <a:solidFill>
                  <a:srgbClr val="7030A0"/>
                </a:solidFill>
              </a:rPr>
            </a:br>
            <a:r>
              <a:rPr lang="uk-UA" sz="3200" b="1" i="1" dirty="0">
                <a:solidFill>
                  <a:srgbClr val="7030A0"/>
                </a:solidFill>
              </a:rPr>
              <a:t/>
            </a:r>
            <a:br>
              <a:rPr lang="uk-UA" sz="3200" b="1" i="1" dirty="0">
                <a:solidFill>
                  <a:srgbClr val="7030A0"/>
                </a:solidFill>
              </a:rPr>
            </a:br>
            <a:endParaRPr sz="3200" b="1" i="1" dirty="0">
              <a:solidFill>
                <a:srgbClr val="7030A0"/>
              </a:solidFill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1500166" y="2285992"/>
            <a:ext cx="500066" cy="500066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785786" y="2357430"/>
            <a:ext cx="571504" cy="214314"/>
          </a:xfrm>
          <a:prstGeom prst="flowChartProcess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2143108" y="2357430"/>
            <a:ext cx="642942" cy="21431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3000364" y="2285992"/>
            <a:ext cx="714380" cy="14287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3000364" y="2571744"/>
            <a:ext cx="714380" cy="14287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3929058" y="2214554"/>
            <a:ext cx="500066" cy="528638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5357818" y="2643182"/>
            <a:ext cx="785818" cy="14287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5357818" y="2357430"/>
            <a:ext cx="785818" cy="14287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4572000" y="2428868"/>
            <a:ext cx="642942" cy="21431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6357950" y="2285992"/>
            <a:ext cx="457200" cy="4572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7000892" y="2428868"/>
            <a:ext cx="642942" cy="21431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7786710" y="2285992"/>
            <a:ext cx="500066" cy="528638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428596" y="1928802"/>
            <a:ext cx="428628" cy="91440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/>
          <p:nvPr/>
        </p:nvSpPr>
        <p:spPr>
          <a:xfrm rot="-5400000">
            <a:off x="214282" y="2500306"/>
            <a:ext cx="857256" cy="42862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/>
          <p:nvPr/>
        </p:nvSpPr>
        <p:spPr>
          <a:xfrm rot="5400000">
            <a:off x="7929586" y="2000240"/>
            <a:ext cx="928694" cy="500066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/>
          <p:nvPr/>
        </p:nvSpPr>
        <p:spPr>
          <a:xfrm rot="10800000">
            <a:off x="8143900" y="2000240"/>
            <a:ext cx="500066" cy="1128714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6357950" y="1428736"/>
            <a:ext cx="285752" cy="500066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3" descr="E:\свята емблеми школа\герої казочок\81109704_large_16309[1]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14571" y="3857628"/>
            <a:ext cx="2229429" cy="256830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/>
          <p:nvPr/>
        </p:nvSpPr>
        <p:spPr>
          <a:xfrm>
            <a:off x="6572264" y="5072074"/>
            <a:ext cx="1071570" cy="162878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</p:txBody>
      </p:sp>
      <p:pic>
        <p:nvPicPr>
          <p:cNvPr id="196" name="Google Shape;196;p23" descr="E:\свята емблеми школа\герої казочок\36[1] копия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844" y="4143380"/>
            <a:ext cx="1720085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258072" cy="72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lang="uk-UA" sz="2800" i="1">
                <a:solidFill>
                  <a:srgbClr val="7030A0"/>
                </a:solidFill>
              </a:rPr>
              <a:t>7.Узагальнення і систематизація знань</a:t>
            </a:r>
            <a:endParaRPr sz="2800" i="1">
              <a:solidFill>
                <a:srgbClr val="7030A0"/>
              </a:solidFill>
            </a:endParaRPr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40042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uk-UA" sz="2400" b="1" i="1">
                <a:solidFill>
                  <a:srgbClr val="C00000"/>
                </a:solidFill>
              </a:rPr>
              <a:t>Інтонування речень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uk-UA" sz="2400" b="1" i="1">
                <a:solidFill>
                  <a:srgbClr val="7030A0"/>
                </a:solidFill>
              </a:rPr>
              <a:t>- з якою інтонацією прочитаємо слова коника,півника?</a:t>
            </a:r>
            <a:endParaRPr/>
          </a:p>
          <a:p>
            <a:pPr marL="0" lvl="0" indent="-152400" algn="l" rtl="0"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-"/>
            </a:pPr>
            <a:r>
              <a:rPr lang="uk-UA" sz="2400" b="1" i="1">
                <a:solidFill>
                  <a:srgbClr val="7030A0"/>
                </a:solidFill>
              </a:rPr>
              <a:t>чому в кінці останнього речення ставимо знак оклику?</a:t>
            </a:r>
            <a:endParaRPr/>
          </a:p>
          <a:p>
            <a:pPr marL="0" lvl="0" indent="-152400" algn="l" rtl="0"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-"/>
            </a:pPr>
            <a:r>
              <a:rPr lang="uk-UA" sz="2400" b="1" i="1">
                <a:solidFill>
                  <a:srgbClr val="7030A0"/>
                </a:solidFill>
              </a:rPr>
              <a:t> спробуємо скласти казочку “Як учні визволяли розділові знаки від Баби Яги”</a:t>
            </a:r>
            <a:endParaRPr sz="2400" b="1" i="1">
              <a:solidFill>
                <a:srgbClr val="7030A0"/>
              </a:solidFill>
            </a:endParaRPr>
          </a:p>
        </p:txBody>
      </p:sp>
      <p:pic>
        <p:nvPicPr>
          <p:cNvPr id="203" name="Google Shape;203;p24" descr="E:\свята емблеми школа\Класні герої\мультик\555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29058" y="1571612"/>
            <a:ext cx="3114645" cy="2571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285720" y="142852"/>
            <a:ext cx="5857916" cy="514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ts val="3959"/>
              <a:buFont typeface="Calibri"/>
              <a:buNone/>
            </a:pPr>
            <a:r>
              <a:rPr lang="uk-UA" sz="3959" b="1" i="1" dirty="0" smtClean="0">
                <a:solidFill>
                  <a:srgbClr val="FF99FF"/>
                </a:solidFill>
              </a:rPr>
              <a:t/>
            </a:r>
            <a:br>
              <a:rPr lang="uk-UA" sz="3959" b="1" i="1" dirty="0" smtClean="0">
                <a:solidFill>
                  <a:srgbClr val="FF99FF"/>
                </a:solidFill>
              </a:rPr>
            </a:br>
            <a:r>
              <a:rPr lang="uk-UA" sz="3959" b="1" i="1" dirty="0" smtClean="0">
                <a:solidFill>
                  <a:srgbClr val="FF99FF"/>
                </a:solidFill>
              </a:rPr>
              <a:t>V</a:t>
            </a:r>
            <a:r>
              <a:rPr lang="uk-UA" sz="3959" b="1" i="1" dirty="0">
                <a:solidFill>
                  <a:srgbClr val="FF99FF"/>
                </a:solidFill>
              </a:rPr>
              <a:t>. Підсумок уроку.</a:t>
            </a:r>
            <a:r>
              <a:rPr lang="uk-UA" sz="3959" b="1" i="1" dirty="0">
                <a:solidFill>
                  <a:srgbClr val="C00000"/>
                </a:solidFill>
              </a:rPr>
              <a:t/>
            </a:r>
            <a:br>
              <a:rPr lang="uk-UA" sz="3959" b="1" i="1" dirty="0">
                <a:solidFill>
                  <a:srgbClr val="C00000"/>
                </a:solidFill>
              </a:rPr>
            </a:br>
            <a:r>
              <a:rPr lang="uk-UA" sz="3959" b="1" i="1" dirty="0">
                <a:solidFill>
                  <a:srgbClr val="C00000"/>
                </a:solidFill>
              </a:rPr>
              <a:t/>
            </a:r>
            <a:br>
              <a:rPr lang="uk-UA" sz="3959" b="1" i="1" dirty="0">
                <a:solidFill>
                  <a:srgbClr val="C00000"/>
                </a:solidFill>
              </a:rPr>
            </a:br>
            <a:r>
              <a:rPr lang="uk-UA" sz="2790" b="1" i="1" dirty="0">
                <a:solidFill>
                  <a:schemeClr val="lt1"/>
                </a:solidFill>
              </a:rPr>
              <a:t>- що нового дізналися?</a:t>
            </a:r>
            <a:br>
              <a:rPr lang="uk-UA" sz="2790" b="1" i="1" dirty="0">
                <a:solidFill>
                  <a:schemeClr val="lt1"/>
                </a:solidFill>
              </a:rPr>
            </a:br>
            <a:r>
              <a:rPr lang="uk-UA" sz="2790" b="1" i="1" dirty="0">
                <a:solidFill>
                  <a:schemeClr val="lt1"/>
                </a:solidFill>
              </a:rPr>
              <a:t>- які завдання виявилися складними?</a:t>
            </a:r>
            <a:br>
              <a:rPr lang="uk-UA" sz="2790" b="1" i="1" dirty="0">
                <a:solidFill>
                  <a:schemeClr val="lt1"/>
                </a:solidFill>
              </a:rPr>
            </a:br>
            <a:r>
              <a:rPr lang="uk-UA" sz="2790" b="1" i="1" dirty="0">
                <a:solidFill>
                  <a:schemeClr val="lt1"/>
                </a:solidFill>
              </a:rPr>
              <a:t>- які завдання були найцікавіші?</a:t>
            </a:r>
            <a:br>
              <a:rPr lang="uk-UA" sz="2790" b="1" i="1" dirty="0">
                <a:solidFill>
                  <a:schemeClr val="lt1"/>
                </a:solidFill>
              </a:rPr>
            </a:br>
            <a:r>
              <a:rPr lang="uk-UA" sz="2790" b="1" i="1" dirty="0" smtClean="0">
                <a:solidFill>
                  <a:schemeClr val="lt1"/>
                </a:solidFill>
              </a:rPr>
              <a:t>                     </a:t>
            </a:r>
            <a:br>
              <a:rPr lang="uk-UA" sz="2790" b="1" i="1" dirty="0" smtClean="0">
                <a:solidFill>
                  <a:schemeClr val="lt1"/>
                </a:solidFill>
              </a:rPr>
            </a:br>
            <a:r>
              <a:rPr lang="uk-UA" sz="2790" b="1" i="1" dirty="0">
                <a:solidFill>
                  <a:schemeClr val="lt1"/>
                </a:solidFill>
              </a:rPr>
              <a:t> </a:t>
            </a:r>
            <a:r>
              <a:rPr lang="uk-UA" sz="2790" b="1" i="1" dirty="0" smtClean="0">
                <a:solidFill>
                  <a:schemeClr val="lt1"/>
                </a:solidFill>
              </a:rPr>
              <a:t>                   </a:t>
            </a:r>
            <a:r>
              <a:rPr lang="uk-UA" sz="5940" b="1" i="1" dirty="0" smtClean="0">
                <a:solidFill>
                  <a:srgbClr val="FF0000"/>
                </a:solidFill>
              </a:rPr>
              <a:t>МОЛОДЦІ</a:t>
            </a:r>
            <a:r>
              <a:rPr lang="uk-UA" sz="5940" b="1" i="1" dirty="0">
                <a:solidFill>
                  <a:srgbClr val="FF0000"/>
                </a:solidFill>
              </a:rPr>
              <a:t>!</a:t>
            </a:r>
            <a:r>
              <a:rPr lang="uk-UA" sz="2790" b="1" i="1" dirty="0">
                <a:solidFill>
                  <a:srgbClr val="FF99FF"/>
                </a:solidFill>
              </a:rPr>
              <a:t/>
            </a:r>
            <a:br>
              <a:rPr lang="uk-UA" sz="2790" b="1" i="1" dirty="0">
                <a:solidFill>
                  <a:srgbClr val="FF99FF"/>
                </a:solidFill>
              </a:rPr>
            </a:br>
            <a:r>
              <a:rPr lang="uk-UA" sz="2790" b="1" i="1" dirty="0">
                <a:solidFill>
                  <a:srgbClr val="C00000"/>
                </a:solidFill>
              </a:rPr>
              <a:t> </a:t>
            </a:r>
            <a:r>
              <a:rPr lang="uk-UA" sz="3959" b="1" i="1" dirty="0">
                <a:solidFill>
                  <a:srgbClr val="C00000"/>
                </a:solidFill>
              </a:rPr>
              <a:t/>
            </a:r>
            <a:br>
              <a:rPr lang="uk-UA" sz="3959" b="1" i="1" dirty="0">
                <a:solidFill>
                  <a:srgbClr val="C00000"/>
                </a:solidFill>
              </a:rPr>
            </a:br>
            <a:endParaRPr sz="3959" b="1" i="1" dirty="0">
              <a:solidFill>
                <a:srgbClr val="C00000"/>
              </a:solidFill>
            </a:endParaRPr>
          </a:p>
        </p:txBody>
      </p:sp>
      <p:pic>
        <p:nvPicPr>
          <p:cNvPr id="209" name="Google Shape;209;p25" descr="E:\свята емблеми школа\герої казочок\81109703_92816[2]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715008" y="2714620"/>
            <a:ext cx="2637711" cy="34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571480"/>
            <a:ext cx="4686304" cy="12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uk-UA" sz="2800" i="1" dirty="0">
                <a:solidFill>
                  <a:srgbClr val="C00000"/>
                </a:solidFill>
              </a:rPr>
              <a:t>І.Організація класу до уроку</a:t>
            </a:r>
            <a:endParaRPr sz="2800" i="1" dirty="0">
              <a:solidFill>
                <a:srgbClr val="C00000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594986" y="2143116"/>
            <a:ext cx="4329114" cy="435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D0FC1"/>
              </a:buClr>
              <a:buSzPts val="1800"/>
              <a:buNone/>
            </a:pPr>
            <a:r>
              <a:rPr lang="uk-UA" sz="1800" b="1" i="1">
                <a:solidFill>
                  <a:srgbClr val="BD0FC1"/>
                </a:solidFill>
              </a:rPr>
              <a:t>Ось урок нам дав сигнал,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BD0FC1"/>
              </a:buClr>
              <a:buSzPts val="1800"/>
              <a:buNone/>
            </a:pPr>
            <a:r>
              <a:rPr lang="uk-UA" sz="1800" b="1" i="1">
                <a:solidFill>
                  <a:srgbClr val="BD0FC1"/>
                </a:solidFill>
              </a:rPr>
              <a:t>Працювати час настав.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BD0FC1"/>
              </a:buClr>
              <a:buSzPts val="1800"/>
              <a:buNone/>
            </a:pPr>
            <a:r>
              <a:rPr lang="uk-UA" sz="1800" b="1" i="1">
                <a:solidFill>
                  <a:srgbClr val="BD0FC1"/>
                </a:solidFill>
              </a:rPr>
              <a:t>Тож і ми часу не гаймо,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BD0FC1"/>
              </a:buClr>
              <a:buSzPts val="1800"/>
              <a:buNone/>
            </a:pPr>
            <a:r>
              <a:rPr lang="uk-UA" sz="1800" b="1" i="1">
                <a:solidFill>
                  <a:srgbClr val="BD0FC1"/>
                </a:solidFill>
              </a:rPr>
              <a:t>Урок письма починаймо.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uk-UA" sz="2400" b="1" i="1">
                <a:solidFill>
                  <a:srgbClr val="C00000"/>
                </a:solidFill>
              </a:rPr>
              <a:t>Девіз: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uk-UA" sz="1800" b="1" i="1">
                <a:solidFill>
                  <a:srgbClr val="FF0000"/>
                </a:solidFill>
              </a:rPr>
              <a:t>Не просто слухати,а чути.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uk-UA" sz="1800" b="1" i="1">
                <a:solidFill>
                  <a:srgbClr val="FF0000"/>
                </a:solidFill>
              </a:rPr>
              <a:t>Не просто дивитися,а бачити.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uk-UA" sz="1800" b="1" i="1">
                <a:solidFill>
                  <a:srgbClr val="FF0000"/>
                </a:solidFill>
              </a:rPr>
              <a:t>Не просто відповідати, а міркувати.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uk-UA" sz="1800" b="1" i="1">
                <a:solidFill>
                  <a:srgbClr val="FF0000"/>
                </a:solidFill>
              </a:rPr>
              <a:t>Дружно й плідно працювати.</a:t>
            </a:r>
            <a:endParaRPr sz="1800" b="1" i="1">
              <a:solidFill>
                <a:srgbClr val="FF0000"/>
              </a:solidFill>
            </a:endParaRPr>
          </a:p>
        </p:txBody>
      </p:sp>
      <p:pic>
        <p:nvPicPr>
          <p:cNvPr id="94" name="Google Shape;94;p14" descr="E:\свята емблеми школа\речі шкільні\22222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562" y="500042"/>
            <a:ext cx="4275564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E:\свята емблеми школа\Класні герої\9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2908" y="2786058"/>
            <a:ext cx="2786121" cy="348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E:\свята емблеми школа\Класні герої\VTJuxktCXHOQYirV7fAmNg-temp-upload.gafrrbxq.320x480-75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1868" y="2903540"/>
            <a:ext cx="2636307" cy="395446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357197" y="2072861"/>
            <a:ext cx="4572032" cy="114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uk-UA" sz="2800" i="1" dirty="0">
                <a:solidFill>
                  <a:srgbClr val="FF0000"/>
                </a:solidFill>
              </a:rPr>
              <a:t>ІІ. </a:t>
            </a:r>
            <a:r>
              <a:rPr lang="uk-UA" sz="2800" i="1" dirty="0">
                <a:solidFill>
                  <a:srgbClr val="FF99FF"/>
                </a:solidFill>
              </a:rPr>
              <a:t> </a:t>
            </a:r>
            <a:r>
              <a:rPr lang="uk-UA" sz="2800" i="1" dirty="0">
                <a:solidFill>
                  <a:srgbClr val="FF0000"/>
                </a:solidFill>
              </a:rPr>
              <a:t>Повідомлення теми уроку. Ігрова мотивація навчальної діяльності</a:t>
            </a:r>
            <a:endParaRPr sz="2800" i="1" dirty="0">
              <a:solidFill>
                <a:srgbClr val="FF0000"/>
              </a:solidFill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4718663" y="1023788"/>
            <a:ext cx="3714776" cy="228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uk-UA" sz="2000" b="1" i="1" dirty="0">
                <a:solidFill>
                  <a:srgbClr val="FF0000"/>
                </a:solidFill>
              </a:rPr>
              <a:t> 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1" dirty="0">
              <a:solidFill>
                <a:srgbClr val="FF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375"/>
              <a:buNone/>
            </a:pPr>
            <a:r>
              <a:rPr lang="uk-UA" sz="1375" b="1" i="1" dirty="0">
                <a:solidFill>
                  <a:srgbClr val="FF0000"/>
                </a:solidFill>
              </a:rPr>
              <a:t>       </a:t>
            </a:r>
            <a:r>
              <a:rPr lang="uk-UA" sz="2500" b="1" i="1" dirty="0">
                <a:solidFill>
                  <a:srgbClr val="FF0000"/>
                </a:solidFill>
              </a:rPr>
              <a:t>Розповідь вчителя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rgbClr val="7030A0"/>
              </a:buClr>
              <a:buSzPts val="1625"/>
              <a:buNone/>
            </a:pPr>
            <a:r>
              <a:rPr lang="uk-UA" sz="1625" b="1" i="1" dirty="0">
                <a:solidFill>
                  <a:srgbClr val="7030A0"/>
                </a:solidFill>
              </a:rPr>
              <a:t>     </a:t>
            </a:r>
            <a:r>
              <a:rPr lang="uk-UA" sz="1800" b="1" i="1" dirty="0">
                <a:solidFill>
                  <a:srgbClr val="7030A0"/>
                </a:solidFill>
              </a:rPr>
              <a:t>У нас незвичайний урок.</a:t>
            </a:r>
            <a:endParaRPr sz="1800" dirty="0"/>
          </a:p>
          <a:p>
            <a:pPr marL="342900" lvl="0" indent="-342900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rgbClr val="7030A0"/>
              </a:buClr>
              <a:buSzPts val="1625"/>
              <a:buNone/>
            </a:pPr>
            <a:r>
              <a:rPr lang="uk-UA" sz="1800" b="1" i="1" dirty="0">
                <a:solidFill>
                  <a:srgbClr val="7030A0"/>
                </a:solidFill>
              </a:rPr>
              <a:t>     До нас завітали гості. У них є прохання:</a:t>
            </a:r>
            <a:endParaRPr sz="1800" dirty="0"/>
          </a:p>
          <a:p>
            <a:pPr marL="342900" lvl="0" indent="-342900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rgbClr val="7030A0"/>
              </a:buClr>
              <a:buSzPts val="1625"/>
              <a:buNone/>
            </a:pPr>
            <a:r>
              <a:rPr lang="uk-UA" sz="1800" b="1" i="1" dirty="0">
                <a:solidFill>
                  <a:srgbClr val="7030A0"/>
                </a:solidFill>
              </a:rPr>
              <a:t>“ Повернути у їхні казки розділові знаки “</a:t>
            </a:r>
            <a:endParaRPr sz="1800"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pic>
        <p:nvPicPr>
          <p:cNvPr id="103" name="Google Shape;103;p15" descr="E:\свята емблеми школа\Класні герої\Білосніжка принцеси\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6380" y="3215869"/>
            <a:ext cx="2579342" cy="321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descr="E:\свята емблеми школа\Класні герої\мультик\55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0250" y="3500438"/>
            <a:ext cx="2063750" cy="170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E:\свята емблеми школа\Класні герої\мультик\Винни-Пух_3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57356" y="4000504"/>
            <a:ext cx="1775114" cy="234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E:\свята емблеми школа\герої казочок\36[1] копия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29190" y="4882884"/>
            <a:ext cx="1145778" cy="161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590075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ts val="2800"/>
              <a:buFont typeface="Calibri"/>
              <a:buNone/>
            </a:pPr>
            <a:r>
              <a:rPr lang="uk-UA" sz="2800" i="1">
                <a:solidFill>
                  <a:srgbClr val="FF99FF"/>
                </a:solidFill>
              </a:rPr>
              <a:t/>
            </a:r>
            <a:br>
              <a:rPr lang="uk-UA" sz="2800" i="1">
                <a:solidFill>
                  <a:srgbClr val="FF99FF"/>
                </a:solidFill>
              </a:rPr>
            </a:br>
            <a:endParaRPr sz="2800" i="1">
              <a:solidFill>
                <a:srgbClr val="FF99FF"/>
              </a:solidFill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2"/>
          </p:nvPr>
        </p:nvSpPr>
        <p:spPr>
          <a:xfrm>
            <a:off x="457200" y="785795"/>
            <a:ext cx="5043494" cy="400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uk-UA" sz="2400" b="1" i="1" dirty="0">
                <a:solidFill>
                  <a:schemeClr val="lt1"/>
                </a:solidFill>
              </a:rPr>
              <a:t>Сьогодні на уроці ми ознайомимося із  реченнями, та їх помічниками: розділовими знаками.</a:t>
            </a:r>
            <a:endParaRPr sz="24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uk-UA" sz="2400" b="1" i="1" dirty="0">
                <a:solidFill>
                  <a:schemeClr val="lt1"/>
                </a:solidFill>
              </a:rPr>
              <a:t> Виконуючи завдання повернемо казкам  усі розділові знаки, які заховані у Баби Яги.</a:t>
            </a:r>
            <a:endParaRPr sz="2400" b="1" i="1" dirty="0">
              <a:solidFill>
                <a:schemeClr val="lt1"/>
              </a:solidFill>
            </a:endParaRPr>
          </a:p>
        </p:txBody>
      </p:sp>
      <p:pic>
        <p:nvPicPr>
          <p:cNvPr id="113" name="Google Shape;113;p16" descr="E:\свята емблеми школа\герої казочок\81109704_large_16309[1]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68301" y="1928802"/>
            <a:ext cx="3875699" cy="446480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/>
          <p:nvPr/>
        </p:nvSpPr>
        <p:spPr>
          <a:xfrm rot="665118">
            <a:off x="4537469" y="4988455"/>
            <a:ext cx="1482808" cy="127090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9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/>
          <p:nvPr/>
        </p:nvSpPr>
        <p:spPr>
          <a:xfrm rot="210213">
            <a:off x="3108909" y="4549973"/>
            <a:ext cx="1655555" cy="1265067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 rot="1483602">
            <a:off x="4402012" y="3502278"/>
            <a:ext cx="1291773" cy="1178234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6000760" y="4714884"/>
            <a:ext cx="1071570" cy="162878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E:\свята емблеми школа\сонечка\ии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259023">
            <a:off x="-57088" y="6461"/>
            <a:ext cx="1521897" cy="155911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1428728" y="500042"/>
            <a:ext cx="4714908" cy="6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uk-UA" sz="2400" i="1" dirty="0" smtClean="0">
                <a:solidFill>
                  <a:srgbClr val="C00000"/>
                </a:solidFill>
              </a:rPr>
              <a:t> ІІІ</a:t>
            </a:r>
            <a:r>
              <a:rPr lang="uk-UA" sz="2400" i="1" dirty="0">
                <a:solidFill>
                  <a:srgbClr val="C00000"/>
                </a:solidFill>
              </a:rPr>
              <a:t>. Актуалізація опорних знань</a:t>
            </a:r>
            <a:endParaRPr sz="2400" i="1" dirty="0">
              <a:solidFill>
                <a:srgbClr val="C00000"/>
              </a:solidFill>
            </a:endParaRPr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2"/>
          </p:nvPr>
        </p:nvSpPr>
        <p:spPr>
          <a:xfrm>
            <a:off x="544882" y="2446089"/>
            <a:ext cx="4829180" cy="344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uk-UA" sz="2400" b="1" i="1" dirty="0">
                <a:solidFill>
                  <a:srgbClr val="C00000"/>
                </a:solidFill>
              </a:rPr>
              <a:t>Запитання від  </a:t>
            </a:r>
            <a:r>
              <a:rPr lang="uk-UA" sz="2400" b="1" i="1" dirty="0" err="1" smtClean="0">
                <a:solidFill>
                  <a:srgbClr val="C00000"/>
                </a:solidFill>
              </a:rPr>
              <a:t>Внучки-Чомучки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uk-UA" sz="2400" b="1" i="1" dirty="0" smtClean="0">
                <a:solidFill>
                  <a:srgbClr val="7030A0"/>
                </a:solidFill>
              </a:rPr>
              <a:t>- з </a:t>
            </a:r>
            <a:r>
              <a:rPr lang="uk-UA" sz="2400" b="1" i="1" dirty="0">
                <a:solidFill>
                  <a:srgbClr val="7030A0"/>
                </a:solidFill>
              </a:rPr>
              <a:t>чого складається речення?</a:t>
            </a:r>
            <a:endParaRPr dirty="0"/>
          </a:p>
          <a:p>
            <a:pPr marL="0" lvl="0" indent="-152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-"/>
            </a:pPr>
            <a:r>
              <a:rPr lang="uk-UA" sz="2400" b="1" i="1" dirty="0">
                <a:solidFill>
                  <a:srgbClr val="7030A0"/>
                </a:solidFill>
              </a:rPr>
              <a:t>як записуємо всі слова в реченні?</a:t>
            </a:r>
            <a:endParaRPr dirty="0"/>
          </a:p>
          <a:p>
            <a:pPr marL="0" lvl="0" indent="-152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-"/>
            </a:pPr>
            <a:r>
              <a:rPr lang="uk-UA" sz="2400" b="1" i="1" dirty="0">
                <a:solidFill>
                  <a:srgbClr val="7030A0"/>
                </a:solidFill>
              </a:rPr>
              <a:t>як позначається на письмі початок і кінець речення?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1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uk-UA" sz="2000" b="1" i="1" dirty="0">
                <a:solidFill>
                  <a:srgbClr val="FF0000"/>
                </a:solidFill>
              </a:rPr>
              <a:t>Внучка Баби Яги задоволена відповідями. Вирушаємо визволяти розділові знаки.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457200" y="268113"/>
            <a:ext cx="7186634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uk-UA" sz="3200" i="1" dirty="0">
                <a:solidFill>
                  <a:srgbClr val="C00000"/>
                </a:solidFill>
              </a:rPr>
              <a:t>ІV. Вивчення нового матеріалу </a:t>
            </a:r>
            <a:endParaRPr sz="3200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2"/>
          </p:nvPr>
        </p:nvSpPr>
        <p:spPr>
          <a:xfrm>
            <a:off x="457200" y="785794"/>
            <a:ext cx="8472518" cy="5643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/>
              <a:t>                                 </a:t>
            </a:r>
            <a:r>
              <a:rPr lang="uk-UA" sz="3600" b="1"/>
              <a:t> </a:t>
            </a:r>
            <a:endParaRPr sz="3600" b="1"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uk-UA"/>
              <a:t>                                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uk-UA"/>
              <a:t>  </a:t>
            </a:r>
            <a:endParaRPr/>
          </a:p>
        </p:txBody>
      </p:sp>
      <p:pic>
        <p:nvPicPr>
          <p:cNvPr id="131" name="Google Shape;131;p18" descr="E:\свята емблеми школа\герої казочок\81109704_large_16309[1]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43637" y="3214251"/>
            <a:ext cx="2604888" cy="300083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/>
          <p:nvPr/>
        </p:nvSpPr>
        <p:spPr>
          <a:xfrm>
            <a:off x="3974072" y="807067"/>
            <a:ext cx="257176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пливуть</a:t>
            </a:r>
            <a:endParaRPr sz="44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4965396" y="1801475"/>
            <a:ext cx="25003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endParaRPr sz="44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6715140" y="988407"/>
            <a:ext cx="214314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небу</a:t>
            </a:r>
            <a:endParaRPr sz="4400" b="1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6655160" y="2528511"/>
            <a:ext cx="231731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пухнасті</a:t>
            </a:r>
            <a:endParaRPr sz="44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0" y="732797"/>
            <a:ext cx="29009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хмаринки</a:t>
            </a:r>
            <a:endParaRPr sz="44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8" descr="E:\свята емблеми школа\Класні герої\мультик\Винни-Пух_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844" y="3929066"/>
            <a:ext cx="1899087" cy="221457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/>
          <p:nvPr/>
        </p:nvSpPr>
        <p:spPr>
          <a:xfrm>
            <a:off x="2000232" y="2691972"/>
            <a:ext cx="257176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Calibri"/>
                <a:sym typeface="Calibri"/>
              </a:rPr>
              <a:t>Склади </a:t>
            </a:r>
            <a:endParaRPr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Calibri"/>
                <a:sym typeface="Calibri"/>
              </a:rPr>
              <a:t>речення</a:t>
            </a:r>
            <a:endParaRPr sz="2800" b="1" i="0" u="none" strike="noStrike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285718" y="1928801"/>
            <a:ext cx="5786478" cy="92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uk-UA" sz="4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Хвилинка </a:t>
            </a:r>
            <a:r>
              <a:rPr lang="uk-UA" sz="4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каліграфії</a:t>
            </a:r>
            <a:endParaRPr sz="44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 Antiqua" pitchFamily="18" charset="0"/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2"/>
          </p:nvPr>
        </p:nvSpPr>
        <p:spPr>
          <a:xfrm>
            <a:off x="2428860" y="1500173"/>
            <a:ext cx="5643602" cy="400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i="1" dirty="0">
              <a:solidFill>
                <a:srgbClr val="00660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i="1" dirty="0">
              <a:solidFill>
                <a:srgbClr val="00660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i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i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uk-UA" sz="2800" b="1" i="1" dirty="0" err="1">
                <a:solidFill>
                  <a:srgbClr val="002060"/>
                </a:solidFill>
              </a:rPr>
              <a:t>Бб</a:t>
            </a:r>
            <a:r>
              <a:rPr lang="uk-UA" sz="2800" b="1" i="1" dirty="0">
                <a:solidFill>
                  <a:srgbClr val="002060"/>
                </a:solidFill>
              </a:rPr>
              <a:t>  об  </a:t>
            </a:r>
            <a:r>
              <a:rPr lang="uk-UA" sz="2800" b="1" i="1" dirty="0" err="1">
                <a:solidFill>
                  <a:srgbClr val="002060"/>
                </a:solidFill>
              </a:rPr>
              <a:t>бр</a:t>
            </a:r>
            <a:r>
              <a:rPr lang="uk-UA" sz="2800" b="1" i="1" dirty="0">
                <a:solidFill>
                  <a:srgbClr val="002060"/>
                </a:solidFill>
              </a:rPr>
              <a:t>  би </a:t>
            </a:r>
            <a:r>
              <a:rPr lang="uk-UA" sz="2800" b="1" i="1" dirty="0" err="1">
                <a:solidFill>
                  <a:srgbClr val="002060"/>
                </a:solidFill>
              </a:rPr>
              <a:t>бі</a:t>
            </a:r>
            <a:r>
              <a:rPr lang="uk-UA" sz="2800" b="1" i="1" dirty="0">
                <a:solidFill>
                  <a:srgbClr val="002060"/>
                </a:solidFill>
              </a:rPr>
              <a:t>   Білосніжка</a:t>
            </a:r>
            <a:endParaRPr sz="2800" b="1" i="1" dirty="0">
              <a:solidFill>
                <a:srgbClr val="006600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rgbClr val="002060"/>
              </a:buClr>
              <a:buSzPts val="3600"/>
              <a:buNone/>
            </a:pPr>
            <a:r>
              <a:rPr lang="uk-UA" sz="3600" b="1" i="1" dirty="0">
                <a:solidFill>
                  <a:srgbClr val="002060"/>
                </a:solidFill>
              </a:rPr>
              <a:t>По небу пливуть пухнасті хмаринки.</a:t>
            </a:r>
            <a:endParaRPr dirty="0"/>
          </a:p>
        </p:txBody>
      </p:sp>
      <p:pic>
        <p:nvPicPr>
          <p:cNvPr id="145" name="Google Shape;145;p19" descr="E:\свята емблеми школа\Класні герої\Білосніжка принцеси\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928934"/>
            <a:ext cx="2349981" cy="292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 descr="E:\свята емблеми школа\герої казочок\81109704_large_16309[1]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072198" y="142852"/>
            <a:ext cx="2170803" cy="2500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/>
          <p:nvPr/>
        </p:nvSpPr>
        <p:spPr>
          <a:xfrm rot="1483602">
            <a:off x="6325905" y="2149419"/>
            <a:ext cx="1387408" cy="1517183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500034" y="285728"/>
            <a:ext cx="6043626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uk-UA" sz="4400" i="1">
                <a:solidFill>
                  <a:srgbClr val="C00000"/>
                </a:solidFill>
              </a:rPr>
              <a:t>Робота з підручником.</a:t>
            </a:r>
            <a:endParaRPr sz="4400" i="1">
              <a:solidFill>
                <a:srgbClr val="C00000"/>
              </a:solidFill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2"/>
          </p:nvPr>
        </p:nvSpPr>
        <p:spPr>
          <a:xfrm>
            <a:off x="2217289" y="1272263"/>
            <a:ext cx="5429288" cy="351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AutoNum type="arabicPeriod"/>
            </a:pPr>
            <a:r>
              <a:rPr lang="uk-UA" sz="2400" b="1" i="1" dirty="0">
                <a:solidFill>
                  <a:srgbClr val="7030A0"/>
                </a:solidFill>
              </a:rPr>
              <a:t>Читання правила</a:t>
            </a:r>
            <a:endParaRPr sz="2400" dirty="0"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AutoNum type="arabicPeriod"/>
            </a:pPr>
            <a:r>
              <a:rPr lang="uk-UA" sz="2400" b="1" i="1" dirty="0">
                <a:solidFill>
                  <a:srgbClr val="7030A0"/>
                </a:solidFill>
              </a:rPr>
              <a:t>Вправа1</a:t>
            </a:r>
            <a:endParaRPr sz="2400" dirty="0"/>
          </a:p>
          <a:p>
            <a:pPr marL="457200" lvl="0" indent="-457200" algn="l" rtl="0">
              <a:spcBef>
                <a:spcPts val="36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</a:pPr>
            <a:r>
              <a:rPr lang="uk-UA" sz="2400" b="1" i="1" dirty="0">
                <a:solidFill>
                  <a:srgbClr val="7030A0"/>
                </a:solidFill>
              </a:rPr>
              <a:t>           </a:t>
            </a:r>
            <a:r>
              <a:rPr lang="uk-UA" sz="2000" b="1" i="1" dirty="0">
                <a:solidFill>
                  <a:srgbClr val="7030A0"/>
                </a:solidFill>
              </a:rPr>
              <a:t>Інтонаційно прочитати речення. Списати перше речення, пояснити вживання розділових знаків.</a:t>
            </a:r>
            <a:endParaRPr sz="2000" dirty="0"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uk-UA" sz="2400" b="1" i="1" dirty="0">
                <a:solidFill>
                  <a:srgbClr val="7030A0"/>
                </a:solidFill>
              </a:rPr>
              <a:t>3. Робота в  парах. </a:t>
            </a:r>
            <a:endParaRPr lang="uk-UA" sz="2400" b="1" i="1" dirty="0" smtClean="0">
              <a:solidFill>
                <a:srgbClr val="7030A0"/>
              </a:solidFill>
            </a:endParaRPr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uk-UA" sz="2400" b="1" i="1" dirty="0">
                <a:solidFill>
                  <a:srgbClr val="7030A0"/>
                </a:solidFill>
              </a:rPr>
              <a:t> </a:t>
            </a:r>
            <a:r>
              <a:rPr lang="uk-UA" sz="2400" b="1" i="1" dirty="0" smtClean="0">
                <a:solidFill>
                  <a:srgbClr val="7030A0"/>
                </a:solidFill>
              </a:rPr>
              <a:t>    </a:t>
            </a:r>
            <a:r>
              <a:rPr lang="uk-UA" sz="2400" b="1" i="1" dirty="0" smtClean="0">
                <a:solidFill>
                  <a:srgbClr val="7030A0"/>
                </a:solidFill>
              </a:rPr>
              <a:t>Вправа 2 </a:t>
            </a:r>
            <a:endParaRPr sz="2400" dirty="0"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uk-UA" sz="2400" b="1" i="1" dirty="0">
                <a:solidFill>
                  <a:srgbClr val="7030A0"/>
                </a:solidFill>
              </a:rPr>
              <a:t>   Творче завдання. </a:t>
            </a:r>
            <a:endParaRPr sz="2400" b="1" i="1" dirty="0">
              <a:solidFill>
                <a:srgbClr val="7030A0"/>
              </a:solidFill>
            </a:endParaRPr>
          </a:p>
        </p:txBody>
      </p:sp>
      <p:pic>
        <p:nvPicPr>
          <p:cNvPr id="154" name="Google Shape;154;p20" descr="E:\свята емблеми школа\Класні герої\VTJuxktCXHOQYirV7fAmNg-temp-upload.gafrrbxq.320x480-75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283" y="2285992"/>
            <a:ext cx="2286016" cy="395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 descr="E:\свята емблеми школа\герої казочок\81109704_large_16309[1]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786578" y="2857496"/>
            <a:ext cx="2108413" cy="242889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/>
          <p:nvPr/>
        </p:nvSpPr>
        <p:spPr>
          <a:xfrm rot="210213">
            <a:off x="6109305" y="4978600"/>
            <a:ext cx="1655555" cy="1265067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1000100" y="285728"/>
            <a:ext cx="6429420" cy="307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uk-UA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Фізкультхвилинка</a:t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1" descr="E:\свята емблеми школа\Класні герої\мультик\55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1670" y="2000240"/>
            <a:ext cx="4327557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305</Words>
  <Application>Microsoft Office PowerPoint</Application>
  <PresentationFormat>Екран (4:3)</PresentationFormat>
  <Paragraphs>76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Речення. Вживання розділових знаків в кінці речення. </vt:lpstr>
      <vt:lpstr>І.Організація класу до уроку</vt:lpstr>
      <vt:lpstr>ІІ.  Повідомлення теми уроку. Ігрова мотивація навчальної діяльності</vt:lpstr>
      <vt:lpstr> </vt:lpstr>
      <vt:lpstr> ІІІ. Актуалізація опорних знань</vt:lpstr>
      <vt:lpstr>ІV. Вивчення нового матеріалу </vt:lpstr>
      <vt:lpstr>Хвилинка каліграфії</vt:lpstr>
      <vt:lpstr>Робота з підручником.</vt:lpstr>
      <vt:lpstr>Фізкультхвилинка</vt:lpstr>
      <vt:lpstr>4. Ознайомлення з правилом</vt:lpstr>
      <vt:lpstr>6. Звуко-буквений аналіз слова      ластів'ята – 4скл., 10зв., 9б..    </vt:lpstr>
      <vt:lpstr>7.Узагальнення і систематизація знань</vt:lpstr>
      <vt:lpstr> V. Підсумок уроку.  - що нового дізналися? - які завдання виявилися складними? - які завдання були найцікавіші?                                           МОЛОДЦІ!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Речення. Вживання розділових знаків в кінці речення. </dc:title>
  <dc:creator>АДМІН</dc:creator>
  <cp:lastModifiedBy>АДМІН</cp:lastModifiedBy>
  <cp:revision>8</cp:revision>
  <dcterms:modified xsi:type="dcterms:W3CDTF">2020-01-29T17:01:20Z</dcterms:modified>
</cp:coreProperties>
</file>