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014" y="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51BC-A33B-4DFD-874F-55F7A636CC26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78E2-237D-4ADE-BF57-940D1050D2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51BC-A33B-4DFD-874F-55F7A636CC26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78E2-237D-4ADE-BF57-940D1050D2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51BC-A33B-4DFD-874F-55F7A636CC26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78E2-237D-4ADE-BF57-940D1050D2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51BC-A33B-4DFD-874F-55F7A636CC26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78E2-237D-4ADE-BF57-940D1050D2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51BC-A33B-4DFD-874F-55F7A636CC26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78E2-237D-4ADE-BF57-940D1050D2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51BC-A33B-4DFD-874F-55F7A636CC26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78E2-237D-4ADE-BF57-940D1050D2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51BC-A33B-4DFD-874F-55F7A636CC26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78E2-237D-4ADE-BF57-940D1050D2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51BC-A33B-4DFD-874F-55F7A636CC26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78E2-237D-4ADE-BF57-940D1050D2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51BC-A33B-4DFD-874F-55F7A636CC26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78E2-237D-4ADE-BF57-940D1050D2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51BC-A33B-4DFD-874F-55F7A636CC26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78E2-237D-4ADE-BF57-940D1050D2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251BC-A33B-4DFD-874F-55F7A636CC26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78E2-237D-4ADE-BF57-940D1050D2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251BC-A33B-4DFD-874F-55F7A636CC26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A78E2-237D-4ADE-BF57-940D1050D2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image" Target="../media/image1.jpe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%D0%B5%D1%80%D0%BD%D0%BE%D0%BF%D1%96%D0%BB%D1%8C%D1%89%D0%B8%D0%BD%D0%B0._%D0%86%D1%81%D1%82%D0%BE%D1%80%D1%96%D1%8F_%D0%BC%D1%96%D1%81%D1%82_%D1%96_%D1%81%D1%96%D0%BB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2%D0%B5%D1%80%D0%BD%D0%BE%D0%BF%D1%96%D0%BB%D1%8C" TargetMode="External"/><Relationship Id="rId3" Type="http://schemas.openxmlformats.org/officeDocument/2006/relationships/hyperlink" Target="http://uk.wikipedia.org/wiki/%D0%9C%D0%B5%D0%B4%D0%B0%D0%BB%D1%8C" TargetMode="External"/><Relationship Id="rId7" Type="http://schemas.openxmlformats.org/officeDocument/2006/relationships/hyperlink" Target="http://uk.wikipedia.org/wiki/%D0%9D%D0%A1%D0%9F%D0%A3" TargetMode="External"/><Relationship Id="rId12" Type="http://schemas.openxmlformats.org/officeDocument/2006/relationships/hyperlink" Target="http://uk.wikipedia.org/wiki/%D0%9A%D0%BE%D1%80%D0%BE%D0%BD%D0%B0%D1%86%D1%96%D1%8F_%D1%81%D0%BB%D0%BE%D0%B2%D0%B0_201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D%D0%A1%D0%96%D0%A3" TargetMode="External"/><Relationship Id="rId11" Type="http://schemas.openxmlformats.org/officeDocument/2006/relationships/hyperlink" Target="http://uk.wikipedia.org/w/index.php?title=%D0%92%D1%96%D0%B4%D1%80%D0%BE%D0%B4%D0%B8%D0%BC%D0%BE_%D0%B7%D0%B0%D0%B1%D1%83%D1%82%D0%B8%D0%B9_%D0%B6%D0%B0%D0%BD%D1%80&amp;action=edit&amp;redlink=1" TargetMode="External"/><Relationship Id="rId5" Type="http://schemas.openxmlformats.org/officeDocument/2006/relationships/hyperlink" Target="http://uk.wikipedia.org/wiki/%D0%97%D0%BE%D0%BB%D0%BE%D1%82%D0%B0_%D0%BC%D0%B5%D0%B4%D0%B0%D0%BB%D1%8C_%D1%83%D0%BA%D1%80%D0%B0%D1%97%D0%BD%D1%81%D1%8C%D0%BA%D0%BE%D1%97_%D0%B6%D1%83%D1%80%D0%BD%D0%B0%D0%BB%D1%96%D1%81%D1%82%D0%B8%D0%BA%D0%B8" TargetMode="External"/><Relationship Id="rId10" Type="http://schemas.openxmlformats.org/officeDocument/2006/relationships/hyperlink" Target="http://uk.wikipedia.org/wiki/%D0%A1%D0%BA%D0%BE%D0%B2%D0%BE%D1%80%D0%BE%D0%B4%D0%B0_%D0%93%D1%80%D0%B8%D0%B3%D0%BE%D1%80%D1%96%D0%B9_%D0%A1%D0%B0%D0%B2%D0%B8%D1%87" TargetMode="External"/><Relationship Id="rId4" Type="http://schemas.openxmlformats.org/officeDocument/2006/relationships/hyperlink" Target="http://uk.wikipedia.org/wiki/%D0%92%D1%81%D0%B5%D1%83%D0%BA%D1%80%D0%B0%D1%97%D0%BD%D1%81%D1%8C%D0%BA%D0%B5_%D1%82%D0%BE%D0%B2%D0%B0%D1%80%D0%B8%D1%81%D1%82%D0%B2%D0%BE_%C2%AB%D0%9F%D1%80%D0%BE%D1%81%D0%B2%D1%96%D1%82%D0%B0%C2%BB_%D1%96%D0%BC%D0%B5%D0%BD%D1%96_%D0%A2%D0%B0%D1%80%D0%B0%D1%81%D0%B0_%D0%A8%D0%B5%D0%B2%D1%87%D0%B5%D0%BD%D0%BA%D0%B0" TargetMode="External"/><Relationship Id="rId9" Type="http://schemas.openxmlformats.org/officeDocument/2006/relationships/hyperlink" Target="http://uk.wikipedia.org/wiki/%D0%9B%D1%96%D1%82%D0%B5%D1%80%D0%B0%D1%82%D1%83%D1%80%D0%BD%D0%B0_%D0%BF%D1%80%D0%B5%D0%BC%D1%96%D1%8F_%D1%96%D0%BC%D0%B5%D0%BD%D1%96_%D0%86%D1%80%D0%B8%D0%BD%D0%B8_%D0%92%D1%96%D0%BB%D1%8C%D0%B4%D0%B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F:\&#1074;&#1110;&#1076;&#1082;&#1088;&#1080;&#1090;&#1080;&#1081;%20&#1091;&#1088;&#1086;&#1082;_05_03\Kozatskiy-marsh_-_Boyoviy-marsh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homepage.usask.ca/~vim458/virology/studpages2010/rabies/business_ppt_background-1204x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0402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2214554"/>
            <a:ext cx="5857916" cy="1470025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uk-UA" sz="3600" b="1" dirty="0">
                <a:solidFill>
                  <a:srgbClr val="0070C0"/>
                </a:solidFill>
                <a:latin typeface="Georgia" pitchFamily="18" charset="0"/>
              </a:rPr>
              <a:t>Тема </a:t>
            </a:r>
            <a:r>
              <a:rPr lang="uk-UA" sz="3600" b="1" dirty="0" smtClean="0">
                <a:solidFill>
                  <a:srgbClr val="0070C0"/>
                </a:solidFill>
                <a:latin typeface="Georgia" pitchFamily="18" charset="0"/>
              </a:rPr>
              <a:t>уроку</a:t>
            </a:r>
            <a:r>
              <a:rPr lang="uk-UA" sz="2700" b="1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uk-UA" sz="2700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Georgia" pitchFamily="18" charset="0"/>
              </a:rPr>
              <a:t>ЛРК</a:t>
            </a:r>
            <a:r>
              <a:rPr lang="uk-UA" sz="3600" b="1" dirty="0">
                <a:solidFill>
                  <a:srgbClr val="C00000"/>
                </a:solidFill>
                <a:latin typeface="Georgia" pitchFamily="18" charset="0"/>
              </a:rPr>
              <a:t>.  </a:t>
            </a:r>
            <a:r>
              <a:rPr lang="ru-RU" sz="3600" b="1" dirty="0">
                <a:solidFill>
                  <a:srgbClr val="C00000"/>
                </a:solidFill>
                <a:latin typeface="Georgia" pitchFamily="18" charset="0"/>
              </a:rPr>
              <a:t>“</a:t>
            </a:r>
            <a:r>
              <a:rPr lang="ru-RU" sz="3600" b="1" dirty="0" err="1">
                <a:solidFill>
                  <a:srgbClr val="C00000"/>
                </a:solidFill>
                <a:latin typeface="Georgia" pitchFamily="18" charset="0"/>
              </a:rPr>
              <a:t>Життя</a:t>
            </a:r>
            <a:r>
              <a:rPr lang="ru-RU" sz="36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Georgia" pitchFamily="18" charset="0"/>
              </a:rPr>
              <a:t>прекрасне</a:t>
            </a: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”</a:t>
            </a:r>
            <a:b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Georgia" pitchFamily="18" charset="0"/>
              </a:rPr>
              <a:t>(</a:t>
            </a:r>
            <a:r>
              <a:rPr lang="ru-RU" sz="2700" b="1" i="1" dirty="0">
                <a:solidFill>
                  <a:srgbClr val="C00000"/>
                </a:solidFill>
                <a:latin typeface="Georgia" pitchFamily="18" charset="0"/>
              </a:rPr>
              <a:t>за </a:t>
            </a:r>
            <a:r>
              <a:rPr lang="uk-UA" sz="2700" b="1" i="1" dirty="0" smtClean="0">
                <a:solidFill>
                  <a:srgbClr val="C00000"/>
                </a:solidFill>
                <a:latin typeface="Georgia" pitchFamily="18" charset="0"/>
              </a:rPr>
              <a:t>новелою</a:t>
            </a:r>
            <a:r>
              <a:rPr lang="ru-RU" sz="2700" b="1" i="1" dirty="0" smtClean="0">
                <a:solidFill>
                  <a:srgbClr val="C00000"/>
                </a:solidFill>
                <a:latin typeface="Georgia" pitchFamily="18" charset="0"/>
              </a:rPr>
              <a:t> Б. Мельничука “Скрипка </a:t>
            </a:r>
            <a:r>
              <a:rPr lang="ru-RU" sz="2700" b="1" i="1" dirty="0" err="1">
                <a:solidFill>
                  <a:srgbClr val="C00000"/>
                </a:solidFill>
                <a:latin typeface="Georgia" pitchFamily="18" charset="0"/>
              </a:rPr>
              <a:t>від</a:t>
            </a:r>
            <a:r>
              <a:rPr lang="ru-RU" sz="2700" b="1" i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700" b="1" i="1" dirty="0" smtClean="0">
                <a:solidFill>
                  <a:srgbClr val="C00000"/>
                </a:solidFill>
                <a:latin typeface="Georgia" pitchFamily="18" charset="0"/>
              </a:rPr>
              <a:t>старого</a:t>
            </a:r>
            <a:r>
              <a:rPr lang="ru-RU" sz="2700" b="1" i="1" dirty="0">
                <a:solidFill>
                  <a:srgbClr val="C00000"/>
                </a:solidFill>
                <a:latin typeface="Georgia" pitchFamily="18" charset="0"/>
              </a:rPr>
              <a:t>”)</a:t>
            </a:r>
            <a:r>
              <a:rPr lang="ru-RU" i="1" dirty="0">
                <a:solidFill>
                  <a:srgbClr val="C00000"/>
                </a:solidFill>
              </a:rPr>
              <a:t/>
            </a:r>
            <a:br>
              <a:rPr lang="ru-RU" i="1" dirty="0">
                <a:solidFill>
                  <a:srgbClr val="C00000"/>
                </a:solidFill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44" y="3929042"/>
            <a:ext cx="8001056" cy="2928958"/>
          </a:xfrm>
        </p:spPr>
        <p:txBody>
          <a:bodyPr>
            <a:noAutofit/>
          </a:bodyPr>
          <a:lstStyle/>
          <a:p>
            <a:pPr algn="l">
              <a:lnSpc>
                <a:spcPct val="140000"/>
              </a:lnSpc>
            </a:pPr>
            <a:r>
              <a:rPr lang="ru-RU" sz="1500" b="1" dirty="0">
                <a:solidFill>
                  <a:srgbClr val="C00000"/>
                </a:solidFill>
                <a:latin typeface="Georgia" pitchFamily="18" charset="0"/>
              </a:rPr>
              <a:t>Мета: </a:t>
            </a:r>
            <a:endParaRPr lang="ru-RU" sz="15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l">
              <a:lnSpc>
                <a:spcPct val="140000"/>
              </a:lnSpc>
              <a:buFont typeface="Wingdings" pitchFamily="2" charset="2"/>
              <a:buChar char="Ø"/>
            </a:pPr>
            <a:r>
              <a:rPr lang="uk-UA" sz="1500" b="1" dirty="0" smtClean="0">
                <a:solidFill>
                  <a:srgbClr val="0070C0"/>
                </a:solidFill>
                <a:latin typeface="Georgia" pitchFamily="18" charset="0"/>
              </a:rPr>
              <a:t>ознайомити учнів із багатогранною постаттю Богдана Мельничука, </a:t>
            </a:r>
            <a:r>
              <a:rPr lang="uk-UA" sz="1500" b="1" dirty="0">
                <a:solidFill>
                  <a:srgbClr val="0070C0"/>
                </a:solidFill>
                <a:latin typeface="Georgia" pitchFamily="18" charset="0"/>
              </a:rPr>
              <a:t>його </a:t>
            </a:r>
            <a:r>
              <a:rPr lang="uk-UA" sz="1500" b="1" dirty="0" smtClean="0">
                <a:solidFill>
                  <a:srgbClr val="0070C0"/>
                </a:solidFill>
                <a:latin typeface="Georgia" pitchFamily="18" charset="0"/>
              </a:rPr>
              <a:t>творчістю; </a:t>
            </a:r>
          </a:p>
          <a:p>
            <a:pPr algn="l">
              <a:lnSpc>
                <a:spcPct val="140000"/>
              </a:lnSpc>
              <a:buFont typeface="Wingdings" pitchFamily="2" charset="2"/>
              <a:buChar char="Ø"/>
            </a:pPr>
            <a:r>
              <a:rPr lang="uk-UA" sz="1500" b="1" dirty="0" smtClean="0">
                <a:solidFill>
                  <a:srgbClr val="0070C0"/>
                </a:solidFill>
                <a:latin typeface="Georgia" pitchFamily="18" charset="0"/>
              </a:rPr>
              <a:t>розвивати вміння виразного читання та аналізу тексту новели; </a:t>
            </a:r>
          </a:p>
          <a:p>
            <a:pPr algn="l">
              <a:lnSpc>
                <a:spcPct val="140000"/>
              </a:lnSpc>
              <a:buFont typeface="Wingdings" pitchFamily="2" charset="2"/>
              <a:buChar char="Ø"/>
            </a:pPr>
            <a:r>
              <a:rPr lang="uk-UA" sz="1500" b="1" dirty="0" smtClean="0">
                <a:solidFill>
                  <a:srgbClr val="0070C0"/>
                </a:solidFill>
                <a:latin typeface="Georgia" pitchFamily="18" charset="0"/>
              </a:rPr>
              <a:t>актуалізувати знання про новелу як літературний жанр; </a:t>
            </a:r>
          </a:p>
          <a:p>
            <a:pPr algn="l">
              <a:lnSpc>
                <a:spcPct val="140000"/>
              </a:lnSpc>
              <a:buFont typeface="Wingdings" pitchFamily="2" charset="2"/>
              <a:buChar char="Ø"/>
            </a:pPr>
            <a:r>
              <a:rPr lang="uk-UA" sz="1500" b="1" dirty="0" smtClean="0">
                <a:solidFill>
                  <a:srgbClr val="0070C0"/>
                </a:solidFill>
                <a:latin typeface="Georgia" pitchFamily="18" charset="0"/>
              </a:rPr>
              <a:t>розвивати творчу уяву, абстрактне мислення; </a:t>
            </a:r>
          </a:p>
          <a:p>
            <a:pPr algn="l">
              <a:lnSpc>
                <a:spcPct val="140000"/>
              </a:lnSpc>
              <a:buFont typeface="Wingdings" pitchFamily="2" charset="2"/>
              <a:buChar char="Ø"/>
            </a:pPr>
            <a:r>
              <a:rPr lang="uk-UA" sz="1500" b="1" dirty="0" smtClean="0">
                <a:solidFill>
                  <a:srgbClr val="0070C0"/>
                </a:solidFill>
                <a:latin typeface="Georgia" pitchFamily="18" charset="0"/>
              </a:rPr>
              <a:t>виховувати любов до свого краю, розуміння людських потреб, мистецтва</a:t>
            </a:r>
            <a:r>
              <a:rPr lang="ru-RU" sz="1500" b="1" dirty="0" smtClean="0">
                <a:solidFill>
                  <a:srgbClr val="0070C0"/>
                </a:solidFill>
                <a:latin typeface="Georgia" pitchFamily="18" charset="0"/>
              </a:rPr>
              <a:t>.</a:t>
            </a:r>
            <a:endParaRPr lang="ru-RU" sz="1500" b="1" dirty="0">
              <a:solidFill>
                <a:srgbClr val="0070C0"/>
              </a:solidFill>
              <a:latin typeface="Georgia" pitchFamily="18" charset="0"/>
            </a:endParaRPr>
          </a:p>
          <a:p>
            <a:endParaRPr lang="ru-RU" sz="1500" dirty="0"/>
          </a:p>
        </p:txBody>
      </p:sp>
      <p:pic>
        <p:nvPicPr>
          <p:cNvPr id="6" name="Рисунок 5" descr="http://polina-borisova.name/images/violin_images/paintings/preview/Adrian%20Gottlieb%20'Abandoned'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000108"/>
            <a:ext cx="2286016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homepage.usask.ca/~vim458/virology/studpages2010/rabies/business_ppt_background-1204x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0402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Ой Морозе, Морозенку 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cs419926.vk.me/v419926034/b10a/LxiFueN11Q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71612"/>
            <a:ext cx="6376913" cy="47149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homepage.usask.ca/~vim458/virology/studpages2010/rabies/business_ppt_background-1204x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00"/>
            <a:ext cx="9144000" cy="704027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357562"/>
            <a:ext cx="5972188" cy="314327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40000"/>
              </a:lnSpc>
            </a:pPr>
            <a:r>
              <a:rPr lang="uk-UA" sz="2900" b="1" dirty="0" smtClean="0"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uk-UA" sz="2900" b="1" dirty="0">
                <a:solidFill>
                  <a:srgbClr val="C00000"/>
                </a:solidFill>
                <a:latin typeface="Georgia" pitchFamily="18" charset="0"/>
              </a:rPr>
              <a:t>Ой у </a:t>
            </a:r>
            <a:r>
              <a:rPr lang="uk-UA" sz="2900" b="1" dirty="0" smtClean="0">
                <a:solidFill>
                  <a:srgbClr val="C00000"/>
                </a:solidFill>
                <a:latin typeface="Georgia" pitchFamily="18" charset="0"/>
              </a:rPr>
              <a:t>лузі червона калина</a:t>
            </a:r>
            <a:r>
              <a:rPr lang="uk-UA" sz="2900" b="1" dirty="0">
                <a:solidFill>
                  <a:srgbClr val="C00000"/>
                </a:solidFill>
                <a:latin typeface="Georgia" pitchFamily="18" charset="0"/>
              </a:rPr>
              <a:t>…», «Червона калина»</a:t>
            </a:r>
            <a:r>
              <a:rPr lang="ru-RU" sz="2900" dirty="0">
                <a:solidFill>
                  <a:srgbClr val="C00000"/>
                </a:solidFill>
                <a:latin typeface="Georgia" pitchFamily="18" charset="0"/>
              </a:rPr>
              <a:t> </a:t>
            </a:r>
            <a:r>
              <a:rPr lang="uk-UA" sz="2900" dirty="0">
                <a:latin typeface="Georgia" pitchFamily="18" charset="0"/>
              </a:rPr>
              <a:t>—</a:t>
            </a:r>
            <a:r>
              <a:rPr lang="ru-RU" sz="2900" dirty="0">
                <a:solidFill>
                  <a:srgbClr val="00B0F0"/>
                </a:solidFill>
                <a:latin typeface="Georgia" pitchFamily="18" charset="0"/>
              </a:rPr>
              <a:t> </a:t>
            </a:r>
            <a:r>
              <a:rPr lang="uk-UA" sz="2900" u="sng" dirty="0">
                <a:solidFill>
                  <a:srgbClr val="0070C0"/>
                </a:solidFill>
                <a:latin typeface="Georgia" pitchFamily="18" charset="0"/>
              </a:rPr>
              <a:t>українська народна пісня</a:t>
            </a:r>
            <a:r>
              <a:rPr lang="ru-RU" sz="2900" dirty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2900" dirty="0">
                <a:solidFill>
                  <a:srgbClr val="0070C0"/>
                </a:solidFill>
                <a:latin typeface="Georgia" pitchFamily="18" charset="0"/>
              </a:rPr>
              <a:t>авторського походження, гімн</a:t>
            </a:r>
            <a:r>
              <a:rPr lang="ru-RU" sz="2900" dirty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2900" u="sng" dirty="0">
                <a:solidFill>
                  <a:srgbClr val="0070C0"/>
                </a:solidFill>
                <a:latin typeface="Georgia" pitchFamily="18" charset="0"/>
              </a:rPr>
              <a:t>Українських Січових Стрільців</a:t>
            </a:r>
            <a:r>
              <a:rPr lang="uk-UA" sz="2900" dirty="0">
                <a:solidFill>
                  <a:srgbClr val="0070C0"/>
                </a:solidFill>
                <a:latin typeface="Georgia" pitchFamily="18" charset="0"/>
              </a:rPr>
              <a:t>. Перший варіант пісні написав відомий поет, директор і режисер Українського театру</a:t>
            </a:r>
            <a:r>
              <a:rPr lang="ru-RU" sz="2900" dirty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2900" u="sng" dirty="0">
                <a:solidFill>
                  <a:srgbClr val="0070C0"/>
                </a:solidFill>
                <a:latin typeface="Georgia" pitchFamily="18" charset="0"/>
              </a:rPr>
              <a:t>«Руська бесіда»</a:t>
            </a:r>
            <a:r>
              <a:rPr lang="uk-UA" sz="2900" dirty="0">
                <a:solidFill>
                  <a:srgbClr val="0070C0"/>
                </a:solidFill>
                <a:latin typeface="Georgia" pitchFamily="18" charset="0"/>
              </a:rPr>
              <a:t>, уродженець с. </a:t>
            </a:r>
            <a:r>
              <a:rPr lang="uk-UA" sz="2900" dirty="0" err="1">
                <a:solidFill>
                  <a:srgbClr val="0070C0"/>
                </a:solidFill>
                <a:latin typeface="Georgia" pitchFamily="18" charset="0"/>
              </a:rPr>
              <a:t>Шманьківці</a:t>
            </a:r>
            <a:r>
              <a:rPr lang="uk-UA" sz="2900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uk-UA" sz="2900" dirty="0" err="1">
                <a:solidFill>
                  <a:srgbClr val="0070C0"/>
                </a:solidFill>
                <a:latin typeface="Georgia" pitchFamily="18" charset="0"/>
              </a:rPr>
              <a:t>Чортківського</a:t>
            </a:r>
            <a:r>
              <a:rPr lang="uk-UA" sz="2900" dirty="0">
                <a:solidFill>
                  <a:srgbClr val="0070C0"/>
                </a:solidFill>
                <a:latin typeface="Georgia" pitchFamily="18" charset="0"/>
              </a:rPr>
              <a:t> району Тернопільської області</a:t>
            </a:r>
            <a:r>
              <a:rPr lang="ru-RU" sz="2900" dirty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2900" u="sng" dirty="0">
                <a:solidFill>
                  <a:srgbClr val="0070C0"/>
                </a:solidFill>
                <a:latin typeface="Georgia" pitchFamily="18" charset="0"/>
              </a:rPr>
              <a:t>Степан </a:t>
            </a:r>
            <a:r>
              <a:rPr lang="uk-UA" sz="2900" u="sng" dirty="0" err="1">
                <a:solidFill>
                  <a:srgbClr val="0070C0"/>
                </a:solidFill>
                <a:latin typeface="Georgia" pitchFamily="18" charset="0"/>
              </a:rPr>
              <a:t>Чарнецький</a:t>
            </a:r>
            <a:r>
              <a:rPr lang="ru-RU" sz="2900" dirty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2900" dirty="0">
                <a:solidFill>
                  <a:srgbClr val="0070C0"/>
                </a:solidFill>
                <a:latin typeface="Georgia" pitchFamily="18" charset="0"/>
              </a:rPr>
              <a:t>у</a:t>
            </a:r>
            <a:r>
              <a:rPr lang="ru-RU" sz="2900" dirty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2900" u="sng" dirty="0">
                <a:solidFill>
                  <a:srgbClr val="0070C0"/>
                </a:solidFill>
                <a:latin typeface="Georgia" pitchFamily="18" charset="0"/>
              </a:rPr>
              <a:t>1914</a:t>
            </a:r>
            <a:r>
              <a:rPr lang="ru-RU" sz="2900" dirty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2900" dirty="0">
                <a:solidFill>
                  <a:srgbClr val="0070C0"/>
                </a:solidFill>
                <a:latin typeface="Georgia" pitchFamily="18" charset="0"/>
              </a:rPr>
              <a:t>р. За його свідченнями, мелодію підібрав він сам.</a:t>
            </a:r>
            <a:endParaRPr lang="ru-RU" sz="2900" dirty="0">
              <a:solidFill>
                <a:srgbClr val="0070C0"/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://im0-tub-ua.yandex.net/i?id=f7a4f674066369c0b3452e5c7038faea-134-144&amp;n=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928934"/>
            <a:ext cx="242889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2844" y="928670"/>
            <a:ext cx="8143932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uk-UA" sz="1600" b="1" dirty="0" smtClean="0">
                <a:solidFill>
                  <a:srgbClr val="C00000"/>
                </a:solidFill>
                <a:latin typeface="Georgia" pitchFamily="18" charset="0"/>
              </a:rPr>
              <a:t>Українські </a:t>
            </a:r>
            <a:r>
              <a:rPr lang="uk-UA" sz="1600" b="1" dirty="0" err="1" smtClean="0">
                <a:solidFill>
                  <a:srgbClr val="C00000"/>
                </a:solidFill>
                <a:latin typeface="Georgia" pitchFamily="18" charset="0"/>
              </a:rPr>
              <a:t>Січові́</a:t>
            </a:r>
            <a:r>
              <a:rPr lang="uk-UA" sz="16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uk-UA" sz="1600" b="1" dirty="0" err="1" smtClean="0">
                <a:solidFill>
                  <a:srgbClr val="C00000"/>
                </a:solidFill>
                <a:latin typeface="Georgia" pitchFamily="18" charset="0"/>
              </a:rPr>
              <a:t>Стрільці́</a:t>
            </a:r>
            <a:r>
              <a:rPr lang="uk-UA" sz="1600" b="1" dirty="0" smtClean="0">
                <a:solidFill>
                  <a:srgbClr val="C00000"/>
                </a:solidFill>
                <a:latin typeface="Georgia" pitchFamily="18" charset="0"/>
              </a:rPr>
              <a:t> (УСС, </a:t>
            </a:r>
            <a:r>
              <a:rPr lang="uk-UA" sz="1600" b="1" dirty="0" err="1" smtClean="0">
                <a:solidFill>
                  <a:srgbClr val="C00000"/>
                </a:solidFill>
                <a:latin typeface="Georgia" pitchFamily="18" charset="0"/>
              </a:rPr>
              <a:t>усуси</a:t>
            </a:r>
            <a:r>
              <a:rPr lang="uk-UA" sz="1600" b="1" dirty="0" smtClean="0">
                <a:solidFill>
                  <a:srgbClr val="C00000"/>
                </a:solidFill>
                <a:latin typeface="Georgia" pitchFamily="18" charset="0"/>
              </a:rPr>
              <a:t>)</a:t>
            </a:r>
            <a:r>
              <a:rPr lang="uk-UA" sz="1600" dirty="0" err="1" smtClean="0">
                <a:latin typeface="Georgia" pitchFamily="18" charset="0"/>
              </a:rPr>
              <a:t> —</a:t>
            </a:r>
            <a:r>
              <a:rPr lang="uk-UA" sz="1600" dirty="0" err="1" smtClean="0">
                <a:solidFill>
                  <a:srgbClr val="0070C0"/>
                </a:solidFill>
                <a:latin typeface="Georgia" pitchFamily="18" charset="0"/>
              </a:rPr>
              <a:t>єдин</a:t>
            </a:r>
            <a:r>
              <a:rPr lang="uk-UA" sz="1600" dirty="0" smtClean="0">
                <a:solidFill>
                  <a:srgbClr val="0070C0"/>
                </a:solidFill>
                <a:latin typeface="Georgia" pitchFamily="18" charset="0"/>
              </a:rPr>
              <a:t>е</a:t>
            </a:r>
            <a:r>
              <a:rPr lang="ru-RU" sz="1600" dirty="0" smtClean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1600" dirty="0" smtClean="0">
                <a:solidFill>
                  <a:srgbClr val="0070C0"/>
                </a:solidFill>
                <a:latin typeface="Georgia" pitchFamily="18" charset="0"/>
              </a:rPr>
              <a:t>українське</a:t>
            </a:r>
            <a:r>
              <a:rPr lang="ru-RU" sz="1600" dirty="0" smtClean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1600" dirty="0" smtClean="0">
                <a:solidFill>
                  <a:srgbClr val="0070C0"/>
                </a:solidFill>
                <a:latin typeface="Georgia" pitchFamily="18" charset="0"/>
              </a:rPr>
              <a:t>національне військове формування в складі австро-угорської</a:t>
            </a:r>
            <a:r>
              <a:rPr lang="ru-RU" sz="1600" dirty="0" smtClean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1600" dirty="0" smtClean="0">
                <a:solidFill>
                  <a:srgbClr val="0070C0"/>
                </a:solidFill>
                <a:latin typeface="Georgia" pitchFamily="18" charset="0"/>
              </a:rPr>
              <a:t>армії, сформоване з добровольців, які відгукнулися на заклик</a:t>
            </a:r>
            <a:r>
              <a:rPr lang="ru-RU" sz="1600" dirty="0" smtClean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1600" dirty="0" smtClean="0">
                <a:solidFill>
                  <a:srgbClr val="0070C0"/>
                </a:solidFill>
                <a:latin typeface="Georgia" pitchFamily="18" charset="0"/>
              </a:rPr>
              <a:t>Головної Української Ради</a:t>
            </a:r>
            <a:r>
              <a:rPr lang="ru-RU" sz="1600" dirty="0" smtClean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1600" dirty="0" smtClean="0">
                <a:solidFill>
                  <a:srgbClr val="0070C0"/>
                </a:solidFill>
                <a:latin typeface="Georgia" pitchFamily="18" charset="0"/>
              </a:rPr>
              <a:t>6 серпня</a:t>
            </a:r>
            <a:r>
              <a:rPr lang="ru-RU" sz="1600" dirty="0" smtClean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1600" dirty="0" smtClean="0">
                <a:solidFill>
                  <a:srgbClr val="0070C0"/>
                </a:solidFill>
                <a:latin typeface="Georgia" pitchFamily="18" charset="0"/>
              </a:rPr>
              <a:t>1914</a:t>
            </a:r>
            <a:r>
              <a:rPr lang="ru-RU" sz="1600" dirty="0" smtClean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1600" dirty="0" smtClean="0">
                <a:solidFill>
                  <a:srgbClr val="0070C0"/>
                </a:solidFill>
                <a:latin typeface="Georgia" pitchFamily="18" charset="0"/>
              </a:rPr>
              <a:t>і стояли під проводом Української Бойової Управи (УБУ).</a:t>
            </a:r>
            <a:endParaRPr lang="ru-RU" sz="1600" dirty="0" smtClean="0">
              <a:solidFill>
                <a:srgbClr val="0070C0"/>
              </a:solidFill>
              <a:latin typeface="Georgia" pitchFamily="18" charset="0"/>
            </a:endParaRPr>
          </a:p>
          <a:p>
            <a:pPr>
              <a:lnSpc>
                <a:spcPct val="130000"/>
              </a:lnSpc>
            </a:pPr>
            <a:r>
              <a:rPr lang="uk-UA" sz="1600" dirty="0" smtClean="0">
                <a:solidFill>
                  <a:srgbClr val="0070C0"/>
                </a:solidFill>
                <a:latin typeface="Georgia" pitchFamily="18" charset="0"/>
              </a:rPr>
              <a:t>Українські Січові Стрільці мали велике значення для відновлення військових традицій, для зростання українського</a:t>
            </a:r>
            <a:r>
              <a:rPr lang="ru-RU" sz="1600" dirty="0" smtClean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1600" dirty="0" smtClean="0">
                <a:solidFill>
                  <a:srgbClr val="0070C0"/>
                </a:solidFill>
                <a:latin typeface="Georgia" pitchFamily="18" charset="0"/>
              </a:rPr>
              <a:t>патріотизму, створення фольклору, пісні й музики. </a:t>
            </a:r>
            <a:endParaRPr lang="ru-RU" sz="1600" dirty="0" smtClean="0">
              <a:solidFill>
                <a:srgbClr val="0070C0"/>
              </a:solidFill>
              <a:latin typeface="Georgia" pitchFamily="18" charset="0"/>
            </a:endParaRPr>
          </a:p>
          <a:p>
            <a:endParaRPr lang="uk-UA" sz="1400" dirty="0" smtClean="0"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homepage.usask.ca/~vim458/virology/studpages2010/rabies/business_ppt_background-1204x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04027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000108"/>
            <a:ext cx="6829444" cy="50974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C00000"/>
                </a:solidFill>
                <a:latin typeface="Georgia" pitchFamily="18" charset="0"/>
              </a:rPr>
              <a:t>Роман Григорович </a:t>
            </a:r>
            <a:r>
              <a:rPr lang="ru-RU" sz="1400" b="1" dirty="0" err="1">
                <a:solidFill>
                  <a:srgbClr val="C00000"/>
                </a:solidFill>
                <a:latin typeface="Georgia" pitchFamily="18" charset="0"/>
              </a:rPr>
              <a:t>Купчинський</a:t>
            </a:r>
            <a:r>
              <a:rPr lang="ru-RU" sz="1400" dirty="0">
                <a:latin typeface="Georgia" pitchFamily="18" charset="0"/>
              </a:rPr>
              <a:t> 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(</a:t>
            </a:r>
            <a:r>
              <a:rPr lang="ru-RU" sz="1400" dirty="0" err="1">
                <a:solidFill>
                  <a:srgbClr val="0070C0"/>
                </a:solidFill>
                <a:latin typeface="Georgia" pitchFamily="18" charset="0"/>
              </a:rPr>
              <a:t>пс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. </a:t>
            </a:r>
            <a:r>
              <a:rPr lang="ru-RU" sz="1400" i="1" dirty="0" err="1">
                <a:solidFill>
                  <a:srgbClr val="0070C0"/>
                </a:solidFill>
                <a:latin typeface="Georgia" pitchFamily="18" charset="0"/>
              </a:rPr>
              <a:t>Галактіон</a:t>
            </a:r>
            <a:r>
              <a:rPr lang="ru-RU" sz="1400" i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1400" i="1" dirty="0" err="1">
                <a:solidFill>
                  <a:srgbClr val="0070C0"/>
                </a:solidFill>
                <a:latin typeface="Georgia" pitchFamily="18" charset="0"/>
              </a:rPr>
              <a:t>Чіпка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; нар. 24 </a:t>
            </a:r>
            <a:r>
              <a:rPr lang="ru-RU" sz="1400" dirty="0" err="1">
                <a:solidFill>
                  <a:srgbClr val="0070C0"/>
                </a:solidFill>
                <a:latin typeface="Georgia" pitchFamily="18" charset="0"/>
              </a:rPr>
              <a:t>вересня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 1894, с. </a:t>
            </a:r>
            <a:r>
              <a:rPr lang="ru-RU" sz="1400" dirty="0" err="1">
                <a:solidFill>
                  <a:srgbClr val="0070C0"/>
                </a:solidFill>
                <a:latin typeface="Georgia" pitchFamily="18" charset="0"/>
              </a:rPr>
              <a:t>Розгадів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, </a:t>
            </a:r>
            <a:r>
              <a:rPr lang="ru-RU" sz="1400" dirty="0" err="1">
                <a:solidFill>
                  <a:srgbClr val="0070C0"/>
                </a:solidFill>
                <a:latin typeface="Georgia" pitchFamily="18" charset="0"/>
              </a:rPr>
              <a:t>Зборівський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Georgia" pitchFamily="18" charset="0"/>
              </a:rPr>
              <a:t>район,Тернопільська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 область — </a:t>
            </a:r>
            <a:r>
              <a:rPr lang="ru-RU" sz="1400" dirty="0" err="1">
                <a:solidFill>
                  <a:srgbClr val="0070C0"/>
                </a:solidFill>
                <a:latin typeface="Georgia" pitchFamily="18" charset="0"/>
              </a:rPr>
              <a:t>пом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. </a:t>
            </a:r>
            <a:r>
              <a:rPr lang="ru-RU" sz="1400" dirty="0" smtClean="0">
                <a:solidFill>
                  <a:srgbClr val="0070C0"/>
                </a:solidFill>
                <a:latin typeface="Georgia" pitchFamily="18" charset="0"/>
              </a:rPr>
              <a:t> 10 </a:t>
            </a:r>
            <a:r>
              <a:rPr lang="ru-RU" sz="1400" dirty="0" err="1" smtClean="0">
                <a:solidFill>
                  <a:srgbClr val="0070C0"/>
                </a:solidFill>
                <a:latin typeface="Georgia" pitchFamily="18" charset="0"/>
              </a:rPr>
              <a:t>липня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 1976, </a:t>
            </a:r>
            <a:r>
              <a:rPr lang="ru-RU" sz="1400" dirty="0" err="1">
                <a:solidFill>
                  <a:srgbClr val="0070C0"/>
                </a:solidFill>
                <a:latin typeface="Georgia" pitchFamily="18" charset="0"/>
              </a:rPr>
              <a:t>Оссінг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ru-RU" sz="1400" dirty="0" err="1">
                <a:solidFill>
                  <a:srgbClr val="0070C0"/>
                </a:solidFill>
                <a:latin typeface="Georgia" pitchFamily="18" charset="0"/>
              </a:rPr>
              <a:t>під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 Нью-Йорком) — </a:t>
            </a:r>
            <a:r>
              <a:rPr lang="ru-RU" sz="1400" dirty="0" err="1">
                <a:solidFill>
                  <a:srgbClr val="0070C0"/>
                </a:solidFill>
                <a:latin typeface="Georgia" pitchFamily="18" charset="0"/>
              </a:rPr>
              <a:t>український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 поет, </a:t>
            </a:r>
            <a:r>
              <a:rPr lang="ru-RU" sz="1400" dirty="0" err="1">
                <a:solidFill>
                  <a:srgbClr val="0070C0"/>
                </a:solidFill>
                <a:latin typeface="Georgia" pitchFamily="18" charset="0"/>
              </a:rPr>
              <a:t>прозаїк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, </a:t>
            </a:r>
            <a:r>
              <a:rPr lang="ru-RU" sz="1400" dirty="0" err="1">
                <a:solidFill>
                  <a:srgbClr val="0070C0"/>
                </a:solidFill>
                <a:latin typeface="Georgia" pitchFamily="18" charset="0"/>
              </a:rPr>
              <a:t>журналіст,композитор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, критик, </a:t>
            </a:r>
            <a:r>
              <a:rPr lang="ru-RU" sz="1400" dirty="0" err="1">
                <a:solidFill>
                  <a:srgbClr val="0070C0"/>
                </a:solidFill>
                <a:latin typeface="Georgia" pitchFamily="18" charset="0"/>
              </a:rPr>
              <a:t>громадський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1400" dirty="0" err="1">
                <a:solidFill>
                  <a:srgbClr val="0070C0"/>
                </a:solidFill>
                <a:latin typeface="Georgia" pitchFamily="18" charset="0"/>
              </a:rPr>
              <a:t>діяч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uk-UA" sz="1400" dirty="0">
                <a:solidFill>
                  <a:srgbClr val="0070C0"/>
                </a:solidFill>
                <a:latin typeface="Georgia" pitchFamily="18" charset="0"/>
              </a:rPr>
              <a:t>Автор слів і музики стрілецьких пісень: </a:t>
            </a:r>
            <a:r>
              <a:rPr lang="uk-UA" sz="1400" i="1" dirty="0">
                <a:solidFill>
                  <a:srgbClr val="C00000"/>
                </a:solidFill>
                <a:latin typeface="Georgia" pitchFamily="18" charset="0"/>
              </a:rPr>
              <a:t>«Ой там при долині» </a:t>
            </a:r>
            <a:r>
              <a:rPr lang="uk-UA" sz="1400" dirty="0">
                <a:solidFill>
                  <a:srgbClr val="0070C0"/>
                </a:solidFill>
                <a:latin typeface="Georgia" pitchFamily="18" charset="0"/>
              </a:rPr>
              <a:t>(1915), </a:t>
            </a:r>
            <a:r>
              <a:rPr lang="uk-UA" sz="1400" i="1" dirty="0">
                <a:solidFill>
                  <a:srgbClr val="C00000"/>
                </a:solidFill>
                <a:latin typeface="Georgia" pitchFamily="18" charset="0"/>
              </a:rPr>
              <a:t>«Заквітчали дівчатонька»,  «Гей там, у Вільхівці</a:t>
            </a:r>
            <a:r>
              <a:rPr lang="uk-UA" sz="1400" dirty="0">
                <a:solidFill>
                  <a:srgbClr val="C00000"/>
                </a:solidFill>
                <a:latin typeface="Georgia" pitchFamily="18" charset="0"/>
              </a:rPr>
              <a:t>» </a:t>
            </a:r>
            <a:r>
              <a:rPr lang="uk-UA" sz="1400" dirty="0">
                <a:solidFill>
                  <a:srgbClr val="0070C0"/>
                </a:solidFill>
                <a:latin typeface="Georgia" pitchFamily="18" charset="0"/>
              </a:rPr>
              <a:t>(спільно з Л.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1400" dirty="0">
                <a:solidFill>
                  <a:srgbClr val="0070C0"/>
                </a:solidFill>
                <a:latin typeface="Georgia" pitchFamily="18" charset="0"/>
              </a:rPr>
              <a:t>Лепким, написана після бою під с.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1400" dirty="0" err="1">
                <a:solidFill>
                  <a:srgbClr val="0070C0"/>
                </a:solidFill>
                <a:latin typeface="Georgia" pitchFamily="18" charset="0"/>
              </a:rPr>
              <a:t>Потутори</a:t>
            </a:r>
            <a:r>
              <a:rPr lang="uk-UA" sz="1400" dirty="0">
                <a:solidFill>
                  <a:srgbClr val="0070C0"/>
                </a:solidFill>
                <a:latin typeface="Georgia" pitchFamily="18" charset="0"/>
              </a:rPr>
              <a:t>), </a:t>
            </a:r>
            <a:r>
              <a:rPr lang="uk-UA" sz="1400" i="1" dirty="0">
                <a:solidFill>
                  <a:srgbClr val="C00000"/>
                </a:solidFill>
                <a:latin typeface="Georgia" pitchFamily="18" charset="0"/>
              </a:rPr>
              <a:t>«Як з Бережан до Кадри» </a:t>
            </a:r>
            <a:r>
              <a:rPr lang="uk-UA" sz="1400" dirty="0">
                <a:solidFill>
                  <a:srgbClr val="0070C0"/>
                </a:solidFill>
                <a:latin typeface="Georgia" pitchFamily="18" charset="0"/>
              </a:rPr>
              <a:t>(написана під час переїзду УСС з Бережан до Коша), </a:t>
            </a:r>
            <a:r>
              <a:rPr lang="uk-UA" sz="1400" i="1" dirty="0">
                <a:solidFill>
                  <a:srgbClr val="C00000"/>
                </a:solidFill>
                <a:latin typeface="Georgia" pitchFamily="18" charset="0"/>
              </a:rPr>
              <a:t>«Ой шумить, </a:t>
            </a:r>
            <a:r>
              <a:rPr lang="uk-UA" sz="1400" i="1" dirty="0" err="1">
                <a:solidFill>
                  <a:srgbClr val="C00000"/>
                </a:solidFill>
                <a:latin typeface="Georgia" pitchFamily="18" charset="0"/>
              </a:rPr>
              <a:t>шумить</a:t>
            </a:r>
            <a:r>
              <a:rPr lang="uk-UA" sz="1400" i="1" dirty="0">
                <a:solidFill>
                  <a:srgbClr val="C00000"/>
                </a:solidFill>
                <a:latin typeface="Georgia" pitchFamily="18" charset="0"/>
              </a:rPr>
              <a:t>» </a:t>
            </a:r>
            <a:r>
              <a:rPr lang="uk-UA" sz="1400" dirty="0">
                <a:solidFill>
                  <a:srgbClr val="0070C0"/>
                </a:solidFill>
                <a:latin typeface="Georgia" pitchFamily="18" charset="0"/>
              </a:rPr>
              <a:t>(с.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1400" dirty="0" err="1">
                <a:solidFill>
                  <a:srgbClr val="0070C0"/>
                </a:solidFill>
                <a:latin typeface="Georgia" pitchFamily="18" charset="0"/>
              </a:rPr>
              <a:t>Тудинка</a:t>
            </a:r>
            <a:r>
              <a:rPr lang="uk-UA" sz="1400" dirty="0">
                <a:solidFill>
                  <a:srgbClr val="0070C0"/>
                </a:solidFill>
                <a:latin typeface="Georgia" pitchFamily="18" charset="0"/>
              </a:rPr>
              <a:t> над </a:t>
            </a:r>
            <a:r>
              <a:rPr lang="uk-UA" sz="1400" dirty="0" err="1">
                <a:solidFill>
                  <a:srgbClr val="0070C0"/>
                </a:solidFill>
                <a:latin typeface="Georgia" pitchFamily="18" charset="0"/>
              </a:rPr>
              <a:t>Стрипою</a:t>
            </a:r>
            <a:r>
              <a:rPr lang="uk-UA" sz="1400" dirty="0">
                <a:solidFill>
                  <a:srgbClr val="0070C0"/>
                </a:solidFill>
                <a:latin typeface="Georgia" pitchFamily="18" charset="0"/>
              </a:rPr>
              <a:t>; усі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1400" dirty="0">
                <a:solidFill>
                  <a:srgbClr val="0070C0"/>
                </a:solidFill>
                <a:latin typeface="Georgia" pitchFamily="18" charset="0"/>
              </a:rPr>
              <a:t>— 1916</a:t>
            </a:r>
            <a:r>
              <a:rPr lang="uk-UA" sz="1400" i="1" dirty="0">
                <a:solidFill>
                  <a:srgbClr val="C00000"/>
                </a:solidFill>
                <a:latin typeface="Georgia" pitchFamily="18" charset="0"/>
              </a:rPr>
              <a:t>), «Вдаряй мечем» </a:t>
            </a:r>
            <a:r>
              <a:rPr lang="uk-UA" sz="1400" dirty="0">
                <a:solidFill>
                  <a:srgbClr val="0070C0"/>
                </a:solidFill>
                <a:latin typeface="Georgia" pitchFamily="18" charset="0"/>
              </a:rPr>
              <a:t>(1917), </a:t>
            </a:r>
            <a:r>
              <a:rPr lang="uk-UA" sz="1400" i="1" dirty="0">
                <a:solidFill>
                  <a:srgbClr val="C00000"/>
                </a:solidFill>
                <a:latin typeface="Georgia" pitchFamily="18" charset="0"/>
              </a:rPr>
              <a:t>«Пиймо, друзі» </a:t>
            </a:r>
            <a:r>
              <a:rPr lang="uk-UA" sz="1400" dirty="0">
                <a:solidFill>
                  <a:srgbClr val="0070C0"/>
                </a:solidFill>
                <a:latin typeface="Georgia" pitchFamily="18" charset="0"/>
              </a:rPr>
              <a:t>(1918), </a:t>
            </a:r>
            <a:r>
              <a:rPr lang="uk-UA" sz="1400" i="1" dirty="0"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uk-UA" sz="1400" i="1" dirty="0" err="1">
                <a:solidFill>
                  <a:srgbClr val="C00000"/>
                </a:solidFill>
                <a:latin typeface="Georgia" pitchFamily="18" charset="0"/>
              </a:rPr>
              <a:t>Ірчик</a:t>
            </a:r>
            <a:r>
              <a:rPr lang="uk-UA" sz="1400" i="1" dirty="0">
                <a:solidFill>
                  <a:srgbClr val="C00000"/>
                </a:solidFill>
                <a:latin typeface="Georgia" pitchFamily="18" charset="0"/>
              </a:rPr>
              <a:t>», «</a:t>
            </a:r>
            <a:r>
              <a:rPr lang="uk-UA" sz="1400" i="1" dirty="0" smtClean="0">
                <a:solidFill>
                  <a:srgbClr val="C00000"/>
                </a:solidFill>
                <a:latin typeface="Georgia" pitchFamily="18" charset="0"/>
              </a:rPr>
              <a:t>Боріться</a:t>
            </a:r>
            <a:r>
              <a:rPr lang="uk-UA" sz="1400" dirty="0">
                <a:solidFill>
                  <a:srgbClr val="0070C0"/>
                </a:solidFill>
                <a:latin typeface="Georgia" pitchFamily="18" charset="0"/>
              </a:rPr>
              <a:t>» (всі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1400" dirty="0">
                <a:solidFill>
                  <a:srgbClr val="0070C0"/>
                </a:solidFill>
                <a:latin typeface="Georgia" pitchFamily="18" charset="0"/>
              </a:rPr>
              <a:t>— 1920), </a:t>
            </a:r>
            <a:r>
              <a:rPr lang="uk-UA" sz="1400" i="1" dirty="0">
                <a:solidFill>
                  <a:srgbClr val="C00000"/>
                </a:solidFill>
                <a:latin typeface="Georgia" pitchFamily="18" charset="0"/>
              </a:rPr>
              <a:t>«Ми по таборах і тюрмах»</a:t>
            </a:r>
            <a:r>
              <a:rPr lang="uk-UA" sz="1400" dirty="0">
                <a:solidFill>
                  <a:srgbClr val="0070C0"/>
                </a:solidFill>
                <a:latin typeface="Georgia" pitchFamily="18" charset="0"/>
              </a:rPr>
              <a:t> (1921), </a:t>
            </a:r>
            <a:r>
              <a:rPr lang="uk-UA" sz="1400" i="1" dirty="0">
                <a:solidFill>
                  <a:srgbClr val="C00000"/>
                </a:solidFill>
                <a:latin typeface="Georgia" pitchFamily="18" charset="0"/>
              </a:rPr>
              <a:t>«Лети, моя думо» </a:t>
            </a:r>
            <a:r>
              <a:rPr lang="uk-UA" sz="1400" dirty="0">
                <a:solidFill>
                  <a:srgbClr val="0070C0"/>
                </a:solidFill>
                <a:latin typeface="Georgia" pitchFamily="18" charset="0"/>
              </a:rPr>
              <a:t>(1922) та інші, слів пісень </a:t>
            </a:r>
            <a:r>
              <a:rPr lang="uk-UA" sz="1400" i="1" dirty="0">
                <a:solidFill>
                  <a:srgbClr val="C00000"/>
                </a:solidFill>
                <a:latin typeface="Georgia" pitchFamily="18" charset="0"/>
              </a:rPr>
              <a:t>«Ой впав стрілець»</a:t>
            </a:r>
            <a:r>
              <a:rPr lang="uk-UA" sz="1400" dirty="0">
                <a:solidFill>
                  <a:srgbClr val="0070C0"/>
                </a:solidFill>
                <a:latin typeface="Georgia" pitchFamily="18" charset="0"/>
              </a:rPr>
              <a:t> (1916, с.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1400" dirty="0" err="1">
                <a:solidFill>
                  <a:srgbClr val="0070C0"/>
                </a:solidFill>
                <a:latin typeface="Georgia" pitchFamily="18" charset="0"/>
              </a:rPr>
              <a:t>Тудинка</a:t>
            </a:r>
            <a:r>
              <a:rPr lang="uk-UA" sz="1400" dirty="0">
                <a:solidFill>
                  <a:srgbClr val="0070C0"/>
                </a:solidFill>
                <a:latin typeface="Georgia" pitchFamily="18" charset="0"/>
              </a:rPr>
              <a:t>, музика М.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1400" dirty="0">
                <a:solidFill>
                  <a:srgbClr val="0070C0"/>
                </a:solidFill>
                <a:latin typeface="Georgia" pitchFamily="18" charset="0"/>
              </a:rPr>
              <a:t>Гайворонського), </a:t>
            </a:r>
            <a:r>
              <a:rPr lang="uk-UA" sz="1400" i="1" dirty="0">
                <a:solidFill>
                  <a:srgbClr val="C00000"/>
                </a:solidFill>
                <a:latin typeface="Georgia" pitchFamily="18" charset="0"/>
              </a:rPr>
              <a:t>«Ой зацвіла черемха»</a:t>
            </a:r>
            <a:r>
              <a:rPr lang="uk-UA" sz="1400" dirty="0">
                <a:solidFill>
                  <a:srgbClr val="0070C0"/>
                </a:solidFill>
                <a:latin typeface="Georgia" pitchFamily="18" charset="0"/>
              </a:rPr>
              <a:t> (1917, музика А.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1400" dirty="0" err="1">
                <a:solidFill>
                  <a:srgbClr val="0070C0"/>
                </a:solidFill>
                <a:latin typeface="Georgia" pitchFamily="18" charset="0"/>
              </a:rPr>
              <a:t>Баландюка</a:t>
            </a:r>
            <a:r>
              <a:rPr lang="uk-UA" sz="1400" dirty="0">
                <a:solidFill>
                  <a:srgbClr val="0070C0"/>
                </a:solidFill>
                <a:latin typeface="Georgia" pitchFamily="18" charset="0"/>
              </a:rPr>
              <a:t>) та інші. Пісні Р.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1400" dirty="0" err="1">
                <a:solidFill>
                  <a:srgbClr val="0070C0"/>
                </a:solidFill>
                <a:latin typeface="Georgia" pitchFamily="18" charset="0"/>
              </a:rPr>
              <a:t>Купчинського</a:t>
            </a:r>
            <a:r>
              <a:rPr lang="uk-UA" sz="1400" dirty="0">
                <a:solidFill>
                  <a:srgbClr val="0070C0"/>
                </a:solidFill>
                <a:latin typeface="Georgia" pitchFamily="18" charset="0"/>
              </a:rPr>
              <a:t> відомі також в обробках композиторів С.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1400" dirty="0">
                <a:solidFill>
                  <a:srgbClr val="0070C0"/>
                </a:solidFill>
                <a:latin typeface="Georgia" pitchFamily="18" charset="0"/>
              </a:rPr>
              <a:t>Людкевича, М.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1400" dirty="0" err="1">
                <a:solidFill>
                  <a:srgbClr val="0070C0"/>
                </a:solidFill>
                <a:latin typeface="Georgia" pitchFamily="18" charset="0"/>
              </a:rPr>
              <a:t>Вериківського</a:t>
            </a:r>
            <a:r>
              <a:rPr lang="uk-UA" sz="1400" dirty="0">
                <a:solidFill>
                  <a:srgbClr val="0070C0"/>
                </a:solidFill>
                <a:latin typeface="Georgia" pitchFamily="18" charset="0"/>
              </a:rPr>
              <a:t>, П.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1400" dirty="0">
                <a:solidFill>
                  <a:srgbClr val="0070C0"/>
                </a:solidFill>
                <a:latin typeface="Georgia" pitchFamily="18" charset="0"/>
              </a:rPr>
              <a:t>Козицького, В.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1400" dirty="0">
                <a:solidFill>
                  <a:srgbClr val="0070C0"/>
                </a:solidFill>
                <a:latin typeface="Georgia" pitchFamily="18" charset="0"/>
              </a:rPr>
              <a:t>Барвінського, М.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1400" dirty="0" err="1">
                <a:solidFill>
                  <a:srgbClr val="0070C0"/>
                </a:solidFill>
                <a:latin typeface="Georgia" pitchFamily="18" charset="0"/>
              </a:rPr>
              <a:t>Колесси</a:t>
            </a:r>
            <a:r>
              <a:rPr lang="uk-UA" sz="1400" dirty="0">
                <a:solidFill>
                  <a:srgbClr val="0070C0"/>
                </a:solidFill>
                <a:latin typeface="Georgia" pitchFamily="18" charset="0"/>
              </a:rPr>
              <a:t>, Н.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1400" dirty="0" err="1">
                <a:solidFill>
                  <a:srgbClr val="0070C0"/>
                </a:solidFill>
                <a:latin typeface="Georgia" pitchFamily="18" charset="0"/>
              </a:rPr>
              <a:t>Нижанківського</a:t>
            </a:r>
            <a:r>
              <a:rPr lang="uk-UA" sz="1400" dirty="0">
                <a:solidFill>
                  <a:srgbClr val="0070C0"/>
                </a:solidFill>
                <a:latin typeface="Georgia" pitchFamily="18" charset="0"/>
              </a:rPr>
              <a:t>, Б.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1400" dirty="0">
                <a:solidFill>
                  <a:srgbClr val="0070C0"/>
                </a:solidFill>
                <a:latin typeface="Georgia" pitchFamily="18" charset="0"/>
              </a:rPr>
              <a:t>Вахнянина, М.</a:t>
            </a:r>
            <a:r>
              <a:rPr lang="ru-RU" sz="1400" dirty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1400" dirty="0">
                <a:solidFill>
                  <a:srgbClr val="0070C0"/>
                </a:solidFill>
                <a:latin typeface="Georgia" pitchFamily="18" charset="0"/>
              </a:rPr>
              <a:t>Леонтовича та інших.</a:t>
            </a:r>
            <a:endParaRPr lang="ru-RU" sz="1400" dirty="0">
              <a:solidFill>
                <a:srgbClr val="0070C0"/>
              </a:solidFill>
              <a:latin typeface="Georgia" pitchFamily="18" charset="0"/>
            </a:endParaRPr>
          </a:p>
          <a:p>
            <a:endParaRPr lang="ru-RU" sz="1400" dirty="0"/>
          </a:p>
        </p:txBody>
      </p:sp>
      <p:pic>
        <p:nvPicPr>
          <p:cNvPr id="4" name="Рисунок 3" descr="http://im0-tub-ua.yandex.net/i?id=b588d13f0c05a11a5372ad7aa3c5318d-117-144&amp;n=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643050"/>
            <a:ext cx="1785950" cy="2571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omepage.usask.ca/~vim458/virology/studpages2010/rabies/business_ppt_background-1204x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04027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357166"/>
            <a:ext cx="6357982" cy="35004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uk-UA" sz="1600" b="1" dirty="0" smtClean="0">
                <a:solidFill>
                  <a:srgbClr val="C00000"/>
                </a:solidFill>
                <a:latin typeface="Georgia" pitchFamily="18" charset="0"/>
              </a:rPr>
              <a:t>	Михайло Орест Гайворонський</a:t>
            </a:r>
            <a:r>
              <a:rPr lang="ru-RU" sz="1600" dirty="0">
                <a:latin typeface="Georgia" pitchFamily="18" charset="0"/>
              </a:rPr>
              <a:t> </a:t>
            </a:r>
            <a:endParaRPr lang="uk-UA" sz="1600" i="1" dirty="0">
              <a:latin typeface="Georgia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uk-UA" sz="1600" i="1" dirty="0" smtClean="0">
                <a:latin typeface="Georgia" pitchFamily="18" charset="0"/>
              </a:rPr>
              <a:t>      (15</a:t>
            </a:r>
            <a:r>
              <a:rPr lang="uk-UA" sz="1600" i="1" dirty="0" smtClean="0">
                <a:solidFill>
                  <a:srgbClr val="0070C0"/>
                </a:solidFill>
                <a:latin typeface="Georgia" pitchFamily="18" charset="0"/>
              </a:rPr>
              <a:t>вересня</a:t>
            </a:r>
            <a:r>
              <a:rPr lang="ru-RU" sz="1600" i="1" dirty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1600" i="1" dirty="0">
                <a:solidFill>
                  <a:srgbClr val="0070C0"/>
                </a:solidFill>
                <a:latin typeface="Georgia" pitchFamily="18" charset="0"/>
              </a:rPr>
              <a:t>1892,</a:t>
            </a:r>
            <a:r>
              <a:rPr lang="ru-RU" sz="1600" i="1" dirty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1600" i="1" dirty="0" err="1">
                <a:solidFill>
                  <a:srgbClr val="0070C0"/>
                </a:solidFill>
                <a:latin typeface="Georgia" pitchFamily="18" charset="0"/>
              </a:rPr>
              <a:t>Заліщики</a:t>
            </a:r>
            <a:r>
              <a:rPr lang="ru-RU" sz="1600" i="1" dirty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1600" i="1" dirty="0">
                <a:solidFill>
                  <a:srgbClr val="0070C0"/>
                </a:solidFill>
                <a:latin typeface="Georgia" pitchFamily="18" charset="0"/>
              </a:rPr>
              <a:t>— †11 вересня</a:t>
            </a:r>
            <a:r>
              <a:rPr lang="ru-RU" sz="1600" i="1" dirty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1600" i="1" dirty="0">
                <a:solidFill>
                  <a:srgbClr val="0070C0"/>
                </a:solidFill>
                <a:latin typeface="Georgia" pitchFamily="18" charset="0"/>
              </a:rPr>
              <a:t>1949,</a:t>
            </a:r>
            <a:r>
              <a:rPr lang="ru-RU" sz="1600" i="1" dirty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1600" i="1" dirty="0">
                <a:solidFill>
                  <a:srgbClr val="0070C0"/>
                </a:solidFill>
                <a:latin typeface="Georgia" pitchFamily="18" charset="0"/>
              </a:rPr>
              <a:t>Нью-Йорк)</a:t>
            </a:r>
            <a:r>
              <a:rPr lang="ru-RU" sz="1600" dirty="0">
                <a:solidFill>
                  <a:srgbClr val="0070C0"/>
                </a:solidFill>
                <a:latin typeface="Georgia" pitchFamily="18" charset="0"/>
              </a:rPr>
              <a:t> </a:t>
            </a:r>
            <a:r>
              <a:rPr lang="uk-UA" sz="1600" dirty="0" err="1">
                <a:solidFill>
                  <a:srgbClr val="0070C0"/>
                </a:solidFill>
                <a:latin typeface="Georgia" pitchFamily="18" charset="0"/>
              </a:rPr>
              <a:t>—</a:t>
            </a:r>
            <a:r>
              <a:rPr lang="uk-UA" sz="1600" dirty="0" err="1" smtClean="0">
                <a:solidFill>
                  <a:srgbClr val="0070C0"/>
                </a:solidFill>
                <a:latin typeface="Georgia" pitchFamily="18" charset="0"/>
              </a:rPr>
              <a:t>головний</a:t>
            </a:r>
            <a:r>
              <a:rPr lang="uk-UA" sz="1600" dirty="0" smtClean="0">
                <a:solidFill>
                  <a:srgbClr val="0070C0"/>
                </a:solidFill>
                <a:latin typeface="Georgia" pitchFamily="18" charset="0"/>
              </a:rPr>
              <a:t> капельмейстер </a:t>
            </a:r>
            <a:r>
              <a:rPr lang="uk-UA" sz="1600" dirty="0">
                <a:solidFill>
                  <a:srgbClr val="0070C0"/>
                </a:solidFill>
                <a:latin typeface="Georgia" pitchFamily="18" charset="0"/>
              </a:rPr>
              <a:t>А</a:t>
            </a:r>
            <a:r>
              <a:rPr lang="uk-UA" sz="1600" dirty="0" smtClean="0">
                <a:solidFill>
                  <a:srgbClr val="0070C0"/>
                </a:solidFill>
                <a:latin typeface="Georgia" pitchFamily="18" charset="0"/>
              </a:rPr>
              <a:t>рмії </a:t>
            </a:r>
            <a:r>
              <a:rPr lang="uk-UA" sz="1600" dirty="0">
                <a:solidFill>
                  <a:srgbClr val="0070C0"/>
                </a:solidFill>
                <a:latin typeface="Georgia" pitchFamily="18" charset="0"/>
              </a:rPr>
              <a:t>УНР (</a:t>
            </a:r>
            <a:r>
              <a:rPr lang="uk-UA" sz="1600" dirty="0" smtClean="0">
                <a:solidFill>
                  <a:srgbClr val="0070C0"/>
                </a:solidFill>
                <a:latin typeface="Georgia" pitchFamily="18" charset="0"/>
              </a:rPr>
              <a:t>1920 р</a:t>
            </a:r>
            <a:r>
              <a:rPr lang="uk-UA" sz="1600" dirty="0">
                <a:solidFill>
                  <a:srgbClr val="0070C0"/>
                </a:solidFill>
                <a:latin typeface="Georgia" pitchFamily="18" charset="0"/>
              </a:rPr>
              <a:t>.), композитор, музикант, диригент, педагог, скрипаль, критик, громадський діяч.</a:t>
            </a:r>
            <a:endParaRPr lang="ru-RU" sz="1600" dirty="0">
              <a:solidFill>
                <a:srgbClr val="0070C0"/>
              </a:solidFill>
              <a:latin typeface="Georgia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uk-UA" sz="1600" dirty="0">
                <a:solidFill>
                  <a:srgbClr val="0070C0"/>
                </a:solidFill>
                <a:latin typeface="Georgia" pitchFamily="18" charset="0"/>
              </a:rPr>
              <a:t>	</a:t>
            </a:r>
            <a:r>
              <a:rPr lang="uk-UA" sz="1600" dirty="0" smtClean="0">
                <a:solidFill>
                  <a:srgbClr val="0070C0"/>
                </a:solidFill>
                <a:latin typeface="Georgia" pitchFamily="18" charset="0"/>
              </a:rPr>
              <a:t>Музична </a:t>
            </a:r>
            <a:r>
              <a:rPr lang="uk-UA" sz="1600" dirty="0">
                <a:solidFill>
                  <a:srgbClr val="0070C0"/>
                </a:solidFill>
                <a:latin typeface="Georgia" pitchFamily="18" charset="0"/>
              </a:rPr>
              <a:t>спадщина М. Гайворонського досить велика. До найвідоміших його творів належать понад 30 стрілецьких пісень  ( </a:t>
            </a:r>
            <a:r>
              <a:rPr lang="uk-UA" sz="1600" i="1" dirty="0">
                <a:solidFill>
                  <a:srgbClr val="C00000"/>
                </a:solidFill>
                <a:latin typeface="Georgia" pitchFamily="18" charset="0"/>
              </a:rPr>
              <a:t>«Їхав стрілець на війноньку», «Слава, </a:t>
            </a:r>
            <a:r>
              <a:rPr lang="uk-UA" sz="1600" i="1" dirty="0" err="1">
                <a:solidFill>
                  <a:srgbClr val="C00000"/>
                </a:solidFill>
                <a:latin typeface="Georgia" pitchFamily="18" charset="0"/>
              </a:rPr>
              <a:t>слава</a:t>
            </a:r>
            <a:r>
              <a:rPr lang="uk-UA" sz="1600" i="1" dirty="0">
                <a:solidFill>
                  <a:srgbClr val="C00000"/>
                </a:solidFill>
                <a:latin typeface="Georgia" pitchFamily="18" charset="0"/>
              </a:rPr>
              <a:t>, отаману», «Питається вітер», «Йде січове військо». «Ой впав стрілець»</a:t>
            </a:r>
            <a:r>
              <a:rPr lang="uk-UA" sz="1600" dirty="0">
                <a:solidFill>
                  <a:srgbClr val="0070C0"/>
                </a:solidFill>
                <a:latin typeface="Georgia" pitchFamily="18" charset="0"/>
              </a:rPr>
              <a:t> та ін..(кілька на власні вірші)), рапсодія </a:t>
            </a:r>
            <a:r>
              <a:rPr lang="uk-UA" sz="1600" i="1" dirty="0">
                <a:solidFill>
                  <a:srgbClr val="C00000"/>
                </a:solidFill>
                <a:latin typeface="Georgia" pitchFamily="18" charset="0"/>
              </a:rPr>
              <a:t>«Довбуш», </a:t>
            </a:r>
            <a:r>
              <a:rPr lang="uk-UA" sz="1600" dirty="0">
                <a:solidFill>
                  <a:srgbClr val="0070C0"/>
                </a:solidFill>
                <a:latin typeface="Georgia" pitchFamily="18" charset="0"/>
              </a:rPr>
              <a:t>увертюри, танці та марші для духового оркестру</a:t>
            </a:r>
            <a:r>
              <a:rPr lang="uk-UA" sz="1600" dirty="0">
                <a:latin typeface="Georgia" pitchFamily="18" charset="0"/>
              </a:rPr>
              <a:t>.</a:t>
            </a:r>
            <a:endParaRPr lang="ru-RU" sz="1600" dirty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http://im0-tub-ua.yandex.net/i?id=f13fe6710a99e1c66d561c79c2811ba7-74-144&amp;n=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071546"/>
            <a:ext cx="1857388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5720" y="4143380"/>
            <a:ext cx="642942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b="1" dirty="0" smtClean="0">
                <a:solidFill>
                  <a:srgbClr val="C00000"/>
                </a:solidFill>
                <a:latin typeface="Georgia" pitchFamily="18" charset="0"/>
              </a:rPr>
              <a:t>Лев (Левко) Сильвестрович Лепкий</a:t>
            </a:r>
            <a:r>
              <a:rPr lang="uk-UA" sz="1500" dirty="0" smtClean="0">
                <a:latin typeface="Georgia" pitchFamily="18" charset="0"/>
              </a:rPr>
              <a:t> </a:t>
            </a:r>
            <a:r>
              <a:rPr lang="uk-UA" sz="1500" dirty="0" smtClean="0">
                <a:solidFill>
                  <a:srgbClr val="0070C0"/>
                </a:solidFill>
                <a:latin typeface="Georgia" pitchFamily="18" charset="0"/>
              </a:rPr>
              <a:t>( </a:t>
            </a:r>
            <a:r>
              <a:rPr lang="uk-UA" sz="1500" i="1" dirty="0" smtClean="0">
                <a:solidFill>
                  <a:srgbClr val="0070C0"/>
                </a:solidFill>
                <a:latin typeface="Georgia" pitchFamily="18" charset="0"/>
              </a:rPr>
              <a:t>літературні псевдоніми</a:t>
            </a:r>
            <a:r>
              <a:rPr lang="uk-UA" sz="1500" dirty="0" smtClean="0">
                <a:solidFill>
                  <a:srgbClr val="0070C0"/>
                </a:solidFill>
                <a:latin typeface="Georgia" pitchFamily="18" charset="0"/>
              </a:rPr>
              <a:t>: </a:t>
            </a:r>
            <a:r>
              <a:rPr lang="uk-UA" sz="1500" i="1" dirty="0" smtClean="0">
                <a:solidFill>
                  <a:srgbClr val="0070C0"/>
                </a:solidFill>
                <a:latin typeface="Georgia" pitchFamily="18" charset="0"/>
              </a:rPr>
              <a:t>Леле, </a:t>
            </a:r>
            <a:r>
              <a:rPr lang="uk-UA" sz="1500" i="1" dirty="0" err="1" smtClean="0">
                <a:solidFill>
                  <a:srgbClr val="0070C0"/>
                </a:solidFill>
                <a:latin typeface="Georgia" pitchFamily="18" charset="0"/>
              </a:rPr>
              <a:t>Оровець</a:t>
            </a:r>
            <a:r>
              <a:rPr lang="uk-UA" sz="1500" i="1" dirty="0" smtClean="0">
                <a:solidFill>
                  <a:srgbClr val="0070C0"/>
                </a:solidFill>
                <a:latin typeface="Georgia" pitchFamily="18" charset="0"/>
              </a:rPr>
              <a:t>, </a:t>
            </a:r>
            <a:r>
              <a:rPr lang="uk-UA" sz="1500" i="1" dirty="0" err="1" smtClean="0">
                <a:solidFill>
                  <a:srgbClr val="0070C0"/>
                </a:solidFill>
                <a:latin typeface="Georgia" pitchFamily="18" charset="0"/>
              </a:rPr>
              <a:t>Льоньо</a:t>
            </a:r>
            <a:r>
              <a:rPr lang="uk-UA" sz="1500" i="1" dirty="0" smtClean="0">
                <a:solidFill>
                  <a:srgbClr val="0070C0"/>
                </a:solidFill>
                <a:latin typeface="Georgia" pitchFamily="18" charset="0"/>
              </a:rPr>
              <a:t>, </a:t>
            </a:r>
            <a:r>
              <a:rPr lang="uk-UA" sz="1500" i="1" dirty="0" err="1" smtClean="0">
                <a:solidFill>
                  <a:srgbClr val="0070C0"/>
                </a:solidFill>
                <a:latin typeface="Georgia" pitchFamily="18" charset="0"/>
              </a:rPr>
              <a:t>Швунг</a:t>
            </a:r>
            <a:r>
              <a:rPr lang="uk-UA" sz="1500" i="1" dirty="0" smtClean="0">
                <a:solidFill>
                  <a:srgbClr val="0070C0"/>
                </a:solidFill>
                <a:latin typeface="Georgia" pitchFamily="18" charset="0"/>
              </a:rPr>
              <a:t>, </a:t>
            </a:r>
            <a:r>
              <a:rPr lang="uk-UA" sz="1500" i="1" dirty="0" err="1" smtClean="0">
                <a:solidFill>
                  <a:srgbClr val="0070C0"/>
                </a:solidFill>
                <a:latin typeface="Georgia" pitchFamily="18" charset="0"/>
              </a:rPr>
              <a:t>Зиз</a:t>
            </a:r>
            <a:r>
              <a:rPr lang="uk-UA" sz="1500" i="1" dirty="0" smtClean="0">
                <a:solidFill>
                  <a:srgbClr val="0070C0"/>
                </a:solidFill>
                <a:latin typeface="Georgia" pitchFamily="18" charset="0"/>
              </a:rPr>
              <a:t>; 7 грудня 1888, с. </a:t>
            </a:r>
            <a:r>
              <a:rPr lang="uk-UA" sz="1500" i="1" dirty="0" err="1" smtClean="0">
                <a:solidFill>
                  <a:srgbClr val="0070C0"/>
                </a:solidFill>
                <a:latin typeface="Georgia" pitchFamily="18" charset="0"/>
              </a:rPr>
              <a:t>Поручин</a:t>
            </a:r>
            <a:r>
              <a:rPr lang="uk-UA" sz="1500" i="1" dirty="0" smtClean="0">
                <a:solidFill>
                  <a:srgbClr val="0070C0"/>
                </a:solidFill>
                <a:latin typeface="Georgia" pitchFamily="18" charset="0"/>
              </a:rPr>
              <a:t>, Бережанський район, Тернопільська область — † 28 жовтня 1971, </a:t>
            </a:r>
            <a:r>
              <a:rPr lang="uk-UA" sz="1500" i="1" dirty="0" err="1" smtClean="0">
                <a:solidFill>
                  <a:srgbClr val="0070C0"/>
                </a:solidFill>
                <a:latin typeface="Georgia" pitchFamily="18" charset="0"/>
              </a:rPr>
              <a:t>Трентон</a:t>
            </a:r>
            <a:r>
              <a:rPr lang="uk-UA" sz="1500" i="1" dirty="0" smtClean="0">
                <a:solidFill>
                  <a:srgbClr val="0070C0"/>
                </a:solidFill>
                <a:latin typeface="Georgia" pitchFamily="18" charset="0"/>
              </a:rPr>
              <a:t>,США) </a:t>
            </a:r>
            <a:r>
              <a:rPr lang="uk-UA" sz="1500" dirty="0" smtClean="0">
                <a:solidFill>
                  <a:srgbClr val="0070C0"/>
                </a:solidFill>
                <a:latin typeface="Georgia" pitchFamily="18" charset="0"/>
              </a:rPr>
              <a:t>– український поет, прозаїк, журналіст, редактор, композитор, художник. </a:t>
            </a:r>
          </a:p>
          <a:p>
            <a:r>
              <a:rPr lang="uk-UA" sz="1500" dirty="0" smtClean="0">
                <a:solidFill>
                  <a:srgbClr val="0070C0"/>
                </a:solidFill>
                <a:latin typeface="Georgia" pitchFamily="18" charset="0"/>
              </a:rPr>
              <a:t>Найбільше відомий як автор широко популярних стрілецьких пісень, зокрема </a:t>
            </a:r>
            <a:r>
              <a:rPr lang="uk-UA" sz="1500" i="1" dirty="0" smtClean="0">
                <a:solidFill>
                  <a:srgbClr val="C00000"/>
                </a:solidFill>
                <a:latin typeface="Georgia" pitchFamily="18" charset="0"/>
              </a:rPr>
              <a:t>«Гей, видно село», «Бо війна війною», «Колись, дівчино мила», « Ми </a:t>
            </a:r>
            <a:r>
              <a:rPr lang="uk-UA" sz="1500" i="1" dirty="0" err="1" smtClean="0">
                <a:solidFill>
                  <a:srgbClr val="C00000"/>
                </a:solidFill>
                <a:latin typeface="Georgia" pitchFamily="18" charset="0"/>
              </a:rPr>
              <a:t>йдем</a:t>
            </a:r>
            <a:r>
              <a:rPr lang="uk-UA" sz="1500" i="1" dirty="0" smtClean="0">
                <a:solidFill>
                  <a:srgbClr val="C00000"/>
                </a:solidFill>
                <a:latin typeface="Georgia" pitchFamily="18" charset="0"/>
              </a:rPr>
              <a:t> вперед», </a:t>
            </a:r>
            <a:r>
              <a:rPr lang="uk-UA" sz="1500" dirty="0" smtClean="0">
                <a:solidFill>
                  <a:srgbClr val="0070C0"/>
                </a:solidFill>
                <a:latin typeface="Georgia" pitchFamily="18" charset="0"/>
              </a:rPr>
              <a:t>мелодією до знаменитих  </a:t>
            </a:r>
            <a:r>
              <a:rPr lang="uk-UA" sz="1500" dirty="0" smtClean="0"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uk-UA" sz="1500" i="1" dirty="0" smtClean="0">
                <a:solidFill>
                  <a:srgbClr val="C00000"/>
                </a:solidFill>
                <a:latin typeface="Georgia" pitchFamily="18" charset="0"/>
              </a:rPr>
              <a:t>Журавлів</a:t>
            </a:r>
            <a:r>
              <a:rPr lang="uk-UA" sz="1500" dirty="0" smtClean="0">
                <a:solidFill>
                  <a:srgbClr val="C00000"/>
                </a:solidFill>
                <a:latin typeface="Georgia" pitchFamily="18" charset="0"/>
              </a:rPr>
              <a:t>» </a:t>
            </a:r>
            <a:r>
              <a:rPr lang="uk-UA" sz="1500" dirty="0" smtClean="0">
                <a:solidFill>
                  <a:srgbClr val="0070C0"/>
                </a:solidFill>
                <a:latin typeface="Georgia" pitchFamily="18" charset="0"/>
              </a:rPr>
              <a:t>його старшого брата Богдана Лепкого.</a:t>
            </a:r>
            <a:endParaRPr lang="uk-UA" sz="15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9" name="Рисунок 8" descr="http://im0-tub-ua.yandex.net/i?id=46ad876c739ed499974808cf3070951a-22-144&amp;n=2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3714752"/>
            <a:ext cx="207170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omepage.usask.ca/~vim458/virology/studpages2010/rabies/business_ppt_background-1204x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0402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2289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40000"/>
              </a:lnSpc>
            </a:pPr>
            <a:r>
              <a:rPr lang="uk-UA" sz="2900" b="1" dirty="0" smtClean="0">
                <a:solidFill>
                  <a:srgbClr val="C00000"/>
                </a:solidFill>
                <a:latin typeface="Georgia" pitchFamily="18" charset="0"/>
              </a:rPr>
              <a:t>Українська повстанська</a:t>
            </a:r>
            <a:r>
              <a:rPr lang="uk-UA" sz="2900" dirty="0" smtClean="0">
                <a:solidFill>
                  <a:srgbClr val="C00000"/>
                </a:solidFill>
                <a:latin typeface="Georgia" pitchFamily="18" charset="0"/>
              </a:rPr>
              <a:t> (</a:t>
            </a:r>
            <a:r>
              <a:rPr lang="uk-UA" sz="2900" i="1" dirty="0">
                <a:solidFill>
                  <a:srgbClr val="C00000"/>
                </a:solidFill>
                <a:latin typeface="Georgia" pitchFamily="18" charset="0"/>
              </a:rPr>
              <a:t>рідше </a:t>
            </a:r>
            <a:r>
              <a:rPr lang="uk-UA" sz="2900" i="1" dirty="0" err="1" smtClean="0">
                <a:solidFill>
                  <a:srgbClr val="C00000"/>
                </a:solidFill>
                <a:latin typeface="Georgia" pitchFamily="18" charset="0"/>
              </a:rPr>
              <a:t>—</a:t>
            </a:r>
            <a:r>
              <a:rPr lang="uk-UA" sz="2900" dirty="0" err="1" smtClean="0">
                <a:solidFill>
                  <a:srgbClr val="C00000"/>
                </a:solidFill>
                <a:latin typeface="Georgia" pitchFamily="18" charset="0"/>
              </a:rPr>
              <a:t> </a:t>
            </a:r>
            <a:r>
              <a:rPr lang="uk-UA" sz="2900" b="1" dirty="0" err="1" smtClean="0">
                <a:solidFill>
                  <a:srgbClr val="C00000"/>
                </a:solidFill>
                <a:latin typeface="Georgia" pitchFamily="18" charset="0"/>
              </a:rPr>
              <a:t>повстан</a:t>
            </a:r>
            <a:r>
              <a:rPr lang="uk-UA" sz="2900" b="1" dirty="0" smtClean="0">
                <a:solidFill>
                  <a:srgbClr val="C00000"/>
                </a:solidFill>
                <a:latin typeface="Georgia" pitchFamily="18" charset="0"/>
              </a:rPr>
              <a:t>ча</a:t>
            </a:r>
            <a:r>
              <a:rPr lang="uk-UA" sz="2900" dirty="0" smtClean="0">
                <a:solidFill>
                  <a:srgbClr val="C00000"/>
                </a:solidFill>
                <a:latin typeface="Georgia" pitchFamily="18" charset="0"/>
              </a:rPr>
              <a:t>) </a:t>
            </a:r>
            <a:r>
              <a:rPr lang="uk-UA" sz="2900" b="1" dirty="0" smtClean="0">
                <a:solidFill>
                  <a:srgbClr val="C00000"/>
                </a:solidFill>
                <a:latin typeface="Georgia" pitchFamily="18" charset="0"/>
              </a:rPr>
              <a:t>армія</a:t>
            </a:r>
            <a:r>
              <a:rPr lang="uk-UA" sz="2900" dirty="0" smtClean="0">
                <a:solidFill>
                  <a:srgbClr val="C00000"/>
                </a:solidFill>
                <a:latin typeface="Georgia" pitchFamily="18" charset="0"/>
              </a:rPr>
              <a:t> (</a:t>
            </a:r>
            <a:r>
              <a:rPr lang="uk-UA" sz="2900" b="1" dirty="0">
                <a:solidFill>
                  <a:srgbClr val="C00000"/>
                </a:solidFill>
                <a:latin typeface="Georgia" pitchFamily="18" charset="0"/>
              </a:rPr>
              <a:t>УПА</a:t>
            </a:r>
            <a:r>
              <a:rPr lang="uk-UA" sz="2900" dirty="0" smtClean="0">
                <a:solidFill>
                  <a:srgbClr val="C00000"/>
                </a:solidFill>
                <a:latin typeface="Georgia" pitchFamily="18" charset="0"/>
              </a:rPr>
              <a:t>)</a:t>
            </a:r>
            <a:r>
              <a:rPr lang="uk-UA" sz="2900" dirty="0" smtClean="0">
                <a:latin typeface="Georgia" pitchFamily="18" charset="0"/>
              </a:rPr>
              <a:t> — </a:t>
            </a:r>
            <a:r>
              <a:rPr lang="uk-UA" sz="2900" dirty="0">
                <a:solidFill>
                  <a:srgbClr val="0070C0"/>
                </a:solidFill>
                <a:latin typeface="Georgia" pitchFamily="18" charset="0"/>
              </a:rPr>
              <a:t>озброєне </a:t>
            </a:r>
            <a:r>
              <a:rPr lang="uk-UA" sz="2900" dirty="0" smtClean="0">
                <a:solidFill>
                  <a:srgbClr val="0070C0"/>
                </a:solidFill>
                <a:latin typeface="Georgia" pitchFamily="18" charset="0"/>
              </a:rPr>
              <a:t>крило Організації </a:t>
            </a:r>
            <a:r>
              <a:rPr lang="uk-UA" sz="2900" dirty="0">
                <a:solidFill>
                  <a:srgbClr val="0070C0"/>
                </a:solidFill>
                <a:latin typeface="Georgia" pitchFamily="18" charset="0"/>
              </a:rPr>
              <a:t>українських націоналістів</a:t>
            </a:r>
            <a:r>
              <a:rPr lang="uk-UA" sz="2900" dirty="0" smtClean="0">
                <a:solidFill>
                  <a:srgbClr val="0070C0"/>
                </a:solidFill>
                <a:latin typeface="Georgia" pitchFamily="18" charset="0"/>
              </a:rPr>
              <a:t>. Розпочала свою діяльність з весни 1943 року, діяла до 1953 року, коли активні її дії припинено, а окремі вогнища спротиву діяли впродовж 1950-1960-х років. З 1943 по 1950 роки Головним Командиром УПА був генерал Роман </a:t>
            </a:r>
            <a:r>
              <a:rPr lang="uk-UA" sz="2900" dirty="0" err="1" smtClean="0">
                <a:solidFill>
                  <a:srgbClr val="0070C0"/>
                </a:solidFill>
                <a:latin typeface="Georgia" pitchFamily="18" charset="0"/>
              </a:rPr>
              <a:t>Шухевич</a:t>
            </a:r>
            <a:r>
              <a:rPr lang="uk-UA" sz="2900" dirty="0" smtClean="0">
                <a:solidFill>
                  <a:srgbClr val="0070C0"/>
                </a:solidFill>
                <a:latin typeface="Georgia" pitchFamily="18" charset="0"/>
              </a:rPr>
              <a:t>, з 1950 по 1954 рр. — Василь </a:t>
            </a:r>
            <a:r>
              <a:rPr lang="uk-UA" sz="2900" dirty="0" err="1" smtClean="0">
                <a:solidFill>
                  <a:srgbClr val="0070C0"/>
                </a:solidFill>
                <a:latin typeface="Georgia" pitchFamily="18" charset="0"/>
              </a:rPr>
              <a:t>Кук</a:t>
            </a:r>
            <a:r>
              <a:rPr lang="uk-UA" sz="2900" dirty="0" smtClean="0">
                <a:solidFill>
                  <a:srgbClr val="0070C0"/>
                </a:solidFill>
                <a:latin typeface="Georgia" pitchFamily="18" charset="0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uk-UA" sz="2900" dirty="0" smtClean="0">
                <a:solidFill>
                  <a:srgbClr val="0070C0"/>
                </a:solidFill>
                <a:latin typeface="Georgia" pitchFamily="18" charset="0"/>
              </a:rPr>
              <a:t>З</a:t>
            </a:r>
            <a:r>
              <a:rPr lang="uk-UA" sz="2900" dirty="0" smtClean="0">
                <a:latin typeface="Georgia" pitchFamily="18" charset="0"/>
              </a:rPr>
              <a:t> </a:t>
            </a:r>
            <a:r>
              <a:rPr lang="uk-UA" sz="2900" i="1" dirty="0" smtClean="0">
                <a:solidFill>
                  <a:srgbClr val="C00000"/>
                </a:solidFill>
                <a:latin typeface="Georgia" pitchFamily="18" charset="0"/>
              </a:rPr>
              <a:t>2005 року </a:t>
            </a:r>
            <a:r>
              <a:rPr lang="uk-UA" sz="2900" dirty="0" smtClean="0">
                <a:solidFill>
                  <a:srgbClr val="0070C0"/>
                </a:solidFill>
                <a:latin typeface="Georgia" pitchFamily="18" charset="0"/>
              </a:rPr>
              <a:t>в Україні офіційно святкуються річниці створення</a:t>
            </a:r>
            <a:r>
              <a:rPr lang="uk-UA" sz="2900" dirty="0" smtClean="0">
                <a:latin typeface="Georgia" pitchFamily="18" charset="0"/>
              </a:rPr>
              <a:t> </a:t>
            </a:r>
            <a:r>
              <a:rPr lang="uk-UA" sz="2900" i="1" dirty="0" smtClean="0">
                <a:solidFill>
                  <a:srgbClr val="C00000"/>
                </a:solidFill>
                <a:latin typeface="Georgia" pitchFamily="18" charset="0"/>
              </a:rPr>
              <a:t>УПА                     (14 жовтня 1942, свято Покрови Пресвятої Богородиці).</a:t>
            </a:r>
          </a:p>
          <a:p>
            <a:pPr>
              <a:lnSpc>
                <a:spcPct val="140000"/>
              </a:lnSpc>
            </a:pPr>
            <a:r>
              <a:rPr lang="uk-UA" sz="2900" dirty="0" smtClean="0">
                <a:solidFill>
                  <a:srgbClr val="0070C0"/>
                </a:solidFill>
                <a:latin typeface="Georgia" pitchFamily="18" charset="0"/>
              </a:rPr>
              <a:t>Боротьба Української повстанської армії — складова Українського визвольного руху 1920–1950 років.</a:t>
            </a:r>
          </a:p>
          <a:p>
            <a:pPr>
              <a:lnSpc>
                <a:spcPct val="140000"/>
              </a:lnSpc>
            </a:pPr>
            <a:r>
              <a:rPr lang="uk-UA" sz="2900" dirty="0" smtClean="0">
                <a:solidFill>
                  <a:srgbClr val="0070C0"/>
                </a:solidFill>
                <a:latin typeface="Georgia" pitchFamily="18" charset="0"/>
              </a:rPr>
              <a:t>Пісні </a:t>
            </a:r>
            <a:r>
              <a:rPr lang="uk-UA" sz="2900" dirty="0">
                <a:solidFill>
                  <a:srgbClr val="0070C0"/>
                </a:solidFill>
                <a:latin typeface="Georgia" pitchFamily="18" charset="0"/>
              </a:rPr>
              <a:t>УПА: </a:t>
            </a:r>
            <a:r>
              <a:rPr lang="uk-UA" sz="2900" i="1" dirty="0">
                <a:solidFill>
                  <a:srgbClr val="C00000"/>
                </a:solidFill>
                <a:latin typeface="Georgia" pitchFamily="18" charset="0"/>
              </a:rPr>
              <a:t>«Ой у лісі на полянці…» , « Гей там далеко, на Волині, зродилась армія УПА», « Йшли селом партизани», «У темній криївці повстанці сиділи», « Хлопці – молодці, а де ж ваші хати?» </a:t>
            </a:r>
            <a:r>
              <a:rPr lang="uk-UA" sz="2900" dirty="0">
                <a:solidFill>
                  <a:srgbClr val="0070C0"/>
                </a:solidFill>
                <a:latin typeface="Georgia" pitchFamily="18" charset="0"/>
              </a:rPr>
              <a:t>та ін</a:t>
            </a:r>
            <a:r>
              <a:rPr lang="uk-UA" sz="2900" dirty="0" smtClean="0">
                <a:solidFill>
                  <a:srgbClr val="0070C0"/>
                </a:solidFill>
                <a:latin typeface="Georgia" pitchFamily="18" charset="0"/>
              </a:rPr>
              <a:t>..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homepage.usask.ca/~vim458/virology/studpages2010/rabies/business_ppt_background-1204x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0402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Вирішення </a:t>
            </a:r>
            <a:br>
              <a:rPr lang="uk-U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uk-UA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проблемного питання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786058"/>
            <a:ext cx="8643998" cy="345439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4400" dirty="0" err="1">
                <a:solidFill>
                  <a:srgbClr val="C00000"/>
                </a:solidFill>
                <a:latin typeface="Georgia" pitchFamily="18" charset="0"/>
              </a:rPr>
              <a:t>Що</a:t>
            </a:r>
            <a:r>
              <a:rPr lang="ru-RU" sz="440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4400" dirty="0" err="1">
                <a:solidFill>
                  <a:srgbClr val="C00000"/>
                </a:solidFill>
                <a:latin typeface="Georgia" pitchFamily="18" charset="0"/>
              </a:rPr>
              <a:t>хотіла</a:t>
            </a:r>
            <a:r>
              <a:rPr lang="ru-RU" sz="440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4400" dirty="0" err="1">
                <a:solidFill>
                  <a:srgbClr val="C00000"/>
                </a:solidFill>
                <a:latin typeface="Georgia" pitchFamily="18" charset="0"/>
              </a:rPr>
              <a:t>сказати</a:t>
            </a:r>
            <a:r>
              <a:rPr lang="ru-RU" sz="4400" dirty="0">
                <a:solidFill>
                  <a:srgbClr val="C00000"/>
                </a:solidFill>
                <a:latin typeface="Georgia" pitchFamily="18" charset="0"/>
              </a:rPr>
              <a:t> скрипка</a:t>
            </a:r>
            <a:r>
              <a:rPr lang="ru-RU" sz="4400" dirty="0" smtClean="0">
                <a:solidFill>
                  <a:srgbClr val="C00000"/>
                </a:solidFill>
                <a:latin typeface="Georgia" pitchFamily="18" charset="0"/>
              </a:rPr>
              <a:t>?</a:t>
            </a:r>
          </a:p>
          <a:p>
            <a:pPr>
              <a:buNone/>
            </a:pPr>
            <a:r>
              <a:rPr lang="uk-UA" b="1" dirty="0" smtClean="0"/>
              <a:t>			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Плэйкасты - Размышления - Каталог работ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571876"/>
            <a:ext cx="3571900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homepage.usask.ca/~vim458/virology/studpages2010/rabies/business_ppt_background-1204x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0402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Літературний </a:t>
            </a:r>
            <a:b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калейдоскоп повідомлень </a:t>
            </a:r>
            <a:r>
              <a:rPr lang="uk-UA" i="1" dirty="0" smtClean="0">
                <a:solidFill>
                  <a:srgbClr val="0070C0"/>
                </a:solidFill>
                <a:latin typeface="Georgia" pitchFamily="18" charset="0"/>
              </a:rPr>
              <a:t>(доповнення)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86058"/>
            <a:ext cx="6286544" cy="376873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800" dirty="0" smtClean="0">
                <a:solidFill>
                  <a:srgbClr val="C00000"/>
                </a:solidFill>
                <a:latin typeface="Georgia" pitchFamily="18" charset="0"/>
              </a:rPr>
              <a:t>пісенна творчість;</a:t>
            </a:r>
          </a:p>
          <a:p>
            <a:pPr>
              <a:buFont typeface="Wingdings" pitchFamily="2" charset="2"/>
              <a:buChar char="q"/>
            </a:pPr>
            <a:r>
              <a:rPr lang="uk-UA" sz="2800" dirty="0" smtClean="0">
                <a:solidFill>
                  <a:srgbClr val="C00000"/>
                </a:solidFill>
                <a:latin typeface="Georgia" pitchFamily="18" charset="0"/>
              </a:rPr>
              <a:t>історичні розвідки;</a:t>
            </a:r>
          </a:p>
          <a:p>
            <a:pPr>
              <a:buFont typeface="Wingdings" pitchFamily="2" charset="2"/>
              <a:buChar char="q"/>
            </a:pPr>
            <a:r>
              <a:rPr lang="uk-UA" sz="2800" dirty="0" smtClean="0">
                <a:solidFill>
                  <a:srgbClr val="C00000"/>
                </a:solidFill>
                <a:latin typeface="Georgia" pitchFamily="18" charset="0"/>
              </a:rPr>
              <a:t>сценарист;</a:t>
            </a:r>
          </a:p>
          <a:p>
            <a:pPr>
              <a:buFont typeface="Wingdings" pitchFamily="2" charset="2"/>
              <a:buChar char="q"/>
            </a:pPr>
            <a:r>
              <a:rPr lang="uk-UA" sz="2800" dirty="0" smtClean="0">
                <a:solidFill>
                  <a:srgbClr val="C00000"/>
                </a:solidFill>
                <a:latin typeface="Georgia" pitchFamily="18" charset="0"/>
              </a:rPr>
              <a:t>присвяти Б. Мельничуку;</a:t>
            </a:r>
          </a:p>
          <a:p>
            <a:pPr>
              <a:buFont typeface="Wingdings" pitchFamily="2" charset="2"/>
              <a:buChar char="q"/>
            </a:pPr>
            <a:r>
              <a:rPr lang="uk-UA" sz="2800" dirty="0" smtClean="0">
                <a:solidFill>
                  <a:srgbClr val="C00000"/>
                </a:solidFill>
                <a:latin typeface="Georgia" pitchFamily="18" charset="0"/>
              </a:rPr>
              <a:t>дослідження творчості письменника.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500306"/>
            <a:ext cx="1908175" cy="26276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omepage.usask.ca/~vim458/virology/studpages2010/rabies/business_ppt_background-1204x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0402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Робота в малих 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групах </a:t>
            </a:r>
            <a:r>
              <a:rPr lang="uk-UA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Сенкан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0030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i="1" dirty="0" smtClean="0">
                <a:solidFill>
                  <a:srgbClr val="C00000"/>
                </a:solidFill>
                <a:latin typeface="Georgia" pitchFamily="18" charset="0"/>
              </a:rPr>
              <a:t>1-й рядок </a:t>
            </a:r>
            <a:r>
              <a:rPr lang="uk-UA" sz="2400" dirty="0" smtClean="0">
                <a:solidFill>
                  <a:srgbClr val="002060"/>
                </a:solidFill>
                <a:latin typeface="Georgia" pitchFamily="18" charset="0"/>
              </a:rPr>
              <a:t>– одне слово – тема (</a:t>
            </a:r>
            <a:r>
              <a:rPr lang="uk-UA" sz="2400" i="1" dirty="0" smtClean="0">
                <a:solidFill>
                  <a:srgbClr val="002060"/>
                </a:solidFill>
                <a:latin typeface="Georgia" pitchFamily="18" charset="0"/>
              </a:rPr>
              <a:t>іменник</a:t>
            </a:r>
            <a:r>
              <a:rPr lang="uk-UA" sz="2400" dirty="0" smtClean="0">
                <a:solidFill>
                  <a:srgbClr val="002060"/>
                </a:solidFill>
                <a:latin typeface="Georgia" pitchFamily="18" charset="0"/>
              </a:rPr>
              <a:t>)</a:t>
            </a:r>
          </a:p>
          <a:p>
            <a:pPr>
              <a:buNone/>
            </a:pPr>
            <a:r>
              <a:rPr lang="uk-UA" sz="2400" i="1" dirty="0" smtClean="0">
                <a:solidFill>
                  <a:srgbClr val="C00000"/>
                </a:solidFill>
                <a:latin typeface="Georgia" pitchFamily="18" charset="0"/>
              </a:rPr>
              <a:t>2-й рядок </a:t>
            </a:r>
            <a:r>
              <a:rPr lang="uk-UA" sz="2400" dirty="0" smtClean="0">
                <a:solidFill>
                  <a:srgbClr val="002060"/>
                </a:solidFill>
                <a:latin typeface="Georgia" pitchFamily="18" charset="0"/>
              </a:rPr>
              <a:t>– два слова – означення (</a:t>
            </a:r>
            <a:r>
              <a:rPr lang="uk-UA" sz="2400" i="1" dirty="0" smtClean="0">
                <a:solidFill>
                  <a:srgbClr val="002060"/>
                </a:solidFill>
                <a:latin typeface="Georgia" pitchFamily="18" charset="0"/>
              </a:rPr>
              <a:t>прикметники</a:t>
            </a:r>
            <a:r>
              <a:rPr lang="uk-UA" sz="2400" dirty="0" smtClean="0">
                <a:solidFill>
                  <a:srgbClr val="002060"/>
                </a:solidFill>
                <a:latin typeface="Georgia" pitchFamily="18" charset="0"/>
              </a:rPr>
              <a:t>)</a:t>
            </a:r>
          </a:p>
          <a:p>
            <a:pPr>
              <a:buNone/>
            </a:pPr>
            <a:r>
              <a:rPr lang="uk-UA" sz="2400" i="1" dirty="0" smtClean="0">
                <a:solidFill>
                  <a:srgbClr val="C00000"/>
                </a:solidFill>
                <a:latin typeface="Georgia" pitchFamily="18" charset="0"/>
              </a:rPr>
              <a:t>3-й рядок </a:t>
            </a:r>
            <a:r>
              <a:rPr lang="uk-UA" sz="2400" dirty="0" smtClean="0">
                <a:solidFill>
                  <a:srgbClr val="002060"/>
                </a:solidFill>
                <a:latin typeface="Georgia" pitchFamily="18" charset="0"/>
              </a:rPr>
              <a:t>– три слова – активність, дія (</a:t>
            </a:r>
            <a:r>
              <a:rPr lang="uk-UA" sz="2400" i="1" dirty="0" smtClean="0">
                <a:solidFill>
                  <a:srgbClr val="002060"/>
                </a:solidFill>
                <a:latin typeface="Georgia" pitchFamily="18" charset="0"/>
              </a:rPr>
              <a:t>дієслова</a:t>
            </a:r>
            <a:r>
              <a:rPr lang="uk-UA" sz="2400" dirty="0" smtClean="0">
                <a:solidFill>
                  <a:srgbClr val="002060"/>
                </a:solidFill>
                <a:latin typeface="Georgia" pitchFamily="18" charset="0"/>
              </a:rPr>
              <a:t>)</a:t>
            </a:r>
          </a:p>
          <a:p>
            <a:pPr>
              <a:buNone/>
            </a:pPr>
            <a:r>
              <a:rPr lang="uk-UA" sz="2400" i="1" dirty="0" smtClean="0">
                <a:solidFill>
                  <a:srgbClr val="C00000"/>
                </a:solidFill>
                <a:latin typeface="Georgia" pitchFamily="18" charset="0"/>
              </a:rPr>
              <a:t>4-й рядок </a:t>
            </a:r>
            <a:r>
              <a:rPr lang="uk-UA" sz="2400" dirty="0" smtClean="0">
                <a:solidFill>
                  <a:srgbClr val="002060"/>
                </a:solidFill>
                <a:latin typeface="Georgia" pitchFamily="18" charset="0"/>
              </a:rPr>
              <a:t>– фраза, що виявляє ставлення до теми</a:t>
            </a:r>
          </a:p>
          <a:p>
            <a:pPr>
              <a:buNone/>
            </a:pPr>
            <a:r>
              <a:rPr lang="uk-UA" sz="2400" i="1" dirty="0" smtClean="0">
                <a:solidFill>
                  <a:srgbClr val="C00000"/>
                </a:solidFill>
                <a:latin typeface="Georgia" pitchFamily="18" charset="0"/>
              </a:rPr>
              <a:t>5-й рядок </a:t>
            </a:r>
            <a:r>
              <a:rPr lang="uk-UA" sz="2400" dirty="0" smtClean="0">
                <a:solidFill>
                  <a:srgbClr val="002060"/>
                </a:solidFill>
                <a:latin typeface="Georgia" pitchFamily="18" charset="0"/>
              </a:rPr>
              <a:t>– одне слово-асоціація до теми (</a:t>
            </a:r>
            <a:r>
              <a:rPr lang="uk-UA" sz="2400" i="1" dirty="0" smtClean="0">
                <a:solidFill>
                  <a:srgbClr val="002060"/>
                </a:solidFill>
                <a:latin typeface="Georgia" pitchFamily="18" charset="0"/>
              </a:rPr>
              <a:t>іменник</a:t>
            </a:r>
            <a:r>
              <a:rPr lang="uk-UA" sz="2400" dirty="0" smtClean="0">
                <a:solidFill>
                  <a:srgbClr val="002060"/>
                </a:solidFill>
                <a:latin typeface="Georgia" pitchFamily="18" charset="0"/>
              </a:rPr>
              <a:t>)</a:t>
            </a:r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homepage.usask.ca/~vim458/virology/studpages2010/rabies/business_ppt_background-1204x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04027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785926"/>
            <a:ext cx="5786446" cy="457203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uk-UA" sz="5600" b="1" dirty="0" smtClean="0">
                <a:latin typeface="Georgia" pitchFamily="18" charset="0"/>
              </a:rPr>
              <a:t>	</a:t>
            </a:r>
            <a:r>
              <a:rPr lang="uk-UA" sz="6400" b="1" i="1" dirty="0" smtClean="0">
                <a:solidFill>
                  <a:srgbClr val="C00000"/>
                </a:solidFill>
                <a:latin typeface="Georgia" pitchFamily="18" charset="0"/>
              </a:rPr>
              <a:t>Пам’яті </a:t>
            </a:r>
            <a:r>
              <a:rPr lang="uk-UA" sz="6400" b="1" i="1" dirty="0">
                <a:solidFill>
                  <a:srgbClr val="C00000"/>
                </a:solidFill>
                <a:latin typeface="Georgia" pitchFamily="18" charset="0"/>
              </a:rPr>
              <a:t>Небесної Сотні</a:t>
            </a:r>
            <a:endParaRPr lang="ru-RU" sz="6400" i="1" dirty="0">
              <a:solidFill>
                <a:srgbClr val="C00000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uk-UA" sz="5600" dirty="0" smtClean="0">
                <a:latin typeface="Georgia" pitchFamily="18" charset="0"/>
              </a:rPr>
              <a:t>	</a:t>
            </a:r>
            <a:r>
              <a:rPr lang="uk-UA" sz="5600" dirty="0" smtClean="0">
                <a:solidFill>
                  <a:srgbClr val="0070C0"/>
                </a:solidFill>
                <a:latin typeface="Georgia" pitchFamily="18" charset="0"/>
              </a:rPr>
              <a:t>Якби </a:t>
            </a:r>
            <a:r>
              <a:rPr lang="uk-UA" sz="5600" dirty="0">
                <a:solidFill>
                  <a:srgbClr val="0070C0"/>
                </a:solidFill>
                <a:latin typeface="Georgia" pitchFamily="18" charset="0"/>
              </a:rPr>
              <a:t>птаха щодня випускати у небо, —</a:t>
            </a:r>
            <a:br>
              <a:rPr lang="uk-UA" sz="5600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uk-UA" sz="5600" dirty="0">
                <a:solidFill>
                  <a:srgbClr val="0070C0"/>
                </a:solidFill>
                <a:latin typeface="Georgia" pitchFamily="18" charset="0"/>
              </a:rPr>
              <a:t>Сорок птиць колували б сьогодні над нами;</a:t>
            </a:r>
            <a:br>
              <a:rPr lang="uk-UA" sz="5600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uk-UA" sz="5600" dirty="0">
                <a:solidFill>
                  <a:srgbClr val="0070C0"/>
                </a:solidFill>
                <a:latin typeface="Georgia" pitchFamily="18" charset="0"/>
              </a:rPr>
              <a:t>Незрадливої пам’яті виплели б невід,</a:t>
            </a:r>
            <a:br>
              <a:rPr lang="uk-UA" sz="5600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uk-UA" sz="5600" dirty="0">
                <a:solidFill>
                  <a:srgbClr val="0070C0"/>
                </a:solidFill>
                <a:latin typeface="Georgia" pitchFamily="18" charset="0"/>
              </a:rPr>
              <a:t>Щоб до нього сягали усі ми думками.</a:t>
            </a:r>
            <a:br>
              <a:rPr lang="uk-UA" sz="5600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uk-UA" sz="5600" dirty="0" smtClean="0">
                <a:solidFill>
                  <a:srgbClr val="0070C0"/>
                </a:solidFill>
                <a:latin typeface="Georgia" pitchFamily="18" charset="0"/>
              </a:rPr>
              <a:t>І питали себе, і сусіда, й чужого,</a:t>
            </a:r>
            <a:br>
              <a:rPr lang="uk-UA" sz="5600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uk-UA" sz="5600" dirty="0" smtClean="0">
                <a:solidFill>
                  <a:srgbClr val="0070C0"/>
                </a:solidFill>
                <a:latin typeface="Georgia" pitchFamily="18" charset="0"/>
              </a:rPr>
              <a:t>Чи герої оці полягли не даремно,</a:t>
            </a:r>
            <a:br>
              <a:rPr lang="uk-UA" sz="5600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uk-UA" sz="5600" dirty="0" smtClean="0">
                <a:solidFill>
                  <a:srgbClr val="0070C0"/>
                </a:solidFill>
                <a:latin typeface="Georgia" pitchFamily="18" charset="0"/>
              </a:rPr>
              <a:t>На небесну назавжди ступивши дорогу,</a:t>
            </a:r>
            <a:br>
              <a:rPr lang="uk-UA" sz="5600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uk-UA" sz="5600" dirty="0" smtClean="0">
                <a:solidFill>
                  <a:srgbClr val="0070C0"/>
                </a:solidFill>
                <a:latin typeface="Georgia" pitchFamily="18" charset="0"/>
              </a:rPr>
              <a:t>Крок зробивши за нас у безсмертя.</a:t>
            </a:r>
            <a:br>
              <a:rPr lang="uk-UA" sz="5600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uk-UA" sz="5600" dirty="0" err="1" smtClean="0">
                <a:solidFill>
                  <a:srgbClr val="0070C0"/>
                </a:solidFill>
                <a:latin typeface="Georgia" pitchFamily="18" charset="0"/>
              </a:rPr>
              <a:t>...Не</a:t>
            </a:r>
            <a:r>
              <a:rPr lang="uk-UA" sz="5600" dirty="0" smtClean="0">
                <a:solidFill>
                  <a:srgbClr val="0070C0"/>
                </a:solidFill>
                <a:latin typeface="Georgia" pitchFamily="18" charset="0"/>
              </a:rPr>
              <a:t> птахи то кружляють, а душі найкращих</a:t>
            </a:r>
            <a:br>
              <a:rPr lang="uk-UA" sz="5600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uk-UA" sz="5600" dirty="0" smtClean="0">
                <a:solidFill>
                  <a:srgbClr val="0070C0"/>
                </a:solidFill>
                <a:latin typeface="Georgia" pitchFamily="18" charset="0"/>
              </a:rPr>
              <a:t>Мовчки зирять з небес на любиму Вкраїну:</a:t>
            </a:r>
            <a:br>
              <a:rPr lang="uk-UA" sz="5600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uk-UA" sz="5600" dirty="0" smtClean="0">
                <a:solidFill>
                  <a:srgbClr val="0070C0"/>
                </a:solidFill>
                <a:latin typeface="Georgia" pitchFamily="18" charset="0"/>
              </a:rPr>
              <a:t>Чи її не залишено напризволяще,</a:t>
            </a:r>
            <a:br>
              <a:rPr lang="uk-UA" sz="5600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uk-UA" sz="5600" dirty="0" smtClean="0">
                <a:solidFill>
                  <a:srgbClr val="0070C0"/>
                </a:solidFill>
                <a:latin typeface="Georgia" pitchFamily="18" charset="0"/>
              </a:rPr>
              <a:t>Чи зуміємо теж. Як вони - до загину?!</a:t>
            </a:r>
          </a:p>
          <a:p>
            <a:pPr>
              <a:lnSpc>
                <a:spcPct val="150000"/>
              </a:lnSpc>
              <a:buNone/>
            </a:pPr>
            <a:r>
              <a:rPr lang="ru-RU" sz="5600" b="1" dirty="0" smtClean="0">
                <a:latin typeface="Georgia" pitchFamily="18" charset="0"/>
              </a:rPr>
              <a:t>				</a:t>
            </a:r>
            <a:r>
              <a:rPr lang="ru-RU" sz="5600" b="1" dirty="0" smtClean="0">
                <a:solidFill>
                  <a:srgbClr val="C00000"/>
                </a:solidFill>
                <a:latin typeface="Georgia" pitchFamily="18" charset="0"/>
              </a:rPr>
              <a:t>Богдан </a:t>
            </a:r>
            <a:r>
              <a:rPr lang="ru-RU" sz="5600" b="1" dirty="0">
                <a:solidFill>
                  <a:srgbClr val="C00000"/>
                </a:solidFill>
                <a:latin typeface="Georgia" pitchFamily="18" charset="0"/>
              </a:rPr>
              <a:t>Мельничук</a:t>
            </a:r>
            <a:r>
              <a:rPr lang="uk-UA" sz="5600" b="1" dirty="0">
                <a:solidFill>
                  <a:srgbClr val="C00000"/>
                </a:solidFill>
                <a:latin typeface="Georgia" pitchFamily="18" charset="0"/>
              </a:rPr>
              <a:t>,</a:t>
            </a:r>
            <a:r>
              <a:rPr lang="ru-RU" sz="5600" b="1" dirty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5600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5600" b="1" dirty="0" smtClean="0">
                <a:latin typeface="Georgia" pitchFamily="18" charset="0"/>
              </a:rPr>
              <a:t>				</a:t>
            </a:r>
            <a:r>
              <a:rPr lang="ru-RU" sz="5600" i="1" dirty="0" smtClean="0">
                <a:solidFill>
                  <a:srgbClr val="0070C0"/>
                </a:solidFill>
                <a:latin typeface="Georgia" pitchFamily="18" charset="0"/>
              </a:rPr>
              <a:t>м</a:t>
            </a:r>
            <a:r>
              <a:rPr lang="ru-RU" sz="5600" i="1" dirty="0">
                <a:solidFill>
                  <a:srgbClr val="0070C0"/>
                </a:solidFill>
                <a:latin typeface="Georgia" pitchFamily="18" charset="0"/>
              </a:rPr>
              <a:t>. </a:t>
            </a:r>
            <a:r>
              <a:rPr lang="ru-RU" sz="5600" i="1" dirty="0" err="1" smtClean="0">
                <a:solidFill>
                  <a:srgbClr val="0070C0"/>
                </a:solidFill>
                <a:latin typeface="Georgia" pitchFamily="18" charset="0"/>
              </a:rPr>
              <a:t>Тернопіль</a:t>
            </a:r>
            <a:endParaRPr lang="ru-RU" sz="5600" i="1" dirty="0">
              <a:solidFill>
                <a:srgbClr val="0070C0"/>
              </a:solidFill>
              <a:latin typeface="Georgia" pitchFamily="18" charset="0"/>
            </a:endParaRPr>
          </a:p>
          <a:p>
            <a:r>
              <a:rPr lang="ru-RU" sz="4000" i="1" dirty="0">
                <a:latin typeface="Georgia" pitchFamily="18" charset="0"/>
              </a:rPr>
              <a:t/>
            </a:r>
            <a:br>
              <a:rPr lang="ru-RU" sz="4000" i="1" dirty="0">
                <a:latin typeface="Georgia" pitchFamily="18" charset="0"/>
              </a:rPr>
            </a:br>
            <a:endParaRPr lang="ru-RU" sz="4000" dirty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Майдан. Київ. Квіти біля підніжжя статуї Незалежності. 22 січня 2014 року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928670"/>
            <a:ext cx="3643338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omepage.usask.ca/~vim458/virology/studpages2010/rabies/business_ppt_background-1204x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0402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929198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Богдан Мельничук – </a:t>
            </a:r>
            <a:br>
              <a:rPr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щирий патріот рідного краю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Содержимое 3" descr="Мельничук Богдан (фото 1)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285860"/>
            <a:ext cx="2500330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29058" y="2071678"/>
            <a:ext cx="459132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solidFill>
                  <a:srgbClr val="0070C0"/>
                </a:solidFill>
                <a:latin typeface="Georgia" pitchFamily="18" charset="0"/>
              </a:rPr>
              <a:t>Доля </a:t>
            </a:r>
            <a:r>
              <a:rPr lang="ru-RU" sz="2000" i="1" dirty="0" err="1">
                <a:solidFill>
                  <a:srgbClr val="0070C0"/>
                </a:solidFill>
                <a:latin typeface="Georgia" pitchFamily="18" charset="0"/>
              </a:rPr>
              <a:t>станцює</a:t>
            </a:r>
            <a:r>
              <a:rPr lang="ru-RU" sz="2000" i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Georgia" pitchFamily="18" charset="0"/>
              </a:rPr>
              <a:t>ще</a:t>
            </a:r>
            <a:r>
              <a:rPr lang="ru-RU" sz="2000" i="1" dirty="0">
                <a:solidFill>
                  <a:srgbClr val="0070C0"/>
                </a:solidFill>
                <a:latin typeface="Georgia" pitchFamily="18" charset="0"/>
              </a:rPr>
              <a:t> вальс </a:t>
            </a:r>
            <a:r>
              <a:rPr lang="ru-RU" sz="2000" i="1" dirty="0" err="1">
                <a:solidFill>
                  <a:srgbClr val="0070C0"/>
                </a:solidFill>
                <a:latin typeface="Georgia" pitchFamily="18" charset="0"/>
              </a:rPr>
              <a:t>з</a:t>
            </a:r>
            <a:r>
              <a:rPr lang="ru-RU" sz="2000" i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Georgia" pitchFamily="18" charset="0"/>
              </a:rPr>
              <a:t>Україною</a:t>
            </a:r>
            <a:r>
              <a:rPr lang="ru-RU" sz="2000" i="1" dirty="0">
                <a:solidFill>
                  <a:srgbClr val="0070C0"/>
                </a:solidFill>
                <a:latin typeface="Georgia" pitchFamily="18" charset="0"/>
              </a:rPr>
              <a:t>,</a:t>
            </a:r>
          </a:p>
          <a:p>
            <a:r>
              <a:rPr lang="ru-RU" sz="2000" i="1" dirty="0" err="1">
                <a:solidFill>
                  <a:srgbClr val="0070C0"/>
                </a:solidFill>
                <a:latin typeface="Georgia" pitchFamily="18" charset="0"/>
              </a:rPr>
              <a:t>Вірю</a:t>
            </a:r>
            <a:r>
              <a:rPr lang="ru-RU" sz="2000" i="1" dirty="0">
                <a:solidFill>
                  <a:srgbClr val="0070C0"/>
                </a:solidFill>
                <a:latin typeface="Georgia" pitchFamily="18" charset="0"/>
              </a:rPr>
              <a:t>: </a:t>
            </a:r>
            <a:r>
              <a:rPr lang="ru-RU" sz="2000" i="1" dirty="0" err="1">
                <a:solidFill>
                  <a:srgbClr val="0070C0"/>
                </a:solidFill>
                <a:latin typeface="Georgia" pitchFamily="18" charset="0"/>
              </a:rPr>
              <a:t>з</a:t>
            </a:r>
            <a:r>
              <a:rPr lang="ru-RU" sz="2000" i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Georgia" pitchFamily="18" charset="0"/>
              </a:rPr>
              <a:t>розквітлою</a:t>
            </a:r>
            <a:r>
              <a:rPr lang="ru-RU" sz="2000" i="1" dirty="0">
                <a:solidFill>
                  <a:srgbClr val="0070C0"/>
                </a:solidFill>
                <a:latin typeface="Georgia" pitchFamily="18" charset="0"/>
              </a:rPr>
              <a:t>, а не </a:t>
            </a:r>
            <a:r>
              <a:rPr lang="ru-RU" sz="2000" i="1" dirty="0" err="1">
                <a:solidFill>
                  <a:srgbClr val="0070C0"/>
                </a:solidFill>
                <a:latin typeface="Georgia" pitchFamily="18" charset="0"/>
              </a:rPr>
              <a:t>руїною</a:t>
            </a:r>
            <a:r>
              <a:rPr lang="ru-RU" sz="2000" i="1" dirty="0">
                <a:solidFill>
                  <a:srgbClr val="0070C0"/>
                </a:solidFill>
                <a:latin typeface="Georgia" pitchFamily="18" charset="0"/>
              </a:rPr>
              <a:t>,</a:t>
            </a:r>
          </a:p>
          <a:p>
            <a:r>
              <a:rPr lang="ru-RU" sz="2000" i="1" dirty="0">
                <a:solidFill>
                  <a:srgbClr val="0070C0"/>
                </a:solidFill>
                <a:latin typeface="Georgia" pitchFamily="18" charset="0"/>
              </a:rPr>
              <a:t>Кожного </a:t>
            </a:r>
            <a:r>
              <a:rPr lang="ru-RU" sz="2000" i="1" dirty="0" err="1">
                <a:solidFill>
                  <a:srgbClr val="0070C0"/>
                </a:solidFill>
                <a:latin typeface="Georgia" pitchFamily="18" charset="0"/>
              </a:rPr>
              <a:t>з</a:t>
            </a:r>
            <a:r>
              <a:rPr lang="ru-RU" sz="2000" i="1" dirty="0">
                <a:solidFill>
                  <a:srgbClr val="0070C0"/>
                </a:solidFill>
                <a:latin typeface="Georgia" pitchFamily="18" charset="0"/>
              </a:rPr>
              <a:t> нас </a:t>
            </a:r>
            <a:r>
              <a:rPr lang="ru-RU" sz="2000" i="1" dirty="0" err="1">
                <a:solidFill>
                  <a:srgbClr val="0070C0"/>
                </a:solidFill>
                <a:latin typeface="Georgia" pitchFamily="18" charset="0"/>
              </a:rPr>
              <a:t>увінчає</a:t>
            </a:r>
            <a:r>
              <a:rPr lang="ru-RU" sz="2000" i="1" dirty="0">
                <a:solidFill>
                  <a:srgbClr val="0070C0"/>
                </a:solidFill>
                <a:latin typeface="Georgia" pitchFamily="18" charset="0"/>
              </a:rPr>
              <a:t> калиною,</a:t>
            </a:r>
          </a:p>
          <a:p>
            <a:r>
              <a:rPr lang="uk-UA" sz="2000" i="1" dirty="0">
                <a:solidFill>
                  <a:srgbClr val="0070C0"/>
                </a:solidFill>
                <a:latin typeface="Georgia" pitchFamily="18" charset="0"/>
              </a:rPr>
              <a:t>Піснею втішить усіх солов’їною.</a:t>
            </a:r>
            <a:endParaRPr lang="ru-RU" sz="2000" i="1" dirty="0">
              <a:solidFill>
                <a:srgbClr val="0070C0"/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omepage.usask.ca/~vim458/virology/studpages2010/rabies/business_ppt_background-1204x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040273"/>
          </a:xfrm>
          <a:prstGeom prst="rect">
            <a:avLst/>
          </a:prstGeom>
          <a:noFill/>
        </p:spPr>
      </p:pic>
      <p:pic>
        <p:nvPicPr>
          <p:cNvPr id="4" name="Рисунок 3" descr="http://ukrainka.org.ua/files/DSC_4880%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71612"/>
            <a:ext cx="242889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14678" y="2000240"/>
            <a:ext cx="57150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err="1">
                <a:solidFill>
                  <a:srgbClr val="0070C0"/>
                </a:solidFill>
                <a:latin typeface="Georgia" pitchFamily="18" charset="0"/>
              </a:rPr>
              <a:t>Епіграф</a:t>
            </a:r>
            <a:r>
              <a:rPr lang="uk-UA" sz="2800" i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uk-UA" sz="2800" i="1" dirty="0" smtClean="0">
                <a:solidFill>
                  <a:srgbClr val="0070C0"/>
                </a:solidFill>
                <a:latin typeface="Georgia" pitchFamily="18" charset="0"/>
              </a:rPr>
              <a:t>уроку</a:t>
            </a:r>
          </a:p>
          <a:p>
            <a:endParaRPr lang="ru-RU" sz="2000" dirty="0">
              <a:solidFill>
                <a:srgbClr val="0070C0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інуймо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життя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адже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воно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–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прекрасне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endParaRPr lang="ru-RU" sz="1600" i="1" dirty="0" smtClean="0">
              <a:latin typeface="Georgia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2000" i="1" dirty="0" smtClean="0">
                <a:solidFill>
                  <a:srgbClr val="0070C0"/>
                </a:solidFill>
                <a:latin typeface="Georgia" pitchFamily="18" charset="0"/>
              </a:rPr>
              <a:t>Б</a:t>
            </a:r>
            <a:r>
              <a:rPr lang="ru-RU" sz="2000" i="1" dirty="0">
                <a:solidFill>
                  <a:srgbClr val="0070C0"/>
                </a:solidFill>
                <a:latin typeface="Georgia" pitchFamily="18" charset="0"/>
              </a:rPr>
              <a:t>. Мельничук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homepage.usask.ca/~vim458/virology/studpages2010/rabies/business_ppt_background-1204x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040273"/>
          </a:xfrm>
          <a:prstGeom prst="rect">
            <a:avLst/>
          </a:prstGeom>
          <a:noFill/>
        </p:spPr>
      </p:pic>
      <p:pic>
        <p:nvPicPr>
          <p:cNvPr id="4" name="Рисунок 3" descr="http://odb.te.ua/old/userfiles/1%20-%200003(30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2000264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odb.te.ua/old/userfiles/6%20-0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571480"/>
            <a:ext cx="171450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odb.te.ua/old/userfiles/6%20-0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142852"/>
            <a:ext cx="1714500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odb.te.ua/old/userfiles/6%20-00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142852"/>
            <a:ext cx="1714500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odb.te.ua/old/userfiles/%D1%81%D0%BA%D0%B0%D0%BD%D0%B8%D1%80%D0%BE%D0%B2%D0%B0%D0%BD%D0%B8%D0%B50004(27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428868"/>
            <a:ext cx="1905000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odb.te.ua/old/userfiles/%D1%81%D0%BA%D0%B0%D0%BD%D0%B8%D1%80%D0%BE%D0%B2%D0%B0%D0%BD%D0%B8%D0%B50005(23)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2000240"/>
            <a:ext cx="1905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odb.te.ua/old/userfiles/%D1%81%D0%BA%D0%B0%D0%BD%D0%B8%D1%80%D0%BE%D0%B2%D0%B0%D0%BD%D0%B8%D0%B50004(26)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429132"/>
            <a:ext cx="1785950" cy="222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odb.te.ua/old/userfiles/%D1%81%D0%BA%D0%B0%D0%BD%D0%B8%D1%80%D0%BE%D0%B2%D0%B0%D0%BD%D0%B8%D0%B50007(13)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2285992"/>
            <a:ext cx="1724025" cy="237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odb.te.ua/old/userfiles/%D0%BC%D0%B5%D0%BB%D1%8C%D0%BD(1)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2428868"/>
            <a:ext cx="1990725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odb.te.ua/old/userfiles/1%20-%200001(46)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4357694"/>
            <a:ext cx="1928826" cy="235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odb.te.ua/old/userfiles/%D0%B0%D0%B2%D1%82%D0%BE%D1%80%20(4)(1)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57166"/>
            <a:ext cx="1819275" cy="248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odb.te.ua/old/userfiles/%D0%B0%D0%B2%D1%82%D0%BE%D1%80%20(3)(1)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714620"/>
            <a:ext cx="1785950" cy="2357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odb.te.ua/old/userfiles/10005(16)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4500570"/>
            <a:ext cx="188595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odb.te.ua/old/userfiles/%D1%81%D0%BA%D0%B0%D0%BD%D0%B8%D1%80%D0%BE%D0%B2%D0%B0%D0%BD%D0%B8%D0%B50006(5)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4286256"/>
            <a:ext cx="1357322" cy="207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://odb.te.ua/old/userfiles/10001(56)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643446"/>
            <a:ext cx="137160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odb.te.ua/old/userfiles/%D1%81%D0%BA%D0%B0%D0%BD%D0%B8%D1%80%D0%BE%D0%B2%D0%B0%D0%BD%D0%B8%D0%B50001(35).jp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800600"/>
            <a:ext cx="15240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chool-world.com.ua/lib/wp-content/uploads/2012/02/2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276"/>
            <a:ext cx="9143999" cy="68852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2071678"/>
            <a:ext cx="7215206" cy="2882889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C00000"/>
                </a:solidFill>
                <a:latin typeface="Georgia" pitchFamily="18" charset="0"/>
              </a:rPr>
              <a:t>Що минуло – вже не наше.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C00000"/>
                </a:solidFill>
                <a:latin typeface="Georgia" pitchFamily="18" charset="0"/>
              </a:rPr>
              <a:t>Що буде – ще не наше.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C00000"/>
                </a:solidFill>
                <a:latin typeface="Georgia" pitchFamily="18" charset="0"/>
              </a:rPr>
              <a:t>Тільки нинішній день – наш.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>
                <a:solidFill>
                  <a:srgbClr val="C00000"/>
                </a:solidFill>
                <a:latin typeface="Georgia" pitchFamily="18" charset="0"/>
              </a:rPr>
              <a:t>Тож цінуймо життя, адже воно – </a:t>
            </a:r>
          </a:p>
          <a:p>
            <a:pPr>
              <a:buNone/>
            </a:pPr>
            <a:r>
              <a:rPr lang="uk-UA" sz="2400" dirty="0" smtClean="0">
                <a:solidFill>
                  <a:srgbClr val="C00000"/>
                </a:solidFill>
                <a:latin typeface="Georgia" pitchFamily="18" charset="0"/>
              </a:rPr>
              <a:t>	прекрасне.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omepage.usask.ca/~vim458/virology/studpages2010/rabies/business_ppt_background-1204x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0402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482" y="428604"/>
            <a:ext cx="8472518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Літературний </a:t>
            </a:r>
            <a:b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калейдоскоп повідомлень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85720" y="1643050"/>
            <a:ext cx="4500594" cy="3500462"/>
          </a:xfrm>
          <a:prstGeom prst="round2DiagRect">
            <a:avLst/>
          </a:prstGeom>
          <a:solidFill>
            <a:srgbClr val="E5F2FF"/>
          </a:solidFill>
          <a:ln>
            <a:solidFill>
              <a:srgbClr val="C0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643050"/>
            <a:ext cx="4500594" cy="28931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uk-UA" sz="1400" b="1" i="1" u="sng" dirty="0">
                <a:solidFill>
                  <a:srgbClr val="C00000"/>
                </a:solidFill>
                <a:latin typeface="Georgia" pitchFamily="18" charset="0"/>
              </a:rPr>
              <a:t>Дата, місце народження, </a:t>
            </a:r>
            <a:r>
              <a:rPr lang="uk-UA" sz="1400" b="1" i="1" u="sng" dirty="0" smtClean="0">
                <a:solidFill>
                  <a:srgbClr val="C00000"/>
                </a:solidFill>
                <a:latin typeface="Georgia" pitchFamily="18" charset="0"/>
              </a:rPr>
              <a:t>батьки</a:t>
            </a:r>
            <a:endParaRPr lang="uk-UA" sz="14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lvl="0"/>
            <a:endParaRPr lang="ru-RU" sz="1200" b="1" i="1" dirty="0">
              <a:solidFill>
                <a:srgbClr val="C00000"/>
              </a:solidFill>
              <a:latin typeface="Georgia" pitchFamily="18" charset="0"/>
            </a:endParaRPr>
          </a:p>
          <a:p>
            <a:pPr lvl="0"/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Молотків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… У роки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Другої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світової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б</a:t>
            </a:r>
            <a:r>
              <a:rPr lang="uk-UA" sz="1200" dirty="0" err="1">
                <a:solidFill>
                  <a:srgbClr val="002060"/>
                </a:solidFill>
                <a:latin typeface="Georgia" pitchFamily="18" charset="0"/>
              </a:rPr>
              <a:t>уло</a:t>
            </a:r>
            <a:r>
              <a:rPr lang="uk-UA" sz="1200" dirty="0">
                <a:solidFill>
                  <a:srgbClr val="002060"/>
                </a:solidFill>
                <a:latin typeface="Georgia" pitchFamily="18" charset="0"/>
              </a:rPr>
              <a:t> дощенту спалене німцями 29 квітня 1943 року.</a:t>
            </a:r>
            <a:endParaRPr lang="ru-RU" sz="1200" dirty="0">
              <a:solidFill>
                <a:srgbClr val="002060"/>
              </a:solidFill>
              <a:latin typeface="Georgia" pitchFamily="18" charset="0"/>
            </a:endParaRPr>
          </a:p>
          <a:p>
            <a:pPr lvl="0"/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2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серпня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1952 року Господь Бог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подарував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щасливій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сім’ї</a:t>
            </a:r>
            <a:r>
              <a:rPr lang="uk-UA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uk-UA" sz="1200" dirty="0" err="1">
                <a:solidFill>
                  <a:srgbClr val="002060"/>
                </a:solidFill>
                <a:latin typeface="Georgia" pitchFamily="18" charset="0"/>
              </a:rPr>
              <a:t>Мельничуків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синочка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котрого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назвали Богданом</a:t>
            </a:r>
            <a:r>
              <a:rPr lang="uk-UA" sz="1200" dirty="0">
                <a:solidFill>
                  <a:srgbClr val="002060"/>
                </a:solidFill>
                <a:latin typeface="Georgia" pitchFamily="18" charset="0"/>
              </a:rPr>
              <a:t>. Батько письменника – історик, мати – вчителька початкових класів.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Саме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uk-UA" sz="1200" dirty="0">
                <a:solidFill>
                  <a:srgbClr val="002060"/>
                </a:solidFill>
                <a:latin typeface="Georgia" pitchFamily="18" charset="0"/>
              </a:rPr>
              <a:t>б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атько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мав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великий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вплив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на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формування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характеру м</a:t>
            </a:r>
            <a:r>
              <a:rPr lang="uk-UA" sz="1200" dirty="0" err="1">
                <a:solidFill>
                  <a:srgbClr val="002060"/>
                </a:solidFill>
                <a:latin typeface="Georgia" pitchFamily="18" charset="0"/>
              </a:rPr>
              <a:t>ало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го Богдана.</a:t>
            </a:r>
          </a:p>
          <a:p>
            <a:pPr lvl="0"/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Письменник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згадує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: “У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дитинстві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не раз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спостерігав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, як до батька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йшли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люди –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молоді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й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статечні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дядьки,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обтяжені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клопотами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жінки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згорблені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старенькі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–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з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того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чи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іншого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приводу: за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порадами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написати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заяву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допомогти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особистою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поїздкою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в райцентр… З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літами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усвідомив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: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батько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був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своєрідним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розумовим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центром села”.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572000" y="3571876"/>
            <a:ext cx="4286280" cy="3071834"/>
          </a:xfrm>
          <a:prstGeom prst="round2DiagRect">
            <a:avLst/>
          </a:prstGeom>
          <a:ln>
            <a:solidFill>
              <a:srgbClr val="C0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200" b="1" i="1" u="sng" dirty="0" smtClean="0">
                <a:solidFill>
                  <a:srgbClr val="C00000"/>
                </a:solidFill>
                <a:latin typeface="Georgia" pitchFamily="18" charset="0"/>
              </a:rPr>
              <a:t>Освіта</a:t>
            </a:r>
          </a:p>
          <a:p>
            <a:endParaRPr lang="ru-RU" sz="1200" dirty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У 1967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році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Богдан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закінчив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у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Молоткові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місцеву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восьмирічку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Потім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продовжив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навчання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у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Лановецькій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середній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школі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№ 1.</a:t>
            </a:r>
          </a:p>
          <a:p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Учителі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читаючи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його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дописи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до газет,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запитували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: “Ким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хочеш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бути?” Та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сором’язливий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хлопчина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нікому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не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розкривав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таїни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свого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серця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Воно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готувалося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до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відльоту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uk-UA" sz="1200" dirty="0">
                <a:solidFill>
                  <a:srgbClr val="002060"/>
                </a:solidFill>
                <a:latin typeface="Georgia" pitchFamily="18" charset="0"/>
              </a:rPr>
              <a:t>у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світ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широкий,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світ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творчості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Закінчивши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у 1969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році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Лановецьку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десятирічку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, Богдан Мельничук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вирішив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вступити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на факультет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журналістики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Львівського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державного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університету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Екзаменаційний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твір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при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вступі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хлопчина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з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Молоткова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написав на “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відмінно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”.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Це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і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стало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вирішальним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при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зарахуванні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на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стаціонарне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відділення</a:t>
            </a:r>
            <a:endParaRPr lang="ru-RU" sz="12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homepage.usask.ca/~vim458/virology/studpages2010/rabies/business_ppt_background-1204x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0402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472518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Літературний калейдоскоп повідомлень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42910" y="2071678"/>
            <a:ext cx="4286280" cy="3429024"/>
          </a:xfrm>
          <a:prstGeom prst="round2DiagRect">
            <a:avLst/>
          </a:prstGeom>
          <a:solidFill>
            <a:srgbClr val="E5F2FF"/>
          </a:solidFill>
          <a:ln>
            <a:solidFill>
              <a:srgbClr val="C0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2357430"/>
            <a:ext cx="416403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i="1" u="sng" dirty="0">
                <a:solidFill>
                  <a:srgbClr val="C00000"/>
                </a:solidFill>
                <a:latin typeface="Georgia" pitchFamily="18" charset="0"/>
              </a:rPr>
              <a:t>Видавнича </a:t>
            </a:r>
            <a:r>
              <a:rPr lang="uk-UA" sz="1200" b="1" i="1" u="sng" dirty="0" smtClean="0">
                <a:solidFill>
                  <a:srgbClr val="C00000"/>
                </a:solidFill>
                <a:latin typeface="Georgia" pitchFamily="18" charset="0"/>
              </a:rPr>
              <a:t>діяльність</a:t>
            </a:r>
          </a:p>
          <a:p>
            <a:endParaRPr lang="ru-RU" sz="1200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uk-UA" sz="1200" dirty="0" smtClean="0">
                <a:solidFill>
                  <a:srgbClr val="002060"/>
                </a:solidFill>
                <a:latin typeface="Georgia" pitchFamily="18" charset="0"/>
              </a:rPr>
              <a:t>Як студент факультету журналістики, практикувався у багатотиражних газетах Львова і Тернополя.</a:t>
            </a:r>
          </a:p>
          <a:p>
            <a:r>
              <a:rPr lang="uk-UA" sz="1200" dirty="0" smtClean="0">
                <a:solidFill>
                  <a:srgbClr val="002060"/>
                </a:solidFill>
                <a:latin typeface="Georgia" pitchFamily="18" charset="0"/>
              </a:rPr>
              <a:t>Після закінчення університету працював у редакціях </a:t>
            </a:r>
            <a:r>
              <a:rPr lang="uk-UA" sz="1200" dirty="0" err="1" smtClean="0">
                <a:solidFill>
                  <a:srgbClr val="002060"/>
                </a:solidFill>
                <a:latin typeface="Georgia" pitchFamily="18" charset="0"/>
              </a:rPr>
              <a:t>Лановецької</a:t>
            </a:r>
            <a:r>
              <a:rPr lang="uk-UA" sz="1200" dirty="0" smtClean="0">
                <a:solidFill>
                  <a:srgbClr val="002060"/>
                </a:solidFill>
                <a:latin typeface="Georgia" pitchFamily="18" charset="0"/>
              </a:rPr>
              <a:t> районної газети, газет </a:t>
            </a:r>
            <a:r>
              <a:rPr lang="uk-UA" sz="1200" dirty="0" err="1" smtClean="0">
                <a:solidFill>
                  <a:srgbClr val="002060"/>
                </a:solidFill>
                <a:latin typeface="Georgia" pitchFamily="18" charset="0"/>
              </a:rPr>
              <a:t>“Вільне</a:t>
            </a:r>
            <a:r>
              <a:rPr lang="uk-UA" sz="12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uk-UA" sz="1200" dirty="0" err="1" smtClean="0">
                <a:solidFill>
                  <a:srgbClr val="002060"/>
                </a:solidFill>
                <a:latin typeface="Georgia" pitchFamily="18" charset="0"/>
              </a:rPr>
              <a:t>життя”</a:t>
            </a:r>
            <a:r>
              <a:rPr lang="uk-UA" sz="1200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uk-UA" sz="1200" dirty="0" err="1" smtClean="0">
                <a:solidFill>
                  <a:srgbClr val="002060"/>
                </a:solidFill>
                <a:latin typeface="Georgia" pitchFamily="18" charset="0"/>
              </a:rPr>
              <a:t>“Тернопіль</a:t>
            </a:r>
            <a:r>
              <a:rPr lang="uk-UA" sz="12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uk-UA" sz="1200" dirty="0" err="1" smtClean="0">
                <a:solidFill>
                  <a:srgbClr val="002060"/>
                </a:solidFill>
                <a:latin typeface="Georgia" pitchFamily="18" charset="0"/>
              </a:rPr>
              <a:t>вечірній”</a:t>
            </a:r>
            <a:r>
              <a:rPr lang="uk-UA" sz="1200" dirty="0" smtClean="0">
                <a:solidFill>
                  <a:srgbClr val="002060"/>
                </a:solidFill>
                <a:latin typeface="Georgia" pitchFamily="18" charset="0"/>
              </a:rPr>
              <a:t>. Чимало зробив як головний редактор газети </a:t>
            </a:r>
            <a:r>
              <a:rPr lang="uk-UA" sz="1200" dirty="0" err="1" smtClean="0">
                <a:solidFill>
                  <a:srgbClr val="002060"/>
                </a:solidFill>
                <a:latin typeface="Georgia" pitchFamily="18" charset="0"/>
              </a:rPr>
              <a:t>“Русалка</a:t>
            </a:r>
            <a:r>
              <a:rPr lang="uk-UA" sz="12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uk-UA" sz="1200" dirty="0" err="1" smtClean="0">
                <a:solidFill>
                  <a:srgbClr val="002060"/>
                </a:solidFill>
                <a:latin typeface="Georgia" pitchFamily="18" charset="0"/>
              </a:rPr>
              <a:t>Дністрова”</a:t>
            </a:r>
            <a:r>
              <a:rPr lang="uk-UA" sz="1200" dirty="0" smtClean="0">
                <a:solidFill>
                  <a:srgbClr val="002060"/>
                </a:solidFill>
                <a:latin typeface="Georgia" pitchFamily="18" charset="0"/>
              </a:rPr>
              <a:t> і журналу </a:t>
            </a:r>
            <a:r>
              <a:rPr lang="uk-UA" sz="1200" dirty="0" err="1" smtClean="0">
                <a:solidFill>
                  <a:srgbClr val="002060"/>
                </a:solidFill>
                <a:latin typeface="Georgia" pitchFamily="18" charset="0"/>
              </a:rPr>
              <a:t>“Тернопіль”</a:t>
            </a:r>
            <a:r>
              <a:rPr lang="uk-UA" sz="1200" dirty="0" smtClean="0">
                <a:solidFill>
                  <a:srgbClr val="002060"/>
                </a:solidFill>
                <a:latin typeface="Georgia" pitchFamily="18" charset="0"/>
              </a:rPr>
              <a:t>. Працював головним редактором видавництва Тернопільської академії народного господарства. Нині – заступник голови редакційної колегії «Тернопільського Енциклопедичного Словника». </a:t>
            </a:r>
            <a:r>
              <a:rPr lang="uk-UA" sz="1200" dirty="0">
                <a:solidFill>
                  <a:srgbClr val="002060"/>
                </a:solidFill>
                <a:latin typeface="Georgia" pitchFamily="18" charset="0"/>
              </a:rPr>
              <a:t>Відповідальний секретар редакційної колегії 3-томного енциклопедичного видання </a:t>
            </a:r>
            <a:r>
              <a:rPr lang="uk-UA" sz="1200" u="sng" dirty="0">
                <a:solidFill>
                  <a:srgbClr val="002060"/>
                </a:solidFill>
                <a:latin typeface="Georgia" pitchFamily="18" charset="0"/>
                <a:hlinkClick r:id="rId3" tooltip="Тернопільщина. Історія міст і сіл"/>
              </a:rPr>
              <a:t>«Тернопільщина. Історія міст і сіл</a:t>
            </a:r>
            <a:r>
              <a:rPr lang="uk-UA" sz="1200" u="sng" dirty="0" smtClean="0">
                <a:solidFill>
                  <a:srgbClr val="002060"/>
                </a:solidFill>
                <a:latin typeface="Georgia" pitchFamily="18" charset="0"/>
                <a:hlinkClick r:id="rId3" tooltip="Тернопільщина. Історія міст і сіл"/>
              </a:rPr>
              <a:t>»</a:t>
            </a:r>
            <a:r>
              <a:rPr lang="uk-UA" sz="1200" u="sng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endParaRPr lang="uk-UA" sz="1200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uk-UA" sz="1200" dirty="0"/>
              <a:t> </a:t>
            </a:r>
            <a:endParaRPr lang="ru-RU" sz="1200" dirty="0"/>
          </a:p>
          <a:p>
            <a:pPr lvl="0"/>
            <a:endParaRPr lang="ru-RU" sz="12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000628" y="4071942"/>
            <a:ext cx="3500462" cy="2571768"/>
          </a:xfrm>
          <a:prstGeom prst="round2DiagRect">
            <a:avLst/>
          </a:prstGeom>
          <a:ln>
            <a:solidFill>
              <a:srgbClr val="C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200" b="1" i="1" u="sng" dirty="0">
                <a:solidFill>
                  <a:srgbClr val="C00000"/>
                </a:solidFill>
                <a:latin typeface="Georgia" pitchFamily="18" charset="0"/>
              </a:rPr>
              <a:t>Літературна </a:t>
            </a:r>
            <a:r>
              <a:rPr lang="uk-UA" sz="1200" b="1" i="1" u="sng" dirty="0" smtClean="0">
                <a:solidFill>
                  <a:srgbClr val="C00000"/>
                </a:solidFill>
                <a:latin typeface="Georgia" pitchFamily="18" charset="0"/>
              </a:rPr>
              <a:t>спадщина</a:t>
            </a:r>
          </a:p>
          <a:p>
            <a:endParaRPr lang="ru-RU" sz="1200" dirty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uk-UA" sz="1200" dirty="0" smtClean="0">
                <a:solidFill>
                  <a:schemeClr val="tx1"/>
                </a:solidFill>
                <a:latin typeface="Georgia" pitchFamily="18" charset="0"/>
              </a:rPr>
              <a:t>Автор 42 художніх і документальних книг, 19 п’єс та інсценізацій, поставлених у театрах України. Укладач і редактор понад 250 книжок.</a:t>
            </a:r>
          </a:p>
          <a:p>
            <a:endParaRPr lang="ru-RU" sz="12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omepage.usask.ca/~vim458/virology/studpages2010/rabies/business_ppt_background-1204x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040273"/>
          </a:xfrm>
          <a:prstGeom prst="rect">
            <a:avLst/>
          </a:prstGeom>
          <a:noFill/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85720" y="1643050"/>
            <a:ext cx="5429288" cy="4429156"/>
          </a:xfrm>
          <a:prstGeom prst="round2DiagRect">
            <a:avLst/>
          </a:prstGeom>
          <a:solidFill>
            <a:srgbClr val="E5F2FF"/>
          </a:solidFill>
          <a:ln>
            <a:solidFill>
              <a:srgbClr val="C0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472518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Літературний калейдоскоп повідомлень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500694" y="4500546"/>
            <a:ext cx="3357586" cy="2357454"/>
          </a:xfrm>
          <a:prstGeom prst="round2DiagRect">
            <a:avLst/>
          </a:prstGeom>
          <a:ln>
            <a:solidFill>
              <a:srgbClr val="C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200" b="1" i="1" u="sng" dirty="0">
                <a:solidFill>
                  <a:srgbClr val="C00000"/>
                </a:solidFill>
                <a:latin typeface="Georgia" pitchFamily="18" charset="0"/>
              </a:rPr>
              <a:t>Нагороди та </a:t>
            </a:r>
            <a:r>
              <a:rPr lang="uk-UA" sz="1200" b="1" i="1" u="sng" dirty="0" smtClean="0">
                <a:solidFill>
                  <a:srgbClr val="C00000"/>
                </a:solidFill>
                <a:latin typeface="Georgia" pitchFamily="18" charset="0"/>
              </a:rPr>
              <a:t>відзнаки</a:t>
            </a:r>
          </a:p>
          <a:p>
            <a:endParaRPr lang="ru-RU" sz="1200" b="1" i="1" dirty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uk-UA" sz="1200" u="sng" dirty="0">
                <a:solidFill>
                  <a:srgbClr val="002060"/>
                </a:solidFill>
                <a:latin typeface="Georgia" pitchFamily="18" charset="0"/>
                <a:hlinkClick r:id="rId3" tooltip="Медаль"/>
              </a:rPr>
              <a:t>Медаль</a:t>
            </a:r>
            <a:r>
              <a:rPr lang="uk-UA" sz="1200" dirty="0">
                <a:solidFill>
                  <a:srgbClr val="002060"/>
                </a:solidFill>
                <a:latin typeface="Georgia" pitchFamily="18" charset="0"/>
              </a:rPr>
              <a:t> </a:t>
            </a:r>
            <a:r>
              <a:rPr lang="uk-UA" sz="1200" u="sng" dirty="0">
                <a:solidFill>
                  <a:srgbClr val="002060"/>
                </a:solidFill>
                <a:latin typeface="Georgia" pitchFamily="18" charset="0"/>
                <a:hlinkClick r:id="rId4" tooltip="Всеукраїнське товариство "/>
              </a:rPr>
              <a:t>ВУТ «Просвіта»</a:t>
            </a:r>
            <a:r>
              <a:rPr lang="uk-UA" sz="1200" dirty="0">
                <a:solidFill>
                  <a:srgbClr val="002060"/>
                </a:solidFill>
                <a:latin typeface="Georgia" pitchFamily="18" charset="0"/>
              </a:rPr>
              <a:t> «Будівничий України» (2008), медаль Святих Кирила і Мефодія УПЦ КП (2010), </a:t>
            </a:r>
            <a:r>
              <a:rPr lang="uk-UA" sz="1200" u="sng" dirty="0">
                <a:solidFill>
                  <a:srgbClr val="002060"/>
                </a:solidFill>
                <a:latin typeface="Georgia" pitchFamily="18" charset="0"/>
                <a:hlinkClick r:id="rId5" tooltip="Золота медаль української журналістики"/>
              </a:rPr>
              <a:t>Золота медаль української </a:t>
            </a:r>
            <a:r>
              <a:rPr lang="uk-UA" sz="1200" u="sng" dirty="0" smtClean="0">
                <a:solidFill>
                  <a:srgbClr val="002060"/>
                </a:solidFill>
                <a:latin typeface="Georgia" pitchFamily="18" charset="0"/>
                <a:hlinkClick r:id="rId5" tooltip="Золота медаль української журналістики"/>
              </a:rPr>
              <a:t>журналістики</a:t>
            </a:r>
            <a:r>
              <a:rPr lang="uk-UA" sz="1200" u="sng" dirty="0" smtClean="0">
                <a:solidFill>
                  <a:srgbClr val="002060"/>
                </a:solidFill>
                <a:latin typeface="Georgia" pitchFamily="18" charset="0"/>
              </a:rPr>
              <a:t>,</a:t>
            </a:r>
            <a:r>
              <a:rPr lang="uk-UA" sz="12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uk-UA" sz="1200" dirty="0">
                <a:solidFill>
                  <a:srgbClr val="002060"/>
                </a:solidFill>
                <a:latin typeface="Georgia" pitchFamily="18" charset="0"/>
              </a:rPr>
              <a:t>почесний знак </a:t>
            </a:r>
            <a:r>
              <a:rPr lang="uk-UA" sz="1200" dirty="0">
                <a:solidFill>
                  <a:srgbClr val="002060"/>
                </a:solidFill>
                <a:latin typeface="Georgia" pitchFamily="18" charset="0"/>
                <a:hlinkClick r:id="rId6" tooltip="НСЖУ"/>
              </a:rPr>
              <a:t>НСЖУ</a:t>
            </a:r>
            <a:r>
              <a:rPr lang="uk-UA" sz="1200" dirty="0">
                <a:solidFill>
                  <a:srgbClr val="002060"/>
                </a:solidFill>
                <a:latin typeface="Georgia" pitchFamily="18" charset="0"/>
              </a:rPr>
              <a:t> (2009),  почесна відзнака </a:t>
            </a:r>
            <a:r>
              <a:rPr lang="uk-UA" sz="1200" dirty="0">
                <a:solidFill>
                  <a:srgbClr val="002060"/>
                </a:solidFill>
                <a:latin typeface="Georgia" pitchFamily="18" charset="0"/>
                <a:hlinkClick r:id="rId7" tooltip="НСПУ"/>
              </a:rPr>
              <a:t>НСПУ</a:t>
            </a:r>
            <a:r>
              <a:rPr lang="uk-UA" sz="1200" dirty="0">
                <a:solidFill>
                  <a:srgbClr val="002060"/>
                </a:solidFill>
                <a:latin typeface="Georgia" pitchFamily="18" charset="0"/>
              </a:rPr>
              <a:t> (2009), почесна відзнака міського голови </a:t>
            </a:r>
            <a:r>
              <a:rPr lang="uk-UA" sz="1200" u="sng" dirty="0">
                <a:solidFill>
                  <a:srgbClr val="002060"/>
                </a:solidFill>
                <a:latin typeface="Georgia" pitchFamily="18" charset="0"/>
                <a:hlinkClick r:id="rId8" tooltip="Тернопіль"/>
              </a:rPr>
              <a:t>Тернополя</a:t>
            </a:r>
            <a:r>
              <a:rPr lang="uk-UA" sz="1200" dirty="0">
                <a:solidFill>
                  <a:srgbClr val="002060"/>
                </a:solidFill>
                <a:latin typeface="Georgia" pitchFamily="18" charset="0"/>
              </a:rPr>
              <a:t> (2011).</a:t>
            </a:r>
            <a:endParaRPr lang="ru-RU" sz="1200" dirty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12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928802"/>
            <a:ext cx="51435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i="1" u="sng" dirty="0" smtClean="0">
                <a:solidFill>
                  <a:srgbClr val="C00000"/>
                </a:solidFill>
                <a:latin typeface="Georgia" pitchFamily="18" charset="0"/>
              </a:rPr>
              <a:t>Звання</a:t>
            </a:r>
          </a:p>
          <a:p>
            <a:endParaRPr lang="ru-RU" sz="1200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Лауреат </a:t>
            </a:r>
            <a:r>
              <a:rPr lang="uk-UA" sz="1200" dirty="0" smtClean="0">
                <a:solidFill>
                  <a:srgbClr val="002060"/>
                </a:solidFill>
                <a:latin typeface="Georgia" pitchFamily="18" charset="0"/>
              </a:rPr>
              <a:t>премій</a:t>
            </a:r>
            <a:r>
              <a:rPr lang="ru-RU" sz="12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ім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. І.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Блажкевич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(1994)</a:t>
            </a:r>
            <a:r>
              <a:rPr lang="uk-UA" sz="1200" dirty="0">
                <a:solidFill>
                  <a:srgbClr val="002060"/>
                </a:solidFill>
                <a:latin typeface="Georgia" pitchFamily="18" charset="0"/>
              </a:rPr>
              <a:t>, б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ратів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Богдана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і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Левка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Лепких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(2000), У.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Самчука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(2002) та С.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Дністрянського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(2003), диплома</a:t>
            </a:r>
            <a:r>
              <a:rPr lang="uk-UA" sz="1200" dirty="0">
                <a:solidFill>
                  <a:srgbClr val="002060"/>
                </a:solidFill>
                <a:latin typeface="Georgia" pitchFamily="18" charset="0"/>
              </a:rPr>
              <a:t>н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т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премії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ім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. В.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Вихруща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(2002). Член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національної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спілки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журналістів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(1980)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і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Національної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спілки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письменників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України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(1998),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заслужений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діяч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мистецтв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України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(2008),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Почесний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краєзнавець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України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(2008), “Людина року” </a:t>
            </a:r>
            <a:r>
              <a:rPr lang="ru-RU" sz="1200" dirty="0" err="1">
                <a:solidFill>
                  <a:srgbClr val="002060"/>
                </a:solidFill>
                <a:latin typeface="Georgia" pitchFamily="18" charset="0"/>
              </a:rPr>
              <a:t>Тернопільщини</a:t>
            </a:r>
            <a:r>
              <a:rPr lang="ru-RU" sz="1200" dirty="0">
                <a:solidFill>
                  <a:srgbClr val="002060"/>
                </a:solidFill>
                <a:latin typeface="Georgia" pitchFamily="18" charset="0"/>
              </a:rPr>
              <a:t> (2008)</a:t>
            </a:r>
            <a:r>
              <a:rPr lang="uk-UA" sz="12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uk-UA" sz="1200" dirty="0" err="1">
                <a:solidFill>
                  <a:srgbClr val="002060"/>
                </a:solidFill>
                <a:latin typeface="Georgia" pitchFamily="18" charset="0"/>
              </a:rPr>
              <a:t>лауреат</a:t>
            </a:r>
            <a:r>
              <a:rPr lang="uk-UA" sz="1200" dirty="0" err="1">
                <a:solidFill>
                  <a:srgbClr val="002060"/>
                </a:solidFill>
                <a:latin typeface="Georgia" pitchFamily="18" charset="0"/>
                <a:hlinkClick r:id="rId9" tooltip="Літературна премія імені Ірини Вільде"/>
              </a:rPr>
              <a:t>літературної</a:t>
            </a:r>
            <a:r>
              <a:rPr lang="uk-UA" sz="1200" dirty="0">
                <a:solidFill>
                  <a:srgbClr val="002060"/>
                </a:solidFill>
                <a:latin typeface="Georgia" pitchFamily="18" charset="0"/>
                <a:hlinkClick r:id="rId9" tooltip="Літературна премія імені Ірини Вільде"/>
              </a:rPr>
              <a:t> премії імені Ірини Вільде</a:t>
            </a:r>
            <a:r>
              <a:rPr lang="uk-UA" sz="1200" dirty="0">
                <a:solidFill>
                  <a:srgbClr val="002060"/>
                </a:solidFill>
                <a:latin typeface="Georgia" pitchFamily="18" charset="0"/>
              </a:rPr>
              <a:t> (2008), </a:t>
            </a:r>
            <a:r>
              <a:rPr lang="uk-UA" sz="1200" dirty="0" smtClean="0">
                <a:solidFill>
                  <a:srgbClr val="002060"/>
                </a:solidFill>
                <a:latin typeface="Georgia" pitchFamily="18" charset="0"/>
              </a:rPr>
              <a:t>Міжнародної </a:t>
            </a:r>
            <a:r>
              <a:rPr lang="uk-UA" sz="1200" dirty="0">
                <a:solidFill>
                  <a:srgbClr val="002060"/>
                </a:solidFill>
                <a:latin typeface="Georgia" pitchFamily="18" charset="0"/>
              </a:rPr>
              <a:t>літературної премії «Сад божественних пісень» імені </a:t>
            </a:r>
            <a:r>
              <a:rPr lang="uk-UA" sz="1200" dirty="0">
                <a:solidFill>
                  <a:srgbClr val="002060"/>
                </a:solidFill>
                <a:latin typeface="Georgia" pitchFamily="18" charset="0"/>
                <a:hlinkClick r:id="rId10" tooltip="Сковорода Григорій Савич"/>
              </a:rPr>
              <a:t>Григорія Сковороди</a:t>
            </a:r>
            <a:r>
              <a:rPr lang="uk-UA" sz="1200" dirty="0">
                <a:solidFill>
                  <a:srgbClr val="002060"/>
                </a:solidFill>
                <a:latin typeface="Georgia" pitchFamily="18" charset="0"/>
              </a:rPr>
              <a:t> (2010</a:t>
            </a:r>
            <a:r>
              <a:rPr lang="uk-UA" sz="1200" dirty="0" smtClean="0">
                <a:solidFill>
                  <a:srgbClr val="002060"/>
                </a:solidFill>
                <a:latin typeface="Georgia" pitchFamily="18" charset="0"/>
              </a:rPr>
              <a:t>), Міжнародної </a:t>
            </a:r>
            <a:r>
              <a:rPr lang="uk-UA" sz="1200" dirty="0">
                <a:solidFill>
                  <a:srgbClr val="002060"/>
                </a:solidFill>
                <a:latin typeface="Georgia" pitchFamily="18" charset="0"/>
              </a:rPr>
              <a:t>літературної премії україністики фонду </a:t>
            </a:r>
            <a:r>
              <a:rPr lang="uk-UA" sz="1200" dirty="0" err="1">
                <a:solidFill>
                  <a:srgbClr val="002060"/>
                </a:solidFill>
                <a:latin typeface="Georgia" pitchFamily="18" charset="0"/>
              </a:rPr>
              <a:t>Воляників-Швабінських</a:t>
            </a:r>
            <a:r>
              <a:rPr lang="uk-UA" sz="1200" dirty="0">
                <a:solidFill>
                  <a:srgbClr val="002060"/>
                </a:solidFill>
                <a:latin typeface="Georgia" pitchFamily="18" charset="0"/>
              </a:rPr>
              <a:t> при фундації УВУ (США, 2011), Тернопільської обласної «Державницька позиція» (2009), Тернопільської обласної імені Ярослава Стецька (2011), 2-а премія Першого (2007), спеціальний приз Третього (2009), 3-я премія Четвертого (2010, спільно з Н. </a:t>
            </a:r>
            <a:r>
              <a:rPr lang="uk-UA" sz="1200" dirty="0" err="1">
                <a:solidFill>
                  <a:srgbClr val="002060"/>
                </a:solidFill>
                <a:latin typeface="Georgia" pitchFamily="18" charset="0"/>
              </a:rPr>
              <a:t>Колтун</a:t>
            </a:r>
            <a:r>
              <a:rPr lang="uk-UA" sz="1200" dirty="0">
                <a:solidFill>
                  <a:srgbClr val="002060"/>
                </a:solidFill>
                <a:latin typeface="Georgia" pitchFamily="18" charset="0"/>
              </a:rPr>
              <a:t>) Всеукраїнських конкурсів радіоп'єс </a:t>
            </a:r>
            <a:r>
              <a:rPr lang="uk-UA" sz="1200" dirty="0">
                <a:solidFill>
                  <a:srgbClr val="002060"/>
                </a:solidFill>
                <a:latin typeface="Georgia" pitchFamily="18" charset="0"/>
                <a:hlinkClick r:id="rId11" tooltip="Відродимо забутий жанр (ще не написана)"/>
              </a:rPr>
              <a:t>«Відродимо забутий жанр»</a:t>
            </a:r>
            <a:r>
              <a:rPr lang="uk-UA" sz="1200" dirty="0">
                <a:solidFill>
                  <a:srgbClr val="002060"/>
                </a:solidFill>
                <a:latin typeface="Georgia" pitchFamily="18" charset="0"/>
              </a:rPr>
              <a:t>, 2-а і 3-я премії Всеукраїнського літературного конкурсу </a:t>
            </a:r>
            <a:r>
              <a:rPr lang="uk-UA" sz="1200" dirty="0">
                <a:solidFill>
                  <a:srgbClr val="002060"/>
                </a:solidFill>
                <a:latin typeface="Georgia" pitchFamily="18" charset="0"/>
                <a:hlinkClick r:id="rId12" tooltip="Коронація слова 2010"/>
              </a:rPr>
              <a:t>«Коронація слова-2010»</a:t>
            </a:r>
            <a:r>
              <a:rPr lang="uk-UA" sz="1200" dirty="0">
                <a:solidFill>
                  <a:srgbClr val="002060"/>
                </a:solidFill>
                <a:latin typeface="Georgia" pitchFamily="18" charset="0"/>
              </a:rPr>
              <a:t> у номінації «Драми» за п'єси «Реквієм для кларнета без оркестру» (спільно з О. </a:t>
            </a:r>
            <a:r>
              <a:rPr lang="uk-UA" sz="1200" dirty="0" err="1">
                <a:solidFill>
                  <a:srgbClr val="002060"/>
                </a:solidFill>
                <a:latin typeface="Georgia" pitchFamily="18" charset="0"/>
              </a:rPr>
              <a:t>Мосійчуком</a:t>
            </a:r>
            <a:r>
              <a:rPr lang="uk-UA" sz="1200" dirty="0">
                <a:solidFill>
                  <a:srgbClr val="002060"/>
                </a:solidFill>
                <a:latin typeface="Georgia" pitchFamily="18" charset="0"/>
              </a:rPr>
              <a:t>) та «Віщий сон, або Мудрий Іванко» (спільно з В. </a:t>
            </a:r>
            <a:r>
              <a:rPr lang="uk-UA" sz="1200" dirty="0" err="1">
                <a:solidFill>
                  <a:srgbClr val="002060"/>
                </a:solidFill>
                <a:latin typeface="Georgia" pitchFamily="18" charset="0"/>
              </a:rPr>
              <a:t>Фроленковим</a:t>
            </a:r>
            <a:r>
              <a:rPr lang="uk-UA" sz="1200" dirty="0">
                <a:solidFill>
                  <a:srgbClr val="002060"/>
                </a:solidFill>
                <a:latin typeface="Georgia" pitchFamily="18" charset="0"/>
              </a:rPr>
              <a:t>).</a:t>
            </a:r>
            <a:endParaRPr lang="ru-RU" sz="1200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uk-UA" sz="1200" dirty="0">
                <a:solidFill>
                  <a:srgbClr val="002060"/>
                </a:solidFill>
                <a:latin typeface="Georgia" pitchFamily="18" charset="0"/>
              </a:rPr>
              <a:t> </a:t>
            </a:r>
            <a:endParaRPr lang="ru-RU" sz="1200" dirty="0">
              <a:solidFill>
                <a:srgbClr val="002060"/>
              </a:solidFill>
              <a:latin typeface="Georgia" pitchFamily="18" charset="0"/>
            </a:endParaRPr>
          </a:p>
          <a:p>
            <a:pPr lvl="0"/>
            <a:endParaRPr lang="ru-RU" sz="12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omepage.usask.ca/~vim458/virology/studpages2010/rabies/business_ppt_background-1204x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0402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Семантика терміна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800" b="1" i="1" dirty="0" smtClean="0">
                <a:solidFill>
                  <a:srgbClr val="C00000"/>
                </a:solidFill>
                <a:latin typeface="Georgia" pitchFamily="18" charset="0"/>
              </a:rPr>
              <a:t>Новела</a:t>
            </a:r>
            <a:r>
              <a:rPr lang="uk-UA" sz="2800" b="1" i="1" dirty="0" smtClean="0">
                <a:latin typeface="Georgia" pitchFamily="18" charset="0"/>
              </a:rPr>
              <a:t> </a:t>
            </a:r>
            <a:r>
              <a:rPr lang="uk-UA" sz="2800" b="1" i="1" dirty="0" smtClean="0">
                <a:solidFill>
                  <a:srgbClr val="0070C0"/>
                </a:solidFill>
                <a:latin typeface="Georgia" pitchFamily="18" charset="0"/>
              </a:rPr>
              <a:t>– </a:t>
            </a:r>
            <a:r>
              <a:rPr lang="uk-UA" sz="2800" dirty="0" smtClean="0">
                <a:solidFill>
                  <a:srgbClr val="0070C0"/>
                </a:solidFill>
                <a:latin typeface="Georgia" pitchFamily="18" charset="0"/>
              </a:rPr>
              <a:t>невеликий розповідний твір переважно про якусь одну незвичайну подію, що стала поворотною в долі персонажів, із несподіваним фіналом.</a:t>
            </a:r>
            <a:endParaRPr lang="uk-UA" sz="28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16386" name="Picture 2" descr="http://www.xn--80ahcnrlhw.xn--p1ai/upload/iblock/5b3/5b306e94d69c2c11ffe1b7682122061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906914"/>
            <a:ext cx="3500462" cy="29510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homepage.usask.ca/~vim458/virology/studpages2010/rabies/business_ppt_background-1204x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-171400"/>
            <a:ext cx="9144000" cy="70402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Учнівські міні-розвідки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1643026"/>
            <a:ext cx="6257940" cy="521497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  <a:buNone/>
            </a:pPr>
            <a:r>
              <a:rPr lang="ru-RU" sz="2000" dirty="0" smtClean="0">
                <a:latin typeface="Georgia" pitchFamily="18" charset="0"/>
              </a:rPr>
              <a:t>	</a:t>
            </a:r>
            <a:r>
              <a:rPr lang="ru-RU" sz="2000" dirty="0" smtClean="0">
                <a:solidFill>
                  <a:srgbClr val="0070C0"/>
                </a:solidFill>
                <a:latin typeface="Georgia" pitchFamily="18" charset="0"/>
              </a:rPr>
              <a:t>Автором </a:t>
            </a:r>
            <a:r>
              <a:rPr lang="ru-RU" sz="2000" b="1" dirty="0">
                <a:solidFill>
                  <a:srgbClr val="0070C0"/>
                </a:solidFill>
                <a:latin typeface="Georgia" pitchFamily="18" charset="0"/>
              </a:rPr>
              <a:t>«</a:t>
            </a:r>
            <a:r>
              <a:rPr lang="ru-RU" sz="2000" b="1" dirty="0" err="1">
                <a:solidFill>
                  <a:srgbClr val="0070C0"/>
                </a:solidFill>
                <a:latin typeface="Georgia" pitchFamily="18" charset="0"/>
              </a:rPr>
              <a:t>Запорозького</a:t>
            </a:r>
            <a:r>
              <a:rPr lang="uk-UA" sz="2000" b="1" dirty="0">
                <a:solidFill>
                  <a:srgbClr val="0070C0"/>
                </a:solidFill>
                <a:latin typeface="Georgia" pitchFamily="18" charset="0"/>
              </a:rPr>
              <a:t> (козацького)</a:t>
            </a:r>
            <a:r>
              <a:rPr lang="ru-RU" sz="2000" b="1" dirty="0">
                <a:solidFill>
                  <a:srgbClr val="0070C0"/>
                </a:solidFill>
                <a:latin typeface="Georgia" pitchFamily="18" charset="0"/>
              </a:rPr>
              <a:t> маршу»</a:t>
            </a:r>
            <a:r>
              <a:rPr lang="ru-RU" sz="2000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Georgia" pitchFamily="18" charset="0"/>
              </a:rPr>
              <a:t>вважається</a:t>
            </a:r>
            <a:r>
              <a:rPr lang="ru-RU" sz="2000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Georgia" pitchFamily="18" charset="0"/>
              </a:rPr>
              <a:t>сліпий</a:t>
            </a:r>
            <a:r>
              <a:rPr lang="ru-RU" sz="2000" dirty="0">
                <a:solidFill>
                  <a:srgbClr val="0070C0"/>
                </a:solidFill>
                <a:latin typeface="Georgia" pitchFamily="18" charset="0"/>
              </a:rPr>
              <a:t> бандурист </a:t>
            </a:r>
            <a:r>
              <a:rPr lang="ru-RU" sz="2000" dirty="0" err="1">
                <a:solidFill>
                  <a:srgbClr val="0070C0"/>
                </a:solidFill>
                <a:latin typeface="Georgia" pitchFamily="18" charset="0"/>
              </a:rPr>
              <a:t>Євген</a:t>
            </a:r>
            <a:r>
              <a:rPr lang="ru-RU" sz="2000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Georgia" pitchFamily="18" charset="0"/>
              </a:rPr>
              <a:t>Адамцевич</a:t>
            </a:r>
            <a:r>
              <a:rPr lang="uk-UA" sz="2000" dirty="0">
                <a:solidFill>
                  <a:srgbClr val="0070C0"/>
                </a:solidFill>
                <a:latin typeface="Georgia" pitchFamily="18" charset="0"/>
              </a:rPr>
              <a:t>.</a:t>
            </a:r>
            <a:r>
              <a:rPr lang="ru-RU" sz="2000" dirty="0" err="1">
                <a:solidFill>
                  <a:srgbClr val="0070C0"/>
                </a:solidFill>
                <a:latin typeface="Georgia" pitchFamily="18" charset="0"/>
              </a:rPr>
              <a:t>Уперше</a:t>
            </a:r>
            <a:r>
              <a:rPr lang="ru-RU" sz="2000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Georgia" pitchFamily="18" charset="0"/>
              </a:rPr>
              <a:t>публічно</a:t>
            </a:r>
            <a:r>
              <a:rPr lang="ru-RU" sz="2000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uk-UA" sz="2000" dirty="0">
                <a:solidFill>
                  <a:srgbClr val="0070C0"/>
                </a:solidFill>
                <a:latin typeface="Georgia" pitchFamily="18" charset="0"/>
              </a:rPr>
              <a:t>він</a:t>
            </a:r>
            <a:r>
              <a:rPr lang="ru-RU" sz="2000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Georgia" pitchFamily="18" charset="0"/>
              </a:rPr>
              <a:t>виконав</a:t>
            </a:r>
            <a:r>
              <a:rPr lang="ru-RU" sz="2000" dirty="0">
                <a:solidFill>
                  <a:srgbClr val="0070C0"/>
                </a:solidFill>
                <a:latin typeface="Georgia" pitchFamily="18" charset="0"/>
              </a:rPr>
              <a:t> марш 1969 року на </a:t>
            </a:r>
            <a:r>
              <a:rPr lang="ru-RU" sz="2000" dirty="0" err="1">
                <a:solidFill>
                  <a:srgbClr val="0070C0"/>
                </a:solidFill>
                <a:latin typeface="Georgia" pitchFamily="18" charset="0"/>
              </a:rPr>
              <a:t>концерті</a:t>
            </a:r>
            <a:r>
              <a:rPr lang="ru-RU" sz="2000" dirty="0">
                <a:solidFill>
                  <a:srgbClr val="0070C0"/>
                </a:solidFill>
                <a:latin typeface="Georgia" pitchFamily="18" charset="0"/>
              </a:rPr>
              <a:t> в </a:t>
            </a:r>
            <a:r>
              <a:rPr lang="ru-RU" sz="2000" dirty="0" err="1">
                <a:solidFill>
                  <a:srgbClr val="0070C0"/>
                </a:solidFill>
                <a:latin typeface="Georgia" pitchFamily="18" charset="0"/>
              </a:rPr>
              <a:t>Київському</a:t>
            </a:r>
            <a:r>
              <a:rPr lang="ru-RU" sz="2000" dirty="0">
                <a:solidFill>
                  <a:srgbClr val="0070C0"/>
                </a:solidFill>
                <a:latin typeface="Georgia" pitchFamily="18" charset="0"/>
              </a:rPr>
              <a:t> оперному </a:t>
            </a:r>
            <a:r>
              <a:rPr lang="ru-RU" sz="2000" dirty="0" err="1">
                <a:solidFill>
                  <a:srgbClr val="0070C0"/>
                </a:solidFill>
                <a:latin typeface="Georgia" pitchFamily="18" charset="0"/>
              </a:rPr>
              <a:t>театрі</a:t>
            </a:r>
            <a:r>
              <a:rPr lang="ru-RU" sz="2000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Georgia" pitchFamily="18" charset="0"/>
              </a:rPr>
              <a:t>імені</a:t>
            </a:r>
            <a:r>
              <a:rPr lang="ru-RU" sz="2000" dirty="0">
                <a:solidFill>
                  <a:srgbClr val="0070C0"/>
                </a:solidFill>
                <a:latin typeface="Georgia" pitchFamily="18" charset="0"/>
              </a:rPr>
              <a:t> Тараса </a:t>
            </a:r>
            <a:r>
              <a:rPr lang="ru-RU" sz="2000" dirty="0" err="1">
                <a:solidFill>
                  <a:srgbClr val="0070C0"/>
                </a:solidFill>
                <a:latin typeface="Georgia" pitchFamily="18" charset="0"/>
              </a:rPr>
              <a:t>Шевченка</a:t>
            </a:r>
            <a:r>
              <a:rPr lang="ru-RU" sz="2000" dirty="0">
                <a:solidFill>
                  <a:srgbClr val="0070C0"/>
                </a:solidFill>
                <a:latin typeface="Georgia" pitchFamily="18" charset="0"/>
              </a:rPr>
              <a:t>.</a:t>
            </a:r>
          </a:p>
          <a:p>
            <a:pPr>
              <a:lnSpc>
                <a:spcPct val="130000"/>
              </a:lnSpc>
              <a:buNone/>
            </a:pPr>
            <a:r>
              <a:rPr lang="ru-RU" sz="2000" dirty="0" smtClean="0">
                <a:latin typeface="Georgia" pitchFamily="18" charset="0"/>
              </a:rPr>
              <a:t>	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Очевидці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так </a:t>
            </a:r>
            <a:r>
              <a:rPr lang="ru-RU" sz="2000" dirty="0" err="1">
                <a:solidFill>
                  <a:srgbClr val="002060"/>
                </a:solidFill>
                <a:latin typeface="Georgia" pitchFamily="18" charset="0"/>
              </a:rPr>
              <a:t>описували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концерт:</a:t>
            </a:r>
          </a:p>
          <a:p>
            <a:pPr>
              <a:lnSpc>
                <a:spcPct val="130000"/>
              </a:lnSpc>
              <a:buNone/>
            </a:pPr>
            <a:r>
              <a:rPr lang="ru-RU" sz="1600" i="1" dirty="0" smtClean="0">
                <a:latin typeface="Georgia" pitchFamily="18" charset="0"/>
              </a:rPr>
              <a:t>	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«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У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неймовірному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потягові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сердець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за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мелодією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люди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підводилися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з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місць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.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Вибухнула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ще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нечувана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під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цим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склепінням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громовиця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оплесків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.</a:t>
            </a:r>
          </a:p>
          <a:p>
            <a:pPr>
              <a:lnSpc>
                <a:spcPct val="130000"/>
              </a:lnSpc>
              <a:buNone/>
            </a:pPr>
            <a:r>
              <a:rPr lang="uk-UA" sz="1600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	В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ажко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переповісти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що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було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після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першого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виконання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«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Запорозького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маршу»</a:t>
            </a:r>
            <a:r>
              <a:rPr lang="uk-UA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… С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тарий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Адамцевич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виконав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його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на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вимогу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публіки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тричі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. Так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була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порушена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домовленість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не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виконувати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більше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двох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творів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. І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ніхто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з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кобзарів-побратимів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не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дорікав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Адамцевичу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що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він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тричі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повторив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свій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uk-UA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номер.</a:t>
            </a:r>
            <a:endParaRPr lang="ru-RU" sz="1600" i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  <a:p>
            <a:pPr>
              <a:lnSpc>
                <a:spcPct val="130000"/>
              </a:lnSpc>
              <a:buNone/>
            </a:pP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	І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хоч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його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музика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була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безсловесна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uk-UA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с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тало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зрозуміло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: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відбулося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щось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надзвичайне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. Над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зачарованим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залом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зайнялася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і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згасла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чудова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мить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, яку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повторити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затримати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ніхто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не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зможе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».</a:t>
            </a:r>
          </a:p>
          <a:p>
            <a:pPr>
              <a:lnSpc>
                <a:spcPct val="130000"/>
              </a:lnSpc>
              <a:buNone/>
            </a:pPr>
            <a:r>
              <a:rPr lang="ru-RU" sz="1800" dirty="0" smtClean="0">
                <a:latin typeface="Georgia" pitchFamily="18" charset="0"/>
              </a:rPr>
              <a:t>	</a:t>
            </a:r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</a:rPr>
              <a:t>Є</a:t>
            </a:r>
            <a:r>
              <a:rPr lang="ru-RU" sz="1800" dirty="0">
                <a:solidFill>
                  <a:srgbClr val="002060"/>
                </a:solidFill>
                <a:latin typeface="Georgia" pitchFamily="18" charset="0"/>
              </a:rPr>
              <a:t>. </a:t>
            </a:r>
            <a:r>
              <a:rPr lang="ru-RU" sz="1800" dirty="0" err="1">
                <a:solidFill>
                  <a:srgbClr val="002060"/>
                </a:solidFill>
                <a:latin typeface="Georgia" pitchFamily="18" charset="0"/>
              </a:rPr>
              <a:t>Адамцевич</a:t>
            </a:r>
            <a:r>
              <a:rPr lang="ru-RU" sz="18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itchFamily="18" charset="0"/>
              </a:rPr>
              <a:t>виконував</a:t>
            </a:r>
            <a:r>
              <a:rPr lang="ru-RU" sz="1800" dirty="0">
                <a:solidFill>
                  <a:srgbClr val="002060"/>
                </a:solidFill>
                <a:latin typeface="Georgia" pitchFamily="18" charset="0"/>
              </a:rPr>
              <a:t> марш </a:t>
            </a:r>
            <a:r>
              <a:rPr lang="ru-RU" sz="1800" dirty="0" err="1">
                <a:solidFill>
                  <a:srgbClr val="002060"/>
                </a:solidFill>
                <a:latin typeface="Georgia" pitchFamily="18" charset="0"/>
              </a:rPr>
              <a:t>дуже</a:t>
            </a:r>
            <a:r>
              <a:rPr lang="ru-RU" sz="18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itchFamily="18" charset="0"/>
              </a:rPr>
              <a:t>виразно</a:t>
            </a:r>
            <a:r>
              <a:rPr lang="ru-RU" sz="18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Georgia" pitchFamily="18" charset="0"/>
              </a:rPr>
              <a:t>енергійно</a:t>
            </a:r>
            <a:r>
              <a:rPr lang="ru-RU" sz="18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Georgia" pitchFamily="18" charset="0"/>
              </a:rPr>
              <a:t>вкладаючи</a:t>
            </a:r>
            <a:r>
              <a:rPr lang="ru-RU" sz="1800" dirty="0">
                <a:solidFill>
                  <a:srgbClr val="002060"/>
                </a:solidFill>
                <a:latin typeface="Georgia" pitchFamily="18" charset="0"/>
              </a:rPr>
              <a:t> всю свою </a:t>
            </a:r>
            <a:r>
              <a:rPr lang="ru-RU" sz="1800" dirty="0" err="1">
                <a:solidFill>
                  <a:srgbClr val="002060"/>
                </a:solidFill>
                <a:latin typeface="Georgia" pitchFamily="18" charset="0"/>
              </a:rPr>
              <a:t>майстерність</a:t>
            </a:r>
            <a:r>
              <a:rPr lang="ru-RU" sz="18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itchFamily="18" charset="0"/>
              </a:rPr>
              <a:t>й</a:t>
            </a:r>
            <a:r>
              <a:rPr lang="ru-RU" sz="18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itchFamily="18" charset="0"/>
              </a:rPr>
              <a:t>емоційну</a:t>
            </a:r>
            <a:r>
              <a:rPr lang="ru-RU" sz="18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Georgia" pitchFamily="18" charset="0"/>
              </a:rPr>
              <a:t>образність</a:t>
            </a:r>
            <a:r>
              <a:rPr lang="ru-RU" sz="1800" dirty="0">
                <a:solidFill>
                  <a:srgbClr val="002060"/>
                </a:solidFill>
                <a:latin typeface="Georgia" pitchFamily="18" charset="0"/>
              </a:rPr>
              <a:t>.</a:t>
            </a:r>
            <a:r>
              <a:rPr lang="uk-UA" sz="1800" dirty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1800" dirty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1600" i="1" dirty="0">
              <a:latin typeface="Georgia" pitchFamily="18" charset="0"/>
            </a:endParaRPr>
          </a:p>
        </p:txBody>
      </p:sp>
      <p:pic>
        <p:nvPicPr>
          <p:cNvPr id="4" name="Рисунок 3" descr="http://upload.wikimedia.org/wikipedia/commons/9/99/Adamtsevych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000240"/>
            <a:ext cx="214314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Управляющая кнопка: далее 6">
            <a:hlinkClick r:id="rId4" action="ppaction://hlinkfile" highlightClick="1"/>
          </p:cNvPr>
          <p:cNvSpPr/>
          <p:nvPr/>
        </p:nvSpPr>
        <p:spPr>
          <a:xfrm>
            <a:off x="881011" y="6000768"/>
            <a:ext cx="642942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homepage.usask.ca/~vim458/virology/studpages2010/rabies/business_ppt_background-1204x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04027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785770"/>
            <a:ext cx="6257940" cy="607223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40000"/>
              </a:lnSpc>
              <a:buNone/>
            </a:pPr>
            <a:r>
              <a:rPr lang="uk-UA" sz="1600" dirty="0" smtClean="0">
                <a:latin typeface="Georgia" pitchFamily="18" charset="0"/>
              </a:rPr>
              <a:t>	</a:t>
            </a:r>
            <a:r>
              <a:rPr lang="uk-UA" sz="1600" dirty="0" smtClean="0">
                <a:solidFill>
                  <a:srgbClr val="002060"/>
                </a:solidFill>
                <a:latin typeface="Georgia" pitchFamily="18" charset="0"/>
              </a:rPr>
              <a:t>Існують </a:t>
            </a:r>
            <a:r>
              <a:rPr lang="uk-UA" sz="1600" dirty="0">
                <a:solidFill>
                  <a:srgbClr val="002060"/>
                </a:solidFill>
                <a:latin typeface="Georgia" pitchFamily="18" charset="0"/>
              </a:rPr>
              <a:t>народні перекази і легенди </a:t>
            </a:r>
            <a:r>
              <a:rPr lang="uk-UA" sz="1600" b="1" dirty="0">
                <a:solidFill>
                  <a:srgbClr val="002060"/>
                </a:solidFill>
                <a:latin typeface="Georgia" pitchFamily="18" charset="0"/>
              </a:rPr>
              <a:t>про дівчину-полтавчанку Марусю</a:t>
            </a:r>
            <a:r>
              <a:rPr lang="uk-UA" sz="1600" dirty="0">
                <a:solidFill>
                  <a:srgbClr val="002060"/>
                </a:solidFill>
                <a:latin typeface="Georgia" pitchFamily="18" charset="0"/>
              </a:rPr>
              <a:t>, яка жила у </a:t>
            </a:r>
            <a:r>
              <a:rPr lang="uk-UA" sz="1600" dirty="0" smtClean="0">
                <a:solidFill>
                  <a:srgbClr val="002060"/>
                </a:solidFill>
                <a:latin typeface="Georgia" pitchFamily="18" charset="0"/>
              </a:rPr>
              <a:t>XVII столітті </a:t>
            </a:r>
            <a:r>
              <a:rPr lang="uk-UA" sz="1600" dirty="0">
                <a:solidFill>
                  <a:srgbClr val="002060"/>
                </a:solidFill>
                <a:latin typeface="Georgia" pitchFamily="18" charset="0"/>
              </a:rPr>
              <a:t>і мала надзвичайно гарний голос </a:t>
            </a:r>
            <a:r>
              <a:rPr lang="uk-UA" sz="1600" dirty="0" smtClean="0">
                <a:solidFill>
                  <a:srgbClr val="002060"/>
                </a:solidFill>
                <a:latin typeface="Georgia" pitchFamily="18" charset="0"/>
              </a:rPr>
              <a:t>та </a:t>
            </a:r>
            <a:r>
              <a:rPr lang="uk-UA" sz="1600" dirty="0">
                <a:solidFill>
                  <a:srgbClr val="002060"/>
                </a:solidFill>
                <a:latin typeface="Georgia" pitchFamily="18" charset="0"/>
              </a:rPr>
              <a:t>хист до складання пісень. </a:t>
            </a:r>
            <a:r>
              <a:rPr lang="uk-UA" sz="1600" dirty="0" smtClean="0">
                <a:solidFill>
                  <a:srgbClr val="002060"/>
                </a:solidFill>
                <a:latin typeface="Georgia" pitchFamily="18" charset="0"/>
              </a:rPr>
              <a:t>Саме її творчому таланту приписується низка українських народних пісень, серед яких найвідомішими в наш час є «Ой не ходи,  Грицю, та й на вечорниці», «</a:t>
            </a:r>
            <a:r>
              <a:rPr lang="uk-UA" sz="1600" dirty="0" err="1" smtClean="0">
                <a:solidFill>
                  <a:srgbClr val="002060"/>
                </a:solidFill>
                <a:latin typeface="Georgia" pitchFamily="18" charset="0"/>
              </a:rPr>
              <a:t>Засвіт</a:t>
            </a:r>
            <a:r>
              <a:rPr lang="uk-UA" sz="1600" dirty="0" smtClean="0">
                <a:solidFill>
                  <a:srgbClr val="002060"/>
                </a:solidFill>
                <a:latin typeface="Georgia" pitchFamily="18" charset="0"/>
              </a:rPr>
              <a:t> встали козаченьки», </a:t>
            </a:r>
            <a:r>
              <a:rPr lang="uk-UA" sz="1600" dirty="0">
                <a:solidFill>
                  <a:srgbClr val="002060"/>
                </a:solidFill>
                <a:latin typeface="Georgia" pitchFamily="18" charset="0"/>
              </a:rPr>
              <a:t>«Віють вітри, віють буйні</a:t>
            </a:r>
            <a:r>
              <a:rPr lang="uk-UA" sz="1600" dirty="0" smtClean="0">
                <a:solidFill>
                  <a:srgbClr val="002060"/>
                </a:solidFill>
                <a:latin typeface="Georgia" pitchFamily="18" charset="0"/>
              </a:rPr>
              <a:t>». Зберігся в народі і переказ про те, як Маруся отруїла свого коханого Гриця за те, що він зрадив їхньому коханню й одружився на багатій. Згідно з версіями гордовиту полтавчанку було страчено за звинуваченням в отруєнні коханого Гриця.</a:t>
            </a:r>
          </a:p>
          <a:p>
            <a:pPr>
              <a:lnSpc>
                <a:spcPct val="140000"/>
              </a:lnSpc>
              <a:buNone/>
            </a:pPr>
            <a:r>
              <a:rPr lang="uk-UA" sz="1600" dirty="0" smtClean="0">
                <a:solidFill>
                  <a:srgbClr val="002060"/>
                </a:solidFill>
                <a:latin typeface="Georgia" pitchFamily="18" charset="0"/>
              </a:rPr>
              <a:t>	Постать Марусі Чурай, а також сюжети пісень, авторство яких їй приписують, використали цілий ряд українських прозаїків і поетів у своїх творах. Найвідомішим із них лишається історичний роман у віршах «Маруся Чурай» Ліни Костенко. Поетеса </a:t>
            </a:r>
            <a:r>
              <a:rPr lang="uk-UA" sz="1600" dirty="0">
                <a:solidFill>
                  <a:srgbClr val="002060"/>
                </a:solidFill>
                <a:latin typeface="Georgia" pitchFamily="18" charset="0"/>
              </a:rPr>
              <a:t>так написала про дівчину</a:t>
            </a:r>
            <a:r>
              <a:rPr lang="uk-UA" sz="1600" dirty="0" smtClean="0">
                <a:solidFill>
                  <a:srgbClr val="002060"/>
                </a:solidFill>
                <a:latin typeface="Georgia" pitchFamily="18" charset="0"/>
              </a:rPr>
              <a:t>:</a:t>
            </a:r>
          </a:p>
          <a:p>
            <a:pPr>
              <a:lnSpc>
                <a:spcPct val="140000"/>
              </a:lnSpc>
              <a:buNone/>
            </a:pPr>
            <a:r>
              <a:rPr lang="uk-UA" sz="1600" dirty="0" smtClean="0">
                <a:latin typeface="Georgia" pitchFamily="18" charset="0"/>
              </a:rPr>
              <a:t>		</a:t>
            </a:r>
          </a:p>
          <a:p>
            <a:pPr>
              <a:lnSpc>
                <a:spcPct val="140000"/>
              </a:lnSpc>
              <a:buNone/>
            </a:pP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	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	</a:t>
            </a:r>
            <a:r>
              <a:rPr lang="uk-UA" sz="1600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Ця дівчина... Обличчя, як з ікон.</a:t>
            </a:r>
          </a:p>
          <a:p>
            <a:pPr>
              <a:lnSpc>
                <a:spcPct val="140000"/>
              </a:lnSpc>
              <a:buNone/>
            </a:pPr>
            <a:r>
              <a:rPr lang="uk-UA" sz="1600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		Ця дівчина не просто так, Маруся. </a:t>
            </a:r>
          </a:p>
          <a:p>
            <a:pPr>
              <a:lnSpc>
                <a:spcPct val="140000"/>
              </a:lnSpc>
              <a:buNone/>
            </a:pPr>
            <a:r>
              <a:rPr lang="uk-UA" sz="1600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		Це — голос наш. Це — пісня. Це — душа.</a:t>
            </a:r>
          </a:p>
          <a:p>
            <a:pPr>
              <a:lnSpc>
                <a:spcPct val="140000"/>
              </a:lnSpc>
              <a:buNone/>
            </a:pPr>
            <a:r>
              <a:rPr lang="uk-UA" sz="1600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		Коли в похід виходила </a:t>
            </a:r>
            <a:r>
              <a:rPr lang="uk-UA" sz="1600" i="1" dirty="0" err="1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батава</a:t>
            </a:r>
            <a:r>
              <a:rPr lang="uk-UA" sz="1600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, — </a:t>
            </a:r>
          </a:p>
          <a:p>
            <a:pPr>
              <a:lnSpc>
                <a:spcPct val="140000"/>
              </a:lnSpc>
              <a:buNone/>
            </a:pPr>
            <a:r>
              <a:rPr lang="uk-UA" sz="1600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		її піснями плакала Полтава. </a:t>
            </a:r>
          </a:p>
          <a:p>
            <a:pPr>
              <a:lnSpc>
                <a:spcPct val="140000"/>
              </a:lnSpc>
              <a:buNone/>
            </a:pPr>
            <a:r>
              <a:rPr lang="uk-UA" sz="1600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		Що нам було потрібно на війні?</a:t>
            </a:r>
          </a:p>
          <a:p>
            <a:pPr>
              <a:lnSpc>
                <a:spcPct val="140000"/>
              </a:lnSpc>
              <a:buNone/>
            </a:pPr>
            <a:r>
              <a:rPr lang="uk-UA" sz="1600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		Шаблі, знамена і її пісні.</a:t>
            </a:r>
          </a:p>
          <a:p>
            <a:pPr>
              <a:lnSpc>
                <a:spcPct val="140000"/>
              </a:lnSpc>
              <a:buNone/>
            </a:pPr>
            <a:r>
              <a:rPr lang="uk-UA" sz="1600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		Звитяги наші, муки і руїни </a:t>
            </a:r>
          </a:p>
          <a:p>
            <a:pPr>
              <a:lnSpc>
                <a:spcPct val="140000"/>
              </a:lnSpc>
              <a:buNone/>
            </a:pPr>
            <a:r>
              <a:rPr lang="uk-UA" sz="1600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		безсмертні будуть у її словах.</a:t>
            </a:r>
          </a:p>
          <a:p>
            <a:pPr>
              <a:lnSpc>
                <a:spcPct val="140000"/>
              </a:lnSpc>
              <a:buNone/>
            </a:pPr>
            <a:r>
              <a:rPr lang="uk-UA" sz="1600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		Вона ж була як голос України, </a:t>
            </a:r>
          </a:p>
          <a:p>
            <a:pPr>
              <a:lnSpc>
                <a:spcPct val="140000"/>
              </a:lnSpc>
              <a:buNone/>
            </a:pPr>
            <a:r>
              <a:rPr lang="uk-UA" sz="1600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		що клекотів у наших корогвах!</a:t>
            </a:r>
          </a:p>
        </p:txBody>
      </p:sp>
      <p:pic>
        <p:nvPicPr>
          <p:cNvPr id="6" name="Рисунок 5" descr="http://im3-tub-ua.yandex.net/i?id=3d1d2acacf4f5d7d810089a09c33ca8d-01-144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714356"/>
            <a:ext cx="1928826" cy="25003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http://im3-tub-ua.yandex.net/i?id=9c1ee7b13aa546ae301bef219bc8e1a0-60-144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929066"/>
            <a:ext cx="2071702" cy="26432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omepage.usask.ca/~vim458/virology/studpages2010/rabies/business_ppt_background-1204x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04027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43446"/>
            <a:ext cx="8229600" cy="148271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  <a:buNone/>
            </a:pPr>
            <a:r>
              <a:rPr lang="uk-UA" sz="1800" dirty="0" smtClean="0">
                <a:latin typeface="Georgia" pitchFamily="18" charset="0"/>
              </a:rPr>
              <a:t>	</a:t>
            </a:r>
            <a:r>
              <a:rPr lang="uk-UA" sz="1800" dirty="0" smtClean="0">
                <a:solidFill>
                  <a:srgbClr val="C00000"/>
                </a:solidFill>
                <a:latin typeface="Georgia" pitchFamily="18" charset="0"/>
              </a:rPr>
              <a:t>Пам'ятник </a:t>
            </a:r>
            <a:r>
              <a:rPr lang="uk-UA" sz="1800" dirty="0">
                <a:solidFill>
                  <a:srgbClr val="C00000"/>
                </a:solidFill>
                <a:latin typeface="Georgia" pitchFamily="18" charset="0"/>
              </a:rPr>
              <a:t>Марусі Чурай </a:t>
            </a:r>
            <a:r>
              <a:rPr lang="uk-UA" sz="1800" i="1" dirty="0">
                <a:solidFill>
                  <a:srgbClr val="0070C0"/>
                </a:solidFill>
                <a:latin typeface="Georgia" pitchFamily="18" charset="0"/>
              </a:rPr>
              <a:t>(українській пісні) </a:t>
            </a:r>
            <a:r>
              <a:rPr lang="uk-UA" sz="1800" dirty="0">
                <a:solidFill>
                  <a:srgbClr val="0070C0"/>
                </a:solidFill>
                <a:latin typeface="Georgia" pitchFamily="18" charset="0"/>
              </a:rPr>
              <a:t>у </a:t>
            </a:r>
            <a:r>
              <a:rPr lang="uk-UA" sz="1800" dirty="0">
                <a:solidFill>
                  <a:srgbClr val="C00000"/>
                </a:solidFill>
                <a:latin typeface="Georgia" pitchFamily="18" charset="0"/>
              </a:rPr>
              <a:t>Полтаві</a:t>
            </a:r>
            <a:r>
              <a:rPr lang="uk-UA" sz="1800" dirty="0">
                <a:latin typeface="Georgia" pitchFamily="18" charset="0"/>
              </a:rPr>
              <a:t> </a:t>
            </a:r>
            <a:r>
              <a:rPr lang="uk-UA" sz="1800" dirty="0" smtClean="0">
                <a:solidFill>
                  <a:srgbClr val="0070C0"/>
                </a:solidFill>
                <a:latin typeface="Georgia" pitchFamily="18" charset="0"/>
              </a:rPr>
              <a:t>– це зображення</a:t>
            </a:r>
            <a:r>
              <a:rPr lang="uk-UA" sz="1800" dirty="0" smtClean="0">
                <a:solidFill>
                  <a:srgbClr val="0070C0"/>
                </a:solidFill>
                <a:latin typeface="Georgia" pitchFamily="18" charset="0"/>
              </a:rPr>
              <a:t> фігури </a:t>
            </a:r>
            <a:r>
              <a:rPr lang="uk-UA" sz="1800" dirty="0">
                <a:solidFill>
                  <a:srgbClr val="0070C0"/>
                </a:solidFill>
                <a:latin typeface="Georgia" pitchFamily="18" charset="0"/>
              </a:rPr>
              <a:t>молодої дівчини в національному строї, що в легкій зажурі похилила голову; у лівій руці вона тримає оберемок рослин, а праву піднесла до обличчя.</a:t>
            </a:r>
            <a:endParaRPr lang="ru-RU" sz="1800" dirty="0">
              <a:solidFill>
                <a:srgbClr val="0070C0"/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://im3-tub-ua.yandex.net/i?id=284cce79a3eb75762226f6ba78cb87dd-40-144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857232"/>
            <a:ext cx="3500462" cy="32147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http://im1-tub-ua.yandex.net/i?id=caa35e6126cfcd226f1f14b15f972ea0-74-144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857232"/>
            <a:ext cx="4071966" cy="30718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681</Words>
  <Application>Microsoft Office PowerPoint</Application>
  <PresentationFormat>Экран (4:3)</PresentationFormat>
  <Paragraphs>110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Тема уроку ЛРК.  “Життя прекрасне” (за новелою Б. Мельничука “Скрипка від старого”) </vt:lpstr>
      <vt:lpstr>Презентация PowerPoint</vt:lpstr>
      <vt:lpstr>Літературний  калейдоскоп повідомлень</vt:lpstr>
      <vt:lpstr>Літературний калейдоскоп повідомлень</vt:lpstr>
      <vt:lpstr>Літературний калейдоскоп повідомлень</vt:lpstr>
      <vt:lpstr>Семантика терміна</vt:lpstr>
      <vt:lpstr>Учнівські міні-розвідки</vt:lpstr>
      <vt:lpstr>Презентация PowerPoint</vt:lpstr>
      <vt:lpstr>Презентация PowerPoint</vt:lpstr>
      <vt:lpstr>Ой Морозе, Морозенку </vt:lpstr>
      <vt:lpstr>Презентация PowerPoint</vt:lpstr>
      <vt:lpstr>Презентация PowerPoint</vt:lpstr>
      <vt:lpstr>Презентация PowerPoint</vt:lpstr>
      <vt:lpstr>Презентация PowerPoint</vt:lpstr>
      <vt:lpstr>Вирішення  проблемного питання </vt:lpstr>
      <vt:lpstr>Літературний  калейдоскоп повідомлень (доповнення)</vt:lpstr>
      <vt:lpstr>Робота в малих групах Сенкан</vt:lpstr>
      <vt:lpstr>Презентация PowerPoint</vt:lpstr>
      <vt:lpstr>Богдан Мельничук –  щирий патріот рідного краю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уроку. ЛРК.  “Життя прекрасне” (за новелою Б. Мельничука “Скрипка від старого”) </dc:title>
  <dc:creator>Teacher</dc:creator>
  <cp:lastModifiedBy>Julia</cp:lastModifiedBy>
  <cp:revision>50</cp:revision>
  <dcterms:created xsi:type="dcterms:W3CDTF">2015-02-25T09:26:27Z</dcterms:created>
  <dcterms:modified xsi:type="dcterms:W3CDTF">2018-03-15T17:32:20Z</dcterms:modified>
</cp:coreProperties>
</file>