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A3C-C6E6-4476-A42C-2AE8E1050CED}" type="datetimeFigureOut">
              <a:rPr lang="uk-UA" smtClean="0"/>
              <a:t>01.08.2011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9674-2C76-4F8B-85CC-C035287D9A8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7686" y="2285992"/>
            <a:ext cx="4643470" cy="4214842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/>
              <a:t>Робота над помилками, допущеними в письмовому творі-описі </a:t>
            </a:r>
            <a:r>
              <a:rPr lang="uk-UA" sz="2400" i="1" dirty="0" smtClean="0"/>
              <a:t>предмета </a:t>
            </a:r>
            <a:r>
              <a:rPr lang="uk-UA" sz="2400" i="1" dirty="0" smtClean="0"/>
              <a:t>в </a:t>
            </a:r>
            <a:r>
              <a:rPr lang="uk-UA" sz="2400" i="1" dirty="0" smtClean="0"/>
              <a:t>науковому стилі</a:t>
            </a:r>
            <a:r>
              <a:rPr lang="uk-UA" sz="2400" i="1" dirty="0" smtClean="0"/>
              <a:t>.  Пунктуаційна помилка та її </a:t>
            </a:r>
            <a:r>
              <a:rPr lang="uk-UA" sz="2400" i="1" dirty="0" smtClean="0"/>
              <a:t>умовне позначення</a:t>
            </a:r>
            <a:r>
              <a:rPr lang="uk-UA" sz="2400" i="1" dirty="0" smtClean="0"/>
              <a:t>. </a:t>
            </a:r>
            <a:endParaRPr lang="uk-UA" sz="2400" i="1" dirty="0" smtClean="0"/>
          </a:p>
          <a:p>
            <a:pPr algn="just"/>
            <a:r>
              <a:rPr lang="uk-UA" sz="2400" i="1" dirty="0" smtClean="0"/>
              <a:t>Усний </a:t>
            </a:r>
            <a:r>
              <a:rPr lang="uk-UA" sz="2400" i="1" dirty="0" smtClean="0"/>
              <a:t>твір-опис предмета за картиною (</a:t>
            </a:r>
            <a:r>
              <a:rPr lang="uk-UA" sz="2400" i="1" dirty="0" smtClean="0"/>
              <a:t>фото) в художньому </a:t>
            </a:r>
            <a:r>
              <a:rPr lang="uk-UA" sz="2400" i="1" dirty="0" smtClean="0"/>
              <a:t>стилі.</a:t>
            </a:r>
          </a:p>
          <a:p>
            <a:endParaRPr lang="uk-UA" sz="1600" b="0" dirty="0"/>
          </a:p>
        </p:txBody>
      </p:sp>
      <p:pic>
        <p:nvPicPr>
          <p:cNvPr id="1026" name="Picture 2" descr="C:\Users\Ivan\Desktop\бандура\31dd95cc83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428628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Розвиток    </a:t>
            </a:r>
            <a:r>
              <a:rPr lang="uk-UA" sz="5400" b="1" cap="none" spc="1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</a:t>
            </a:r>
            <a:r>
              <a:rPr lang="en-US" sz="5400" b="1" cap="none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’</a:t>
            </a:r>
            <a:r>
              <a:rPr lang="uk-UA" sz="5400" b="1" cap="none" spc="1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язного</a:t>
            </a:r>
            <a:r>
              <a:rPr lang="uk-UA" sz="5400" b="1" cap="none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uk-UA" sz="5400" b="1" cap="none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мовлення</a:t>
            </a:r>
            <a:endParaRPr lang="uk-UA" sz="5400" b="1" cap="none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928934"/>
            <a:ext cx="2214558" cy="31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85794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2095503" cy="294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2753845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857364"/>
            <a:ext cx="3047995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14620"/>
            <a:ext cx="2143140" cy="27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214818"/>
            <a:ext cx="21431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0"/>
            <a:ext cx="2000264" cy="28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857232"/>
            <a:ext cx="6572296" cy="357190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FF5050"/>
                </a:solidFill>
              </a:rPr>
              <a:t>І на тім рушникові </a:t>
            </a:r>
            <a:r>
              <a:rPr lang="uk-UA" sz="3200" dirty="0">
                <a:solidFill>
                  <a:srgbClr val="FF5050"/>
                </a:solidFill>
              </a:rPr>
              <a:t/>
            </a:r>
            <a:br>
              <a:rPr lang="uk-UA" sz="3200" dirty="0">
                <a:solidFill>
                  <a:srgbClr val="FF5050"/>
                </a:solidFill>
              </a:rPr>
            </a:br>
            <a:r>
              <a:rPr lang="uk-UA" sz="3200" b="1" i="1" dirty="0">
                <a:solidFill>
                  <a:srgbClr val="FF5050"/>
                </a:solidFill>
              </a:rPr>
              <a:t>             </a:t>
            </a:r>
            <a:r>
              <a:rPr lang="uk-UA" sz="3200" b="1" i="1" dirty="0" smtClean="0">
                <a:solidFill>
                  <a:srgbClr val="FF5050"/>
                </a:solidFill>
              </a:rPr>
              <a:t>      </a:t>
            </a:r>
            <a:r>
              <a:rPr lang="uk-UA" sz="3200" b="1" i="1" dirty="0">
                <a:solidFill>
                  <a:srgbClr val="FF5050"/>
                </a:solidFill>
              </a:rPr>
              <a:t>оживе все знайоме до болю…</a:t>
            </a:r>
            <a:r>
              <a:rPr lang="uk-UA" sz="3200" i="1" dirty="0" smtClean="0">
                <a:solidFill>
                  <a:srgbClr val="FF5050"/>
                </a:solidFill>
              </a:rPr>
              <a:t/>
            </a:r>
            <a:br>
              <a:rPr lang="uk-UA" sz="3200" i="1" dirty="0" smtClean="0">
                <a:solidFill>
                  <a:srgbClr val="FF5050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                   </a:t>
            </a:r>
            <a:r>
              <a:rPr lang="uk-UA" sz="2000" dirty="0" smtClean="0"/>
              <a:t>А. Малишко. «Пісня про рушник»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143108" cy="25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Ivan\Desktop\бандура\p-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1928826" cy="242889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2143108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572560" cy="2071702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i="1" dirty="0" err="1" smtClean="0"/>
              <a:t>Пунктуація</a:t>
            </a:r>
            <a:r>
              <a:rPr lang="ru-RU" sz="3600" i="1" dirty="0" smtClean="0"/>
              <a:t> </a:t>
            </a:r>
            <a:r>
              <a:rPr lang="ru-RU" sz="3600" i="1" dirty="0"/>
              <a:t>(</a:t>
            </a:r>
            <a:r>
              <a:rPr lang="ru-RU" sz="3600" i="1" dirty="0" err="1"/>
              <a:t>від</a:t>
            </a:r>
            <a:r>
              <a:rPr lang="ru-RU" sz="3600" i="1" dirty="0"/>
              <a:t> лат. </a:t>
            </a:r>
            <a:r>
              <a:rPr lang="ru-RU" sz="3600" i="1" dirty="0" err="1"/>
              <a:t>рunctum</a:t>
            </a:r>
            <a:r>
              <a:rPr lang="ru-RU" sz="3600" i="1" dirty="0"/>
              <a:t> –</a:t>
            </a:r>
            <a:r>
              <a:rPr lang="uk-UA" sz="3600" i="1" dirty="0"/>
              <a:t> крапка) – це система загальноприйнятих правил про вживання розділових </a:t>
            </a:r>
            <a:r>
              <a:rPr lang="uk-UA" sz="3600" i="1" dirty="0" smtClean="0"/>
              <a:t>знаків.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61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Лексична</a:t>
            </a:r>
            <a:r>
              <a:rPr lang="ru-RU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хвилинка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143512"/>
            <a:ext cx="236636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1857369" cy="13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857628"/>
            <a:ext cx="8643998" cy="2000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               </a:t>
            </a:r>
          </a:p>
          <a:p>
            <a:pPr algn="ctr">
              <a:buNone/>
            </a:pPr>
            <a:r>
              <a:rPr lang="uk-UA" dirty="0" smtClean="0"/>
              <a:t>                                         </a:t>
            </a:r>
          </a:p>
          <a:p>
            <a:pPr algn="ctr">
              <a:buNone/>
            </a:pPr>
            <a:r>
              <a:rPr lang="uk-UA" sz="5100" dirty="0" smtClean="0"/>
              <a:t>           Закономірно вжитий розділовий знак, який визначається певним пунктуаційним правилом, називається </a:t>
            </a:r>
            <a:r>
              <a:rPr lang="uk-UA" sz="5100" dirty="0" smtClean="0">
                <a:solidFill>
                  <a:srgbClr val="FF0000"/>
                </a:solidFill>
              </a:rPr>
              <a:t>пунктограмою</a:t>
            </a:r>
            <a:r>
              <a:rPr lang="uk-UA" sz="5100" dirty="0" smtClean="0"/>
              <a:t> (</a:t>
            </a:r>
            <a:r>
              <a:rPr lang="uk-UA" sz="5100" dirty="0" smtClean="0">
                <a:solidFill>
                  <a:srgbClr val="0070C0"/>
                </a:solidFill>
              </a:rPr>
              <a:t>графічне позначення </a:t>
            </a:r>
            <a:r>
              <a:rPr lang="uk-UA" sz="5100" dirty="0" smtClean="0"/>
              <a:t>– </a:t>
            </a:r>
            <a:r>
              <a:rPr lang="en-US" sz="5100" dirty="0" smtClean="0">
                <a:solidFill>
                  <a:srgbClr val="FF0000"/>
                </a:solidFill>
              </a:rPr>
              <a:t>V</a:t>
            </a:r>
            <a:r>
              <a:rPr lang="uk-UA" sz="5100" dirty="0" smtClean="0"/>
              <a:t>).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800" dirty="0" smtClean="0"/>
              <a:t>Розділові знаки – це як нотні знаки:                               </a:t>
            </a:r>
          </a:p>
          <a:p>
            <a:r>
              <a:rPr lang="uk-UA" sz="2800" dirty="0" smtClean="0"/>
              <a:t> вони міцно тримають текст і не дають йому розсипатися (К. Паустовський).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538" y="2285992"/>
            <a:ext cx="1514462" cy="15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28-222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42852"/>
            <a:ext cx="186024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Desktop\бандур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435">
            <a:off x="6638078" y="5391715"/>
            <a:ext cx="2371725" cy="18764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785926"/>
            <a:ext cx="9358346" cy="471490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    Здавна </a:t>
            </a:r>
            <a:r>
              <a:rPr lang="uk-UA" dirty="0"/>
              <a:t>вважають, що рушники – це символ зв’язку між поколіннями. Вишивали їх довгими  вечорами дівчата, а навчали цього матері. Клали хрестик до хрестика, ниточку до ниточки. Виходили різні геометричні фігури, а часом з</a:t>
            </a:r>
            <a:r>
              <a:rPr lang="ru-RU" dirty="0"/>
              <a:t>’</a:t>
            </a:r>
            <a:r>
              <a:rPr lang="uk-UA" dirty="0"/>
              <a:t>являлися на полотні і рослини, і птахи. Рушники вишивали «на щастя, на долю». Важка це праця – створення </a:t>
            </a:r>
            <a:r>
              <a:rPr lang="uk-UA" dirty="0" err="1"/>
              <a:t>вишиття</a:t>
            </a:r>
            <a:r>
              <a:rPr lang="uk-UA" dirty="0"/>
              <a:t>, але яка краса!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Рушники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Ivan\Desktop\бандура\00986a5f5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472518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sz="2800" b="1" i="1" dirty="0" smtClean="0"/>
              <a:t>           </a:t>
            </a:r>
            <a:r>
              <a:rPr lang="uk-UA" sz="2800" b="1" i="1" u="sng" dirty="0" smtClean="0">
                <a:solidFill>
                  <a:srgbClr val="0070C0"/>
                </a:solidFill>
              </a:rPr>
              <a:t>наукового </a:t>
            </a:r>
            <a:r>
              <a:rPr lang="uk-UA" sz="2800" b="1" i="1" dirty="0" smtClean="0"/>
              <a:t>                               </a:t>
            </a:r>
            <a:r>
              <a:rPr lang="uk-UA" sz="2800" b="1" i="1" u="sng" dirty="0" smtClean="0">
                <a:solidFill>
                  <a:srgbClr val="0070C0"/>
                </a:solidFill>
              </a:rPr>
              <a:t>художнього</a:t>
            </a:r>
          </a:p>
          <a:p>
            <a:pPr>
              <a:buNone/>
            </a:pPr>
            <a:endParaRPr lang="uk-UA" sz="2000" dirty="0"/>
          </a:p>
          <a:p>
            <a:pPr lvl="0"/>
            <a:r>
              <a:rPr lang="uk-UA" sz="2000" dirty="0"/>
              <a:t>назва предмета;                                 </a:t>
            </a:r>
            <a:r>
              <a:rPr lang="uk-UA" sz="2000" dirty="0" smtClean="0"/>
              <a:t> </a:t>
            </a:r>
            <a:r>
              <a:rPr lang="uk-UA" sz="2000" dirty="0"/>
              <a:t>- загальне враження </a:t>
            </a:r>
            <a:r>
              <a:rPr lang="uk-UA" sz="2000" dirty="0" smtClean="0"/>
              <a:t>від предмета</a:t>
            </a:r>
            <a:r>
              <a:rPr lang="uk-UA" sz="2000" dirty="0"/>
              <a:t>;</a:t>
            </a:r>
          </a:p>
          <a:p>
            <a:pPr lvl="0"/>
            <a:r>
              <a:rPr lang="uk-UA" sz="2000" dirty="0"/>
              <a:t>частини, з яких складається;            </a:t>
            </a:r>
            <a:r>
              <a:rPr lang="uk-UA" sz="2000" dirty="0" smtClean="0"/>
              <a:t>- </a:t>
            </a:r>
            <a:r>
              <a:rPr lang="uk-UA" sz="2000" dirty="0"/>
              <a:t>чому таке враження?</a:t>
            </a:r>
          </a:p>
          <a:p>
            <a:pPr lvl="0"/>
            <a:r>
              <a:rPr lang="uk-UA" sz="2000" dirty="0"/>
              <a:t>де використовується?                       </a:t>
            </a:r>
            <a:r>
              <a:rPr lang="uk-UA" sz="2000" dirty="0" smtClean="0"/>
              <a:t> </a:t>
            </a:r>
            <a:r>
              <a:rPr lang="uk-UA" sz="2000" dirty="0"/>
              <a:t>- оцінка предмета, ставлення </a:t>
            </a:r>
            <a:r>
              <a:rPr lang="uk-UA" sz="2000" dirty="0" smtClean="0"/>
              <a:t>до нього</a:t>
            </a:r>
            <a:r>
              <a:rPr lang="uk-UA" sz="2000" dirty="0"/>
              <a:t>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71546"/>
            <a:ext cx="764386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Схема побудови опису:</a:t>
            </a:r>
            <a:endParaRPr lang="uk-UA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0232" y="214311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6215074" y="207167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0" y="142852"/>
            <a:ext cx="9144000" cy="646330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Ivan\Desktop\бандура\petu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-142900"/>
            <a:ext cx="2786082" cy="2428868"/>
          </a:xfrm>
          <a:prstGeom prst="rect">
            <a:avLst/>
          </a:prstGeom>
          <a:noFill/>
        </p:spPr>
      </p:pic>
      <p:pic>
        <p:nvPicPr>
          <p:cNvPr id="6146" name="Picture 2" descr="C:\Users\Ivan\Desktop\бандура\h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952750" cy="3017837"/>
          </a:xfrm>
          <a:prstGeom prst="rect">
            <a:avLst/>
          </a:prstGeom>
          <a:noFill/>
        </p:spPr>
      </p:pic>
      <p:pic>
        <p:nvPicPr>
          <p:cNvPr id="6147" name="Picture 3" descr="C:\Users\Ivan\Desktop\бандура\foto1_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928802"/>
            <a:ext cx="2714644" cy="3251200"/>
          </a:xfrm>
          <a:prstGeom prst="rect">
            <a:avLst/>
          </a:prstGeom>
          <a:noFill/>
        </p:spPr>
      </p:pic>
      <p:pic>
        <p:nvPicPr>
          <p:cNvPr id="6148" name="Picture 4" descr="C:\Users\Ivan\Desktop\бандура\foto1_5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929198"/>
            <a:ext cx="3500462" cy="2357454"/>
          </a:xfrm>
          <a:prstGeom prst="rect">
            <a:avLst/>
          </a:prstGeom>
          <a:noFill/>
        </p:spPr>
      </p:pic>
      <p:pic>
        <p:nvPicPr>
          <p:cNvPr id="6150" name="Picture 6" descr="C:\Users\Ivan\Desktop\бандура\467bf-rush-dubrose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664075"/>
            <a:ext cx="2743200" cy="2193925"/>
          </a:xfrm>
          <a:prstGeom prst="rect">
            <a:avLst/>
          </a:prstGeom>
          <a:noFill/>
        </p:spPr>
      </p:pic>
      <p:pic>
        <p:nvPicPr>
          <p:cNvPr id="6152" name="Picture 8" descr="C:\Users\Ivan\Desktop\бандура\3a34bb869808ae6906cc7caa200180a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43182"/>
            <a:ext cx="2190712" cy="2562884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14290"/>
            <a:ext cx="2357422" cy="264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Ivan\Desktop\бандура\prodam_kolekts_yu_vishitih_rushnik_v_servetok_kartin_r_zno_tematiki_21904879_1_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571744"/>
            <a:ext cx="2476517" cy="2000264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4166" y="2857496"/>
            <a:ext cx="1949834" cy="276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55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155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155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155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155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155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501122" cy="1714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Хата без рушників – </a:t>
            </a:r>
            <a:endParaRPr lang="uk-UA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що </a:t>
            </a: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родина без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дітей.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 descr="C:\Users\Ivan\Desktop\бандура\33-34pg6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43324"/>
            <a:ext cx="2786082" cy="3871358"/>
          </a:xfrm>
          <a:prstGeom prst="rect">
            <a:avLst/>
          </a:prstGeom>
          <a:noFill/>
        </p:spPr>
      </p:pic>
      <p:pic>
        <p:nvPicPr>
          <p:cNvPr id="7172" name="Picture 4" descr="C:\Users\Ivan\Desktop\бандура\7122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0"/>
            <a:ext cx="2786082" cy="3875512"/>
          </a:xfrm>
          <a:prstGeom prst="rect">
            <a:avLst/>
          </a:prstGeom>
          <a:noFill/>
        </p:spPr>
      </p:pic>
      <p:pic>
        <p:nvPicPr>
          <p:cNvPr id="7170" name="Picture 2" descr="C:\Users\Ivan\Desktop\бандура\_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3140077" cy="1984375"/>
          </a:xfrm>
          <a:prstGeom prst="rect">
            <a:avLst/>
          </a:prstGeom>
          <a:noFill/>
        </p:spPr>
      </p:pic>
      <p:pic>
        <p:nvPicPr>
          <p:cNvPr id="7174" name="Picture 6" descr="C:\Users\Ivan\Desktop\бандура\14988-1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3309966" cy="248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8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571612"/>
            <a:ext cx="1814512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43510"/>
          </a:xfrm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uk-UA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uk-UA" b="1" u="sng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uk-UA" b="1" u="sng" dirty="0">
                <a:solidFill>
                  <a:schemeClr val="accent3">
                    <a:lumMod val="75000"/>
                  </a:schemeClr>
                </a:solidFill>
              </a:rPr>
              <a:t>допомогу учням</a:t>
            </a:r>
            <a:r>
              <a:rPr lang="uk-UA" b="1" u="sng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0">
              <a:buNone/>
            </a:pPr>
            <a:endParaRPr lang="uk-UA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/>
              <a:t>…стрімкий біг рослинних орнаментів</a:t>
            </a:r>
            <a:r>
              <a:rPr lang="uk-UA" dirty="0" smtClean="0"/>
              <a:t>…;</a:t>
            </a:r>
          </a:p>
          <a:p>
            <a:pPr>
              <a:buNone/>
            </a:pPr>
            <a:r>
              <a:rPr lang="uk-UA" dirty="0" smtClean="0"/>
              <a:t>    … нескінченний ланцюжок візерунків…;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/>
              <a:t>…вільно стелилися по тканині…;</a:t>
            </a:r>
          </a:p>
          <a:p>
            <a:pPr>
              <a:buNone/>
            </a:pPr>
            <a:r>
              <a:rPr lang="uk-UA" dirty="0"/>
              <a:t>    …барвиста орнаментика вишивок…;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/>
              <a:t>…неперевершені зразки народної фантазії…;</a:t>
            </a:r>
          </a:p>
          <a:p>
            <a:pPr>
              <a:buNone/>
            </a:pPr>
            <a:r>
              <a:rPr lang="uk-UA" dirty="0"/>
              <a:t>    …безмежна вигадка, колорит…;</a:t>
            </a:r>
          </a:p>
          <a:p>
            <a:pPr>
              <a:buNone/>
            </a:pPr>
            <a:r>
              <a:rPr lang="uk-UA" dirty="0"/>
              <a:t>    …палахкотять грона калини…;</a:t>
            </a:r>
          </a:p>
          <a:p>
            <a:pPr>
              <a:buNone/>
            </a:pPr>
            <a:r>
              <a:rPr lang="uk-UA" dirty="0"/>
              <a:t>    …красуються різнобарвні квіти…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66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Лексична робота</a:t>
            </a:r>
            <a:endParaRPr lang="uk-UA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288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Тема Office</vt:lpstr>
      <vt:lpstr>Слайд 1</vt:lpstr>
      <vt:lpstr>І на тім рушникові                     оживе все знайоме до болю…                          А. Малишко. «Пісня про рушник»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29</cp:revision>
  <dcterms:created xsi:type="dcterms:W3CDTF">2011-08-01T09:43:37Z</dcterms:created>
  <dcterms:modified xsi:type="dcterms:W3CDTF">2011-08-01T13:16:31Z</dcterms:modified>
</cp:coreProperties>
</file>