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78" r:id="rId14"/>
    <p:sldId id="279" r:id="rId15"/>
    <p:sldId id="284" r:id="rId16"/>
    <p:sldId id="283" r:id="rId17"/>
    <p:sldId id="258" r:id="rId18"/>
    <p:sldId id="259" r:id="rId19"/>
    <p:sldId id="280" r:id="rId20"/>
    <p:sldId id="282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4660"/>
  </p:normalViewPr>
  <p:slideViewPr>
    <p:cSldViewPr snapToGrid="0">
      <p:cViewPr varScale="1">
        <p:scale>
          <a:sx n="71" d="100"/>
          <a:sy n="71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532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039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6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3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1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465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738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97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13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690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299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9C2A0-F58B-42EF-B572-E8124B36F196}" type="datetimeFigureOut">
              <a:rPr lang="uk-UA" smtClean="0"/>
              <a:t>21.01.2020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28784-3CE2-4173-AADB-6A0E3BACAE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98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6744" y="1461439"/>
            <a:ext cx="6858000" cy="1233198"/>
          </a:xfrm>
        </p:spPr>
        <p:txBody>
          <a:bodyPr>
            <a:normAutofit/>
          </a:bodyPr>
          <a:lstStyle/>
          <a:p>
            <a:r>
              <a:rPr lang="uk-UA" sz="4400" b="1" i="1" dirty="0" smtClean="0">
                <a:latin typeface="Georgia" panose="02040502050405020303" pitchFamily="18" charset="0"/>
              </a:rPr>
              <a:t>Про правопорушення</a:t>
            </a:r>
            <a:endParaRPr lang="uk-UA" sz="4400" b="1" i="1" dirty="0">
              <a:latin typeface="Georgia" panose="02040502050405020303" pitchFamily="18" charset="0"/>
            </a:endParaRPr>
          </a:p>
        </p:txBody>
      </p:sp>
      <p:pic>
        <p:nvPicPr>
          <p:cNvPr id="4" name="Picture 1" descr="C:\Users\Дмитрий\Desktop\Untitled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4" y="2694637"/>
            <a:ext cx="316706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71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3995738" y="3421063"/>
            <a:ext cx="4860925" cy="1304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uk-UA" sz="2800" b="1" dirty="0">
                <a:solidFill>
                  <a:schemeClr val="accent6"/>
                </a:solidFill>
                <a:latin typeface="Arial" charset="0"/>
                <a:cs typeface="Arial" charset="0"/>
              </a:rPr>
              <a:t>   Конституція</a:t>
            </a:r>
            <a:r>
              <a:rPr lang="ru-RU" sz="2800" b="1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– г</a:t>
            </a:r>
            <a:r>
              <a:rPr lang="uk-UA" sz="2800" b="1" i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оловний</a:t>
            </a:r>
            <a:r>
              <a:rPr lang="uk-UA" sz="28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 закон держави</a:t>
            </a:r>
            <a:endParaRPr lang="ru-RU" sz="2800" b="1" i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9217" name="Picture 1" descr="C:\Users\Дмитрий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23925"/>
            <a:ext cx="3216275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41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179388" y="762866"/>
            <a:ext cx="8785225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uk-UA" sz="24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   Провина</a:t>
            </a:r>
            <a:r>
              <a:rPr lang="uk-UA" sz="24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— вина; </a:t>
            </a:r>
            <a:r>
              <a:rPr lang="uk-UA" sz="24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проступок</a:t>
            </a:r>
            <a:r>
              <a:rPr lang="uk-UA" sz="24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— порушення правил поводження.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uk-UA" sz="24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   Злочин</a:t>
            </a:r>
            <a:r>
              <a:rPr lang="uk-UA" sz="24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— суспільно-небезпечна дія з порушенням установлених правил і норм поведінки, яка заподіює людям зло, карається законом.</a:t>
            </a:r>
            <a:endParaRPr lang="ru-RU" sz="2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uk-UA" sz="24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   Правопорушення</a:t>
            </a:r>
            <a:r>
              <a:rPr lang="uk-UA" sz="24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— це антигромадський учинок, який завдає шкоди суспільству та іншим людям.</a:t>
            </a:r>
            <a:endParaRPr lang="ru-RU" sz="2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pic>
        <p:nvPicPr>
          <p:cNvPr id="8193" name="Picture 1" descr="C:\Users\Дмитрий\Desktop\Untitled-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043" y="3609109"/>
            <a:ext cx="2208369" cy="26248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705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11382"/>
            <a:ext cx="7886700" cy="679307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Складання</a:t>
            </a:r>
            <a:br>
              <a:rPr lang="uk-UA" sz="36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uk-UA" sz="36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uk-UA" sz="36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асоціативного куща </a:t>
            </a:r>
            <a:r>
              <a:rPr lang="uk-UA" sz="3600" i="1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uk-UA" sz="3600" i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uk-UA" sz="3600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48185"/>
            <a:ext cx="7886700" cy="4351338"/>
          </a:xfrm>
        </p:spPr>
        <p:txBody>
          <a:bodyPr/>
          <a:lstStyle/>
          <a:p>
            <a:pPr algn="ctr"/>
            <a:r>
              <a:rPr lang="uk-UA" dirty="0" smtClean="0"/>
              <a:t>«</a:t>
            </a:r>
            <a:r>
              <a:rPr lang="uk-UA" dirty="0"/>
              <a:t>ПРАВОПОРУШЕННЯ - ПРОВИНА»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139728" y="2380161"/>
            <a:ext cx="1369436" cy="1651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444836" y="2383516"/>
            <a:ext cx="1389785" cy="299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341235" y="2438869"/>
            <a:ext cx="14289" cy="1592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652695" y="2362199"/>
            <a:ext cx="948063" cy="1669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822971" y="2438869"/>
            <a:ext cx="684827" cy="2392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219200" y="3851845"/>
            <a:ext cx="7107381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Вимагання,            крадіжка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прогул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уроку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правил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дорожнього руху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неправдиві повідомлення  про небезпеку.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0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latin typeface="Georgia" panose="02040502050405020303" pitchFamily="18" charset="0"/>
              </a:rPr>
              <a:t>Причини правопорушень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•  погано виховані, низькі моральні якості;</a:t>
            </a:r>
          </a:p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•  жорстокість, агресія;</a:t>
            </a:r>
          </a:p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•  безглузді бажання і вчинки, невміння керувати собою і відповідати за свої вчинки;</a:t>
            </a:r>
          </a:p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•  неблагополучні сім’ї, діти-сироти, діти вулиці;</a:t>
            </a:r>
          </a:p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•  конфлікти з однолітками;</a:t>
            </a:r>
          </a:p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•  погіршення умов життя;</a:t>
            </a:r>
          </a:p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•  незайнятість дітей;</a:t>
            </a:r>
          </a:p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•  сучасний репертуар дитячих театрів, кіно, мультфільмів.</a:t>
            </a:r>
          </a:p>
          <a:p>
            <a:pPr marL="0" indent="0">
              <a:buNone/>
            </a:pPr>
            <a:endParaRPr lang="uk-UA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74073"/>
            <a:ext cx="7886700" cy="817418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7030A0"/>
                </a:solidFill>
                <a:latin typeface="Georgia" panose="02040502050405020303" pitchFamily="18" charset="0"/>
              </a:rPr>
              <a:t>. Робота в </a:t>
            </a:r>
            <a:r>
              <a:rPr lang="uk-UA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парах</a:t>
            </a:r>
            <a:endParaRPr lang="uk-UA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91491"/>
            <a:ext cx="7886700" cy="4985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latin typeface="Georgia" panose="02040502050405020303" pitchFamily="18" charset="0"/>
              </a:rPr>
              <a:t>— Оцініть ситуації. Скористайтеся словами для довідок та доповніть речення.</a:t>
            </a:r>
          </a:p>
          <a:p>
            <a:endParaRPr lang="uk-UA" sz="3200" b="1" dirty="0" smtClean="0">
              <a:latin typeface="Georgia" panose="02040502050405020303" pitchFamily="18" charset="0"/>
            </a:endParaRPr>
          </a:p>
          <a:p>
            <a:endParaRPr lang="uk-UA" sz="3200" b="1" dirty="0">
              <a:latin typeface="Georgia" panose="02040502050405020303" pitchFamily="18" charset="0"/>
            </a:endParaRPr>
          </a:p>
          <a:p>
            <a:r>
              <a:rPr lang="uk-UA" sz="3200" b="1" dirty="0" smtClean="0">
                <a:latin typeface="Georgia" panose="02040502050405020303" pitchFamily="18" charset="0"/>
              </a:rPr>
              <a:t>Слова </a:t>
            </a:r>
            <a:r>
              <a:rPr lang="uk-UA" sz="3200" b="1" dirty="0">
                <a:latin typeface="Georgia" panose="02040502050405020303" pitchFamily="18" charset="0"/>
              </a:rPr>
              <a:t>для довідок: жарт, правопорушення, жорстокість, хуліганство, злочин.</a:t>
            </a:r>
          </a:p>
          <a:p>
            <a:endParaRPr lang="uk-UA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уханка Вверх - вниз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056" y="1159189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234" y="1956182"/>
            <a:ext cx="7886700" cy="2030602"/>
          </a:xfrm>
        </p:spPr>
        <p:txBody>
          <a:bodyPr/>
          <a:lstStyle/>
          <a:p>
            <a:pPr algn="ctr"/>
            <a:r>
              <a:rPr lang="uk-UA" b="1" i="1" dirty="0">
                <a:latin typeface="Georgia" panose="02040502050405020303" pitchFamily="18" charset="0"/>
              </a:rPr>
              <a:t>Виступ представника правоохоронних органів</a:t>
            </a:r>
            <a:endParaRPr lang="ru-RU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18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0062"/>
            <a:ext cx="7886700" cy="1325563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7030A0"/>
                </a:solidFill>
                <a:latin typeface="Georgia" panose="02040502050405020303" pitchFamily="18" charset="0"/>
              </a:rPr>
              <a:t>Підбиття підсумків </a:t>
            </a:r>
            <a:br>
              <a:rPr lang="uk-UA" b="1" i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uk-UA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uk-UA" b="1" i="1" dirty="0">
                <a:solidFill>
                  <a:srgbClr val="7030A0"/>
                </a:solidFill>
                <a:latin typeface="Georgia" panose="02040502050405020303" pitchFamily="18" charset="0"/>
              </a:rPr>
              <a:t>РЕФЛЕКСІЯ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Закінчи речення</a:t>
            </a:r>
          </a:p>
          <a:p>
            <a:r>
              <a:rPr lang="uk-UA" sz="5400" dirty="0"/>
              <a:t> Сьогодні я зрозумів...</a:t>
            </a:r>
          </a:p>
          <a:p>
            <a:r>
              <a:rPr lang="uk-UA" sz="5400" dirty="0"/>
              <a:t> На мою думку...</a:t>
            </a:r>
          </a:p>
          <a:p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11237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rgbClr val="7030A0"/>
                </a:solidFill>
                <a:latin typeface="Georgia" panose="02040502050405020303" pitchFamily="18" charset="0"/>
              </a:rPr>
              <a:t>Гра «Мікрофон»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- Щоб </a:t>
            </a:r>
            <a:r>
              <a:rPr lang="uk-UA" b="1" dirty="0">
                <a:solidFill>
                  <a:srgbClr val="00B050"/>
                </a:solidFill>
                <a:latin typeface="Georgia" panose="02040502050405020303" pitchFamily="18" charset="0"/>
              </a:rPr>
              <a:t>ви сказали своїм товаришам?</a:t>
            </a:r>
          </a:p>
          <a:p>
            <a: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- Чи </a:t>
            </a:r>
            <a:r>
              <a:rPr lang="uk-UA" b="1" dirty="0">
                <a:solidFill>
                  <a:srgbClr val="00B050"/>
                </a:solidFill>
                <a:latin typeface="Georgia" panose="02040502050405020303" pitchFamily="18" charset="0"/>
              </a:rPr>
              <a:t>можна порушувати закон? </a:t>
            </a:r>
            <a: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Чому</a:t>
            </a:r>
            <a:r>
              <a:rPr lang="uk-UA" b="1" dirty="0">
                <a:solidFill>
                  <a:srgbClr val="00B050"/>
                </a:solidFill>
                <a:latin typeface="Georgia" panose="02040502050405020303" pitchFamily="18" charset="0"/>
              </a:rPr>
              <a:t>? </a:t>
            </a:r>
            <a:endParaRPr lang="uk-UA" b="1" dirty="0" smtClean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- До </a:t>
            </a:r>
            <a:r>
              <a:rPr lang="uk-UA" b="1" dirty="0">
                <a:solidFill>
                  <a:srgbClr val="00B050"/>
                </a:solidFill>
                <a:latin typeface="Georgia" panose="02040502050405020303" pitchFamily="18" charset="0"/>
              </a:rPr>
              <a:t>яких наслідків це може призвести?</a:t>
            </a:r>
          </a:p>
          <a:p>
            <a: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- Що </a:t>
            </a:r>
            <a:r>
              <a:rPr lang="uk-UA" b="1" dirty="0">
                <a:solidFill>
                  <a:srgbClr val="00B050"/>
                </a:solidFill>
                <a:latin typeface="Georgia" panose="02040502050405020303" pitchFamily="18" charset="0"/>
              </a:rPr>
              <a:t>ви порадите людям ,які заради жартів роблять погані вчинки, чим завдають шкоди оточуючим людям</a:t>
            </a:r>
            <a:r>
              <a:rPr lang="uk-UA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?</a:t>
            </a:r>
            <a:endParaRPr lang="uk-UA" b="1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endParaRPr lang="uk-UA" b="1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9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«</a:t>
            </a:r>
            <a:r>
              <a:rPr lang="uk-UA" b="1" i="1" dirty="0" err="1" smtClean="0">
                <a:solidFill>
                  <a:srgbClr val="00B050"/>
                </a:solidFill>
                <a:latin typeface="Georgia" panose="02040502050405020303" pitchFamily="18" charset="0"/>
              </a:rPr>
              <a:t>Рюкзачок</a:t>
            </a:r>
            <a:r>
              <a:rPr lang="uk-UA" b="1" i="1" dirty="0">
                <a:solidFill>
                  <a:srgbClr val="00B050"/>
                </a:solidFill>
                <a:latin typeface="Georgia" panose="02040502050405020303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58179"/>
            <a:ext cx="7886700" cy="4351338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-Діти, які знання, отримані на </a:t>
            </a:r>
            <a:r>
              <a:rPr lang="uk-UA" sz="3600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уроці</a:t>
            </a:r>
            <a:r>
              <a:rPr lang="uk-UA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, ви візьмете із собою? </a:t>
            </a:r>
          </a:p>
          <a:p>
            <a:r>
              <a:rPr lang="uk-UA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-Знання, отримані на </a:t>
            </a:r>
            <a:r>
              <a:rPr lang="uk-UA" sz="3600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уроці</a:t>
            </a:r>
            <a:r>
              <a:rPr lang="uk-UA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, запам’ятайте і візьміть з собою в «</a:t>
            </a:r>
            <a:r>
              <a:rPr lang="uk-UA" sz="3600" b="1" i="1" dirty="0" err="1">
                <a:solidFill>
                  <a:srgbClr val="002060"/>
                </a:solidFill>
                <a:latin typeface="Georgia" panose="02040502050405020303" pitchFamily="18" charset="0"/>
              </a:rPr>
              <a:t>рюкзачок</a:t>
            </a:r>
            <a:r>
              <a:rPr lang="uk-UA" sz="3600" b="1" i="1" dirty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93" y="3924162"/>
            <a:ext cx="1865376" cy="23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latin typeface="Georgia" panose="02040502050405020303" pitchFamily="18" charset="0"/>
              </a:rPr>
              <a:t>. Привітання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4046" y="1825625"/>
            <a:ext cx="7061304" cy="4351338"/>
          </a:xfrm>
        </p:spPr>
        <p:txBody>
          <a:bodyPr/>
          <a:lstStyle/>
          <a:p>
            <a:r>
              <a:rPr lang="uk-UA" b="1" dirty="0">
                <a:latin typeface="Georgia" panose="02040502050405020303" pitchFamily="18" charset="0"/>
              </a:rPr>
              <a:t>Доброго дня!</a:t>
            </a:r>
          </a:p>
          <a:p>
            <a:r>
              <a:rPr lang="uk-UA" b="1" dirty="0">
                <a:latin typeface="Georgia" panose="02040502050405020303" pitchFamily="18" charset="0"/>
              </a:rPr>
              <a:t>Щоб урок пройшов не марно,</a:t>
            </a:r>
          </a:p>
          <a:p>
            <a:r>
              <a:rPr lang="uk-UA" b="1" dirty="0">
                <a:latin typeface="Georgia" panose="02040502050405020303" pitchFamily="18" charset="0"/>
              </a:rPr>
              <a:t>Треба сісти рівно й гарно,</a:t>
            </a:r>
          </a:p>
          <a:p>
            <a:r>
              <a:rPr lang="uk-UA" b="1" dirty="0">
                <a:latin typeface="Georgia" panose="02040502050405020303" pitchFamily="18" charset="0"/>
              </a:rPr>
              <a:t>І довкола озирнутись,</a:t>
            </a:r>
          </a:p>
          <a:p>
            <a:r>
              <a:rPr lang="uk-UA" b="1" dirty="0">
                <a:latin typeface="Georgia" panose="02040502050405020303" pitchFamily="18" charset="0"/>
              </a:rPr>
              <a:t>І сусіду посміхнутись.</a:t>
            </a:r>
          </a:p>
          <a:p>
            <a:r>
              <a:rPr lang="uk-UA" b="1" dirty="0">
                <a:latin typeface="Georgia" panose="02040502050405020303" pitchFamily="18" charset="0"/>
              </a:rPr>
              <a:t>А щоб знання здобути.</a:t>
            </a:r>
          </a:p>
          <a:p>
            <a:r>
              <a:rPr lang="uk-UA" b="1" dirty="0">
                <a:latin typeface="Georgia" panose="02040502050405020303" pitchFamily="18" charset="0"/>
              </a:rPr>
              <a:t>Треба всім уважним бути</a:t>
            </a:r>
          </a:p>
        </p:txBody>
      </p:sp>
    </p:spTree>
    <p:extLst>
      <p:ext uri="{BB962C8B-B14F-4D97-AF65-F5344CB8AC3E}">
        <p14:creationId xmlns:p14="http://schemas.microsoft.com/office/powerpoint/2010/main" val="11404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/>
          </p:cNvSpPr>
          <p:nvPr/>
        </p:nvSpPr>
        <p:spPr bwMode="auto">
          <a:xfrm>
            <a:off x="858044" y="1796978"/>
            <a:ext cx="7427912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uk-UA" sz="7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Дякую за урок!</a:t>
            </a:r>
            <a:endParaRPr lang="ru-RU" altLang="uk-UA" sz="7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Завдання наші сьогодні такі </a:t>
            </a:r>
            <a:endParaRPr lang="uk-UA" sz="36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00B050"/>
                </a:solidFill>
                <a:latin typeface="Georgia" panose="02040502050405020303" pitchFamily="18" charset="0"/>
              </a:rPr>
              <a:t>Не просто слухати, а чути </a:t>
            </a:r>
          </a:p>
          <a:p>
            <a:r>
              <a:rPr lang="uk-UA" b="1" i="1" dirty="0">
                <a:solidFill>
                  <a:srgbClr val="00B050"/>
                </a:solidFill>
                <a:latin typeface="Georgia" panose="02040502050405020303" pitchFamily="18" charset="0"/>
              </a:rPr>
              <a:t>Не просто дивитися, а бачити </a:t>
            </a:r>
          </a:p>
          <a:p>
            <a:r>
              <a:rPr lang="uk-UA" b="1" i="1" dirty="0">
                <a:solidFill>
                  <a:srgbClr val="00B050"/>
                </a:solidFill>
                <a:latin typeface="Georgia" panose="02040502050405020303" pitchFamily="18" charset="0"/>
              </a:rPr>
              <a:t>Не просто відповідати , а міркувати </a:t>
            </a:r>
          </a:p>
          <a:p>
            <a:r>
              <a:rPr lang="uk-UA" b="1" i="1" dirty="0">
                <a:solidFill>
                  <a:srgbClr val="00B050"/>
                </a:solidFill>
                <a:latin typeface="Georgia" panose="02040502050405020303" pitchFamily="18" charset="0"/>
              </a:rPr>
              <a:t>Дружно і </a:t>
            </a:r>
            <a:r>
              <a:rPr lang="uk-UA" b="1" i="1" dirty="0" err="1">
                <a:solidFill>
                  <a:srgbClr val="00B050"/>
                </a:solidFill>
                <a:latin typeface="Georgia" panose="02040502050405020303" pitchFamily="18" charset="0"/>
              </a:rPr>
              <a:t>плідно</a:t>
            </a:r>
            <a:r>
              <a:rPr lang="uk-UA" b="1" i="1" dirty="0">
                <a:solidFill>
                  <a:srgbClr val="00B050"/>
                </a:solidFill>
                <a:latin typeface="Georgia" panose="02040502050405020303" pitchFamily="18" charset="0"/>
              </a:rPr>
              <a:t> працювати. </a:t>
            </a:r>
          </a:p>
          <a:p>
            <a:endParaRPr lang="uk-UA" b="1" i="1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4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8764" y="512618"/>
            <a:ext cx="8229600" cy="5873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Дотримуватися правил                      гратися, відпочивати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особистої гігієни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навчатися                                                                берегти шкільне  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майно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старанно вчитися</a:t>
            </a:r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</a:t>
            </a:r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охороняти  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природу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вільно висловлювати 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свою думку</a:t>
            </a: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ОБОВ’ЯЗКИ</a:t>
            </a: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користуватися </a:t>
            </a:r>
            <a:r>
              <a:rPr lang="uk-UA" sz="1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бібліотекою</a:t>
            </a: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спортзалом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дотримуватися </a:t>
            </a: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 </a:t>
            </a:r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поведінки                                 </a:t>
            </a: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дотримуватися правил</a:t>
            </a:r>
            <a:endParaRPr lang="uk-UA" sz="1400" b="1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дорожнього </a:t>
            </a: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руху</a:t>
            </a:r>
            <a:endParaRPr lang="uk-UA" sz="1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4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971550" y="5064125"/>
            <a:ext cx="7129463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uk-UA" sz="2800" b="1" dirty="0">
                <a:solidFill>
                  <a:srgbClr val="00B050"/>
                </a:solidFill>
                <a:latin typeface="Arial" charset="0"/>
                <a:cs typeface="Arial" charset="0"/>
              </a:rPr>
              <a:t>Ти заходиш до школи, і перед тобою на стіні — </a:t>
            </a:r>
            <a:r>
              <a:rPr lang="uk-UA" sz="28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правила поведінки учнів</a:t>
            </a:r>
            <a:endParaRPr lang="ru-RU" sz="2800" b="1" i="1" dirty="0">
              <a:solidFill>
                <a:schemeClr val="accent6"/>
              </a:solidFill>
              <a:latin typeface="Arial" charset="0"/>
              <a:cs typeface="Arial" charset="0"/>
            </a:endParaRPr>
          </a:p>
        </p:txBody>
      </p:sp>
      <p:pic>
        <p:nvPicPr>
          <p:cNvPr id="17410" name="Picture 2" descr="C:\Users\Дмитрий\Desktop\Untitled-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476250"/>
            <a:ext cx="558165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1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903288" y="549275"/>
            <a:ext cx="72739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uk-UA" sz="2800" b="1" dirty="0">
                <a:solidFill>
                  <a:srgbClr val="00B050"/>
                </a:solidFill>
                <a:latin typeface="Arial" charset="0"/>
                <a:cs typeface="Arial" charset="0"/>
              </a:rPr>
              <a:t>Сідаєш у </a:t>
            </a:r>
            <a:r>
              <a:rPr lang="uk-UA" sz="2800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громадський транспорт— </a:t>
            </a:r>
            <a:r>
              <a:rPr lang="uk-UA" sz="2800" b="1" dirty="0">
                <a:solidFill>
                  <a:srgbClr val="00B050"/>
                </a:solidFill>
                <a:latin typeface="Arial" charset="0"/>
                <a:cs typeface="Arial" charset="0"/>
              </a:rPr>
              <a:t>перед тобою </a:t>
            </a:r>
            <a:r>
              <a:rPr lang="uk-UA" sz="28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правила для пасажирів</a:t>
            </a:r>
            <a:endParaRPr lang="ru-RU" sz="2800" b="1" i="1" dirty="0">
              <a:solidFill>
                <a:schemeClr val="accent6"/>
              </a:solidFill>
              <a:latin typeface="Arial" charset="0"/>
              <a:cs typeface="Arial" charset="0"/>
            </a:endParaRPr>
          </a:p>
        </p:txBody>
      </p:sp>
      <p:pic>
        <p:nvPicPr>
          <p:cNvPr id="16385" name="Picture 1" descr="C:\Users\Дмитрий\Desktop\Untitled-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360613"/>
            <a:ext cx="55530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71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Дмитрий\Desktop\8cc64860c45164cb9017b858c4ac23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04813"/>
            <a:ext cx="70215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919163" y="5218113"/>
            <a:ext cx="7416800" cy="1304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uk-UA" sz="2800" b="1" dirty="0">
                <a:solidFill>
                  <a:srgbClr val="00B050"/>
                </a:solidFill>
                <a:latin typeface="Arial" charset="0"/>
                <a:cs typeface="Arial" charset="0"/>
              </a:rPr>
              <a:t>Заходиш у кінотеатр і тут свої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uk-UA" sz="28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правила для глядачів</a:t>
            </a:r>
            <a:endParaRPr lang="ru-RU" sz="2800" b="1" i="1" dirty="0">
              <a:solidFill>
                <a:schemeClr val="accent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1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>
            <p:custDataLst>
              <p:tags r:id="rId1"/>
            </p:custDataLst>
          </p:nvPr>
        </p:nvSpPr>
        <p:spPr>
          <a:xfrm>
            <a:off x="827088" y="1916113"/>
            <a:ext cx="3525837" cy="1952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uk-UA" sz="2800" b="1" dirty="0">
                <a:solidFill>
                  <a:srgbClr val="00B050"/>
                </a:solidFill>
                <a:latin typeface="Arial" charset="0"/>
                <a:cs typeface="Arial" charset="0"/>
              </a:rPr>
              <a:t>Дуже суворі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uk-UA" sz="2800" b="1" i="1" dirty="0">
                <a:solidFill>
                  <a:schemeClr val="accent6"/>
                </a:solidFill>
                <a:latin typeface="Arial" charset="0"/>
                <a:cs typeface="Arial" charset="0"/>
              </a:rPr>
              <a:t>правила дорожнього руху</a:t>
            </a:r>
            <a:endParaRPr lang="ru-RU" sz="2800" b="1" i="1" dirty="0">
              <a:solidFill>
                <a:schemeClr val="accent6"/>
              </a:solidFill>
              <a:latin typeface="Arial" charset="0"/>
              <a:cs typeface="Arial" charset="0"/>
            </a:endParaRPr>
          </a:p>
        </p:txBody>
      </p:sp>
      <p:pic>
        <p:nvPicPr>
          <p:cNvPr id="14337" name="Picture 1" descr="C:\Users\Дмитрий\Desktop\Untitled-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65175"/>
            <a:ext cx="3349625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63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4438" y="5614988"/>
            <a:ext cx="4316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800" b="1">
                <a:solidFill>
                  <a:srgbClr val="0070C0"/>
                </a:solidFill>
                <a:latin typeface="Arial" panose="020B0604020202020204" pitchFamily="34" charset="0"/>
              </a:rPr>
              <a:t>Верховна Рада України</a:t>
            </a:r>
            <a:endParaRPr lang="ru-RU" altLang="uk-UA" sz="28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3314" name="Picture 2" descr="C:\Users\Дмитрий\Desktop\verhovna_rada_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1052513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Дмитрий\Desktop\verhovna-r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10845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2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6286403SlideId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62864013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62864029SlideId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62864034SlideId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62864049SlideId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62864133SlideId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6286424SlideId26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359</Words>
  <Application>Microsoft Office PowerPoint</Application>
  <PresentationFormat>Экран (4:3)</PresentationFormat>
  <Paragraphs>69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. Привітання</vt:lpstr>
      <vt:lpstr>Завдання наші сьогодні такі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Складання  асоціативного куща  </vt:lpstr>
      <vt:lpstr>Причини правопорушень</vt:lpstr>
      <vt:lpstr>. Робота в парах</vt:lpstr>
      <vt:lpstr>Презентация PowerPoint</vt:lpstr>
      <vt:lpstr>Виступ представника правоохоронних органів</vt:lpstr>
      <vt:lpstr>Підбиття підсумків   РЕФЛЕКСІЯ</vt:lpstr>
      <vt:lpstr>Гра «Мікрофон»</vt:lpstr>
      <vt:lpstr>«Рюкзачок»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2020-01-21T08:08:39Z</dcterms:created>
  <dcterms:modified xsi:type="dcterms:W3CDTF">2020-01-21T18:08:39Z</dcterms:modified>
</cp:coreProperties>
</file>