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1.xml" ContentType="application/vnd.openxmlformats-officedocument.presentationml.notesSlide+xml"/>
  <Override PartName="/ppt/tags/tag18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sldIdLst>
    <p:sldId id="256" r:id="rId2"/>
    <p:sldId id="257" r:id="rId3"/>
    <p:sldId id="259" r:id="rId4"/>
    <p:sldId id="279" r:id="rId5"/>
    <p:sldId id="258" r:id="rId6"/>
    <p:sldId id="260" r:id="rId7"/>
    <p:sldId id="270" r:id="rId8"/>
    <p:sldId id="272" r:id="rId9"/>
    <p:sldId id="276" r:id="rId10"/>
    <p:sldId id="271" r:id="rId11"/>
    <p:sldId id="273" r:id="rId12"/>
    <p:sldId id="305" r:id="rId13"/>
    <p:sldId id="306" r:id="rId14"/>
    <p:sldId id="262" r:id="rId15"/>
    <p:sldId id="263" r:id="rId16"/>
    <p:sldId id="277" r:id="rId17"/>
    <p:sldId id="264" r:id="rId18"/>
    <p:sldId id="265" r:id="rId19"/>
    <p:sldId id="280" r:id="rId20"/>
    <p:sldId id="281" r:id="rId21"/>
    <p:sldId id="278" r:id="rId22"/>
    <p:sldId id="284" r:id="rId23"/>
    <p:sldId id="283" r:id="rId24"/>
    <p:sldId id="266" r:id="rId25"/>
    <p:sldId id="274" r:id="rId26"/>
    <p:sldId id="309" r:id="rId27"/>
    <p:sldId id="311" r:id="rId28"/>
    <p:sldId id="310" r:id="rId29"/>
    <p:sldId id="307" r:id="rId30"/>
    <p:sldId id="308" r:id="rId31"/>
    <p:sldId id="312" r:id="rId32"/>
    <p:sldId id="285" r:id="rId33"/>
    <p:sldId id="298" r:id="rId34"/>
    <p:sldId id="297" r:id="rId35"/>
    <p:sldId id="299" r:id="rId36"/>
    <p:sldId id="301" r:id="rId37"/>
    <p:sldId id="303" r:id="rId38"/>
    <p:sldId id="304" r:id="rId39"/>
    <p:sldId id="289" r:id="rId40"/>
    <p:sldId id="290" r:id="rId41"/>
    <p:sldId id="294" r:id="rId42"/>
    <p:sldId id="291" r:id="rId43"/>
    <p:sldId id="295" r:id="rId44"/>
    <p:sldId id="293" r:id="rId45"/>
    <p:sldId id="296" r:id="rId46"/>
    <p:sldId id="286" r:id="rId47"/>
    <p:sldId id="292" r:id="rId48"/>
    <p:sldId id="267" r:id="rId49"/>
    <p:sldId id="269" r:id="rId50"/>
    <p:sldId id="268" r:id="rId51"/>
    <p:sldId id="261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660"/>
  </p:normalViewPr>
  <p:slideViewPr>
    <p:cSldViewPr snapToGrid="0">
      <p:cViewPr varScale="1">
        <p:scale>
          <a:sx n="69" d="100"/>
          <a:sy n="69" d="100"/>
        </p:scale>
        <p:origin x="13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8A62A-AFF0-4593-AF16-F95BBFE45642}" type="datetimeFigureOut">
              <a:rPr lang="uk-UA" smtClean="0"/>
              <a:t>19.01.2020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0D114-33C5-4CBB-B938-DE3853FDC3C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4503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432A558-7D7D-4BD4-B134-E9C9E69023ED}" type="slidenum">
              <a:rPr lang="ru-RU" altLang="ru-RU" sz="1400" smtClean="0"/>
              <a:pPr>
                <a:spcBef>
                  <a:spcPct val="0"/>
                </a:spcBef>
              </a:pPr>
              <a:t>3</a:t>
            </a:fld>
            <a:endParaRPr lang="ru-RU" altLang="ru-RU" sz="1400" smtClean="0"/>
          </a:p>
        </p:txBody>
      </p:sp>
      <p:sp>
        <p:nvSpPr>
          <p:cNvPr id="10243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0244" name="Rectangle 2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46788" cy="4810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234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32E2919-D915-4867-B6CE-7DFD703B27F2}" type="slidenum">
              <a:rPr lang="ru-RU" altLang="ru-RU" sz="1400" smtClean="0"/>
              <a:pPr>
                <a:spcBef>
                  <a:spcPct val="0"/>
                </a:spcBef>
              </a:pPr>
              <a:t>39</a:t>
            </a:fld>
            <a:endParaRPr lang="ru-RU" altLang="ru-RU" sz="1400" smtClean="0"/>
          </a:p>
        </p:txBody>
      </p:sp>
      <p:sp>
        <p:nvSpPr>
          <p:cNvPr id="53251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3252" name="Rectangle 2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46788" cy="4810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351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61D3B6A-DB99-430A-AFA8-95392C2C2762}" type="slidenum">
              <a:rPr lang="ru-RU" altLang="ru-RU"/>
              <a:pPr eaLnBrk="1" hangingPunct="1"/>
              <a:t>44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10718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850CEBF-0BDA-4211-B939-ACFA6203EA77}" type="slidenum">
              <a:rPr lang="ru-RU" altLang="ru-RU" sz="1400" smtClean="0"/>
              <a:pPr>
                <a:spcBef>
                  <a:spcPct val="0"/>
                </a:spcBef>
              </a:pPr>
              <a:t>50</a:t>
            </a:fld>
            <a:endParaRPr lang="ru-RU" altLang="ru-RU" sz="1400" smtClean="0"/>
          </a:p>
        </p:txBody>
      </p:sp>
      <p:sp>
        <p:nvSpPr>
          <p:cNvPr id="61443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61444" name="Rectangle 2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46788" cy="4810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391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008DF1A-20C5-4E95-8096-96B785F03A3B}" type="slidenum">
              <a:rPr lang="ru-RU" altLang="ru-RU" sz="1400" smtClean="0"/>
              <a:pPr>
                <a:spcBef>
                  <a:spcPct val="0"/>
                </a:spcBef>
              </a:pPr>
              <a:t>4</a:t>
            </a:fld>
            <a:endParaRPr lang="ru-RU" altLang="ru-RU" sz="1400" smtClean="0"/>
          </a:p>
        </p:txBody>
      </p:sp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8436" name="Rectangle 2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46788" cy="4810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483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008DF1A-20C5-4E95-8096-96B785F03A3B}" type="slidenum">
              <a:rPr lang="ru-RU" altLang="ru-RU" sz="1400" smtClean="0"/>
              <a:pPr>
                <a:spcBef>
                  <a:spcPct val="0"/>
                </a:spcBef>
              </a:pPr>
              <a:t>7</a:t>
            </a:fld>
            <a:endParaRPr lang="ru-RU" altLang="ru-RU" sz="1400" smtClean="0"/>
          </a:p>
        </p:txBody>
      </p:sp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8436" name="Rectangle 2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46788" cy="4810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8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008DF1A-20C5-4E95-8096-96B785F03A3B}" type="slidenum">
              <a:rPr lang="ru-RU" altLang="ru-RU" sz="1400" smtClean="0"/>
              <a:pPr>
                <a:spcBef>
                  <a:spcPct val="0"/>
                </a:spcBef>
              </a:pPr>
              <a:t>9</a:t>
            </a:fld>
            <a:endParaRPr lang="ru-RU" altLang="ru-RU" sz="1400" smtClean="0"/>
          </a:p>
        </p:txBody>
      </p:sp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8436" name="Rectangle 2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46788" cy="4810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396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008DF1A-20C5-4E95-8096-96B785F03A3B}" type="slidenum">
              <a:rPr lang="ru-RU" altLang="ru-RU" sz="1400" smtClean="0"/>
              <a:pPr>
                <a:spcBef>
                  <a:spcPct val="0"/>
                </a:spcBef>
              </a:pPr>
              <a:t>16</a:t>
            </a:fld>
            <a:endParaRPr lang="ru-RU" altLang="ru-RU" sz="1400" smtClean="0"/>
          </a:p>
        </p:txBody>
      </p:sp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8436" name="Rectangle 2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46788" cy="4810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986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32E2919-D915-4867-B6CE-7DFD703B27F2}" type="slidenum">
              <a:rPr lang="ru-RU" altLang="ru-RU" sz="1400" smtClean="0"/>
              <a:pPr>
                <a:spcBef>
                  <a:spcPct val="0"/>
                </a:spcBef>
              </a:pPr>
              <a:t>21</a:t>
            </a:fld>
            <a:endParaRPr lang="ru-RU" altLang="ru-RU" sz="1400" smtClean="0"/>
          </a:p>
        </p:txBody>
      </p:sp>
      <p:sp>
        <p:nvSpPr>
          <p:cNvPr id="53251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3252" name="Rectangle 2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46788" cy="4810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341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32E2919-D915-4867-B6CE-7DFD703B27F2}" type="slidenum">
              <a:rPr lang="ru-RU" altLang="ru-RU" sz="1400" smtClean="0"/>
              <a:pPr>
                <a:spcBef>
                  <a:spcPct val="0"/>
                </a:spcBef>
              </a:pPr>
              <a:t>23</a:t>
            </a:fld>
            <a:endParaRPr lang="ru-RU" altLang="ru-RU" sz="1400" smtClean="0"/>
          </a:p>
        </p:txBody>
      </p:sp>
      <p:sp>
        <p:nvSpPr>
          <p:cNvPr id="53251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3252" name="Rectangle 2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46788" cy="4810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89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008DF1A-20C5-4E95-8096-96B785F03A3B}" type="slidenum">
              <a:rPr lang="ru-RU" altLang="ru-RU" sz="1400" smtClean="0"/>
              <a:pPr>
                <a:spcBef>
                  <a:spcPct val="0"/>
                </a:spcBef>
              </a:pPr>
              <a:t>29</a:t>
            </a:fld>
            <a:endParaRPr lang="ru-RU" altLang="ru-RU" sz="1400" smtClean="0"/>
          </a:p>
        </p:txBody>
      </p:sp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8436" name="Rectangle 2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46788" cy="4810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708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32E2919-D915-4867-B6CE-7DFD703B27F2}" type="slidenum">
              <a:rPr lang="ru-RU" altLang="ru-RU" sz="1400" smtClean="0"/>
              <a:pPr>
                <a:spcBef>
                  <a:spcPct val="0"/>
                </a:spcBef>
              </a:pPr>
              <a:t>33</a:t>
            </a:fld>
            <a:endParaRPr lang="ru-RU" altLang="ru-RU" sz="1400" smtClean="0"/>
          </a:p>
        </p:txBody>
      </p:sp>
      <p:sp>
        <p:nvSpPr>
          <p:cNvPr id="53251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3252" name="Rectangle 2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46788" cy="4810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470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E2AB8-1F9F-409F-9DD5-68C48D831A5F}" type="datetimeFigureOut">
              <a:rPr lang="uk-UA" smtClean="0"/>
              <a:t>19.01.2020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52894-EC0B-4176-9024-3F95719ACC3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2554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E2AB8-1F9F-409F-9DD5-68C48D831A5F}" type="datetimeFigureOut">
              <a:rPr lang="uk-UA" smtClean="0"/>
              <a:t>19.01.2020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52894-EC0B-4176-9024-3F95719ACC3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51262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E2AB8-1F9F-409F-9DD5-68C48D831A5F}" type="datetimeFigureOut">
              <a:rPr lang="uk-UA" smtClean="0"/>
              <a:t>19.01.2020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52894-EC0B-4176-9024-3F95719ACC3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4480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E2AB8-1F9F-409F-9DD5-68C48D831A5F}" type="datetimeFigureOut">
              <a:rPr lang="uk-UA" smtClean="0"/>
              <a:t>19.01.2020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52894-EC0B-4176-9024-3F95719ACC3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1173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E2AB8-1F9F-409F-9DD5-68C48D831A5F}" type="datetimeFigureOut">
              <a:rPr lang="uk-UA" smtClean="0"/>
              <a:t>19.01.2020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52894-EC0B-4176-9024-3F95719ACC3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8551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E2AB8-1F9F-409F-9DD5-68C48D831A5F}" type="datetimeFigureOut">
              <a:rPr lang="uk-UA" smtClean="0"/>
              <a:t>19.01.2020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52894-EC0B-4176-9024-3F95719ACC3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152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E2AB8-1F9F-409F-9DD5-68C48D831A5F}" type="datetimeFigureOut">
              <a:rPr lang="uk-UA" smtClean="0"/>
              <a:t>19.01.2020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52894-EC0B-4176-9024-3F95719ACC3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36557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E2AB8-1F9F-409F-9DD5-68C48D831A5F}" type="datetimeFigureOut">
              <a:rPr lang="uk-UA" smtClean="0"/>
              <a:t>19.01.2020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52894-EC0B-4176-9024-3F95719ACC3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50003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E2AB8-1F9F-409F-9DD5-68C48D831A5F}" type="datetimeFigureOut">
              <a:rPr lang="uk-UA" smtClean="0"/>
              <a:t>19.01.2020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52894-EC0B-4176-9024-3F95719ACC3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3082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E2AB8-1F9F-409F-9DD5-68C48D831A5F}" type="datetimeFigureOut">
              <a:rPr lang="uk-UA" smtClean="0"/>
              <a:t>19.01.2020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52894-EC0B-4176-9024-3F95719ACC3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49870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E2AB8-1F9F-409F-9DD5-68C48D831A5F}" type="datetimeFigureOut">
              <a:rPr lang="uk-UA" smtClean="0"/>
              <a:t>19.01.2020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52894-EC0B-4176-9024-3F95719ACC3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2262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E2AB8-1F9F-409F-9DD5-68C48D831A5F}" type="datetimeFigureOut">
              <a:rPr lang="uk-UA" smtClean="0"/>
              <a:t>19.01.2020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552894-EC0B-4176-9024-3F95719ACC3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7464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18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4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>
                <a:solidFill>
                  <a:srgbClr val="002060"/>
                </a:solidFill>
                <a:latin typeface="Georgia" panose="02040502050405020303" pitchFamily="18" charset="0"/>
              </a:rPr>
              <a:t>Узагальнення за темою «Іменник</a:t>
            </a:r>
            <a:r>
              <a:rPr lang="uk-UA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»</a:t>
            </a:r>
            <a:endParaRPr lang="uk-UA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854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5229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err="1">
                <a:solidFill>
                  <a:srgbClr val="002060"/>
                </a:solidFill>
                <a:latin typeface="Georgia" panose="02040502050405020303" pitchFamily="18" charset="0"/>
              </a:rPr>
              <a:t>Кросворд</a:t>
            </a:r>
            <a:endParaRPr lang="uk-UA" b="1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46909" y="817418"/>
            <a:ext cx="7531678" cy="5721927"/>
          </a:xfrm>
        </p:spPr>
        <p:txBody>
          <a:bodyPr>
            <a:noAutofit/>
          </a:bodyPr>
          <a:lstStyle/>
          <a:p>
            <a:r>
              <a:rPr lang="uk-UA" sz="2600" dirty="0">
                <a:latin typeface="Georgia" panose="02040502050405020303" pitchFamily="18" charset="0"/>
              </a:rPr>
              <a:t>1.Ще не смеркло, а на заході </a:t>
            </a:r>
            <a:r>
              <a:rPr lang="uk-UA" sz="2600" dirty="0" smtClean="0">
                <a:latin typeface="Georgia" panose="02040502050405020303" pitchFamily="18" charset="0"/>
              </a:rPr>
              <a:t>зійшла</a:t>
            </a:r>
          </a:p>
          <a:p>
            <a:pPr marL="0" indent="0">
              <a:buNone/>
            </a:pPr>
            <a:r>
              <a:rPr lang="uk-UA" sz="2600" dirty="0" smtClean="0">
                <a:latin typeface="Georgia" panose="02040502050405020303" pitchFamily="18" charset="0"/>
              </a:rPr>
              <a:t> </a:t>
            </a:r>
            <a:r>
              <a:rPr lang="uk-UA" sz="2600" dirty="0">
                <a:latin typeface="Georgia" panose="02040502050405020303" pitchFamily="18" charset="0"/>
              </a:rPr>
              <a:t>вечірня… </a:t>
            </a:r>
            <a:endParaRPr lang="uk-UA" sz="2600" dirty="0" smtClean="0">
              <a:latin typeface="Georgia" panose="02040502050405020303" pitchFamily="18" charset="0"/>
            </a:endParaRPr>
          </a:p>
          <a:p>
            <a:r>
              <a:rPr lang="uk-UA" sz="2600" dirty="0" smtClean="0">
                <a:latin typeface="Georgia" panose="02040502050405020303" pitchFamily="18" charset="0"/>
              </a:rPr>
              <a:t>2.Опівдні </a:t>
            </a:r>
            <a:r>
              <a:rPr lang="uk-UA" sz="2600" dirty="0">
                <a:latin typeface="Georgia" panose="02040502050405020303" pitchFamily="18" charset="0"/>
              </a:rPr>
              <a:t>на вахту заступила нова…робітників. </a:t>
            </a:r>
            <a:endParaRPr lang="uk-UA" sz="2600" dirty="0" smtClean="0">
              <a:latin typeface="Georgia" panose="02040502050405020303" pitchFamily="18" charset="0"/>
            </a:endParaRPr>
          </a:p>
          <a:p>
            <a:r>
              <a:rPr lang="uk-UA" sz="2600" dirty="0" smtClean="0">
                <a:latin typeface="Georgia" panose="02040502050405020303" pitchFamily="18" charset="0"/>
              </a:rPr>
              <a:t>3.Хоч </a:t>
            </a:r>
            <a:r>
              <a:rPr lang="uk-UA" sz="2600" dirty="0">
                <a:latin typeface="Georgia" panose="02040502050405020303" pitchFamily="18" charset="0"/>
              </a:rPr>
              <a:t>велика вся…, а Батьківщина в нас єдина, це наша Україна, найулюбленіша моя</a:t>
            </a:r>
            <a:r>
              <a:rPr lang="uk-UA" sz="2600" dirty="0" smtClean="0">
                <a:latin typeface="Georgia" panose="02040502050405020303" pitchFamily="18" charset="0"/>
              </a:rPr>
              <a:t>!</a:t>
            </a:r>
          </a:p>
          <a:p>
            <a:r>
              <a:rPr lang="uk-UA" sz="2600" dirty="0" smtClean="0">
                <a:latin typeface="Georgia" panose="02040502050405020303" pitchFamily="18" charset="0"/>
              </a:rPr>
              <a:t> </a:t>
            </a:r>
            <a:r>
              <a:rPr lang="uk-UA" sz="2600" dirty="0">
                <a:latin typeface="Georgia" panose="02040502050405020303" pitchFamily="18" charset="0"/>
              </a:rPr>
              <a:t>4. … була цікава, тому її швидко прочитали учні всього класу. </a:t>
            </a:r>
            <a:endParaRPr lang="uk-UA" sz="2600" dirty="0" smtClean="0">
              <a:latin typeface="Georgia" panose="02040502050405020303" pitchFamily="18" charset="0"/>
            </a:endParaRPr>
          </a:p>
          <a:p>
            <a:r>
              <a:rPr lang="uk-UA" sz="2600" dirty="0" smtClean="0">
                <a:latin typeface="Georgia" panose="02040502050405020303" pitchFamily="18" charset="0"/>
              </a:rPr>
              <a:t>5</a:t>
            </a:r>
            <a:r>
              <a:rPr lang="uk-UA" sz="2600" dirty="0">
                <a:latin typeface="Georgia" panose="02040502050405020303" pitchFamily="18" charset="0"/>
              </a:rPr>
              <a:t>. Бабусі </a:t>
            </a:r>
            <a:r>
              <a:rPr lang="uk-UA" sz="2600" dirty="0" smtClean="0">
                <a:latin typeface="Georgia" panose="02040502050405020303" pitchFamily="18" charset="0"/>
              </a:rPr>
              <a:t>допомагає</a:t>
            </a:r>
          </a:p>
          <a:p>
            <a:r>
              <a:rPr lang="uk-UA" sz="2600" dirty="0" smtClean="0">
                <a:latin typeface="Georgia" panose="02040502050405020303" pitchFamily="18" charset="0"/>
              </a:rPr>
              <a:t> 6.Найраніше </a:t>
            </a:r>
            <a:r>
              <a:rPr lang="uk-UA" sz="2600" dirty="0">
                <a:latin typeface="Georgia" panose="02040502050405020303" pitchFamily="18" charset="0"/>
              </a:rPr>
              <a:t>в нашім саду цвіте абрикос, а потім</a:t>
            </a:r>
            <a:r>
              <a:rPr lang="uk-UA" sz="2600" dirty="0" smtClean="0">
                <a:latin typeface="Georgia" panose="02040502050405020303" pitchFamily="18" charset="0"/>
              </a:rPr>
              <a:t>…</a:t>
            </a:r>
          </a:p>
          <a:p>
            <a:r>
              <a:rPr lang="uk-UA" sz="2600" dirty="0" smtClean="0">
                <a:latin typeface="Georgia" panose="02040502050405020303" pitchFamily="18" charset="0"/>
              </a:rPr>
              <a:t> </a:t>
            </a:r>
            <a:r>
              <a:rPr lang="uk-UA" sz="2600" dirty="0">
                <a:latin typeface="Georgia" panose="02040502050405020303" pitchFamily="18" charset="0"/>
              </a:rPr>
              <a:t>7. Діти зійшли на вершину гори і побачили, що….звисає над глибокою ущелиною.</a:t>
            </a:r>
          </a:p>
          <a:p>
            <a:r>
              <a:rPr lang="uk-UA" sz="2600" dirty="0">
                <a:latin typeface="Georgia" panose="02040502050405020303" pitchFamily="18" charset="0"/>
              </a:rPr>
              <a:t/>
            </a:r>
            <a:br>
              <a:rPr lang="uk-UA" sz="2600" dirty="0">
                <a:latin typeface="Georgia" panose="02040502050405020303" pitchFamily="18" charset="0"/>
              </a:rPr>
            </a:br>
            <a:endParaRPr lang="uk-UA" sz="26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05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32401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Відповіді</a:t>
            </a:r>
            <a:endParaRPr lang="uk-UA" b="1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66654" y="1825625"/>
            <a:ext cx="3172691" cy="4351338"/>
          </a:xfrm>
        </p:spPr>
        <p:txBody>
          <a:bodyPr/>
          <a:lstStyle/>
          <a:p>
            <a:r>
              <a:rPr lang="uk-UA" b="1" dirty="0">
                <a:latin typeface="Georgia" panose="02040502050405020303" pitchFamily="18" charset="0"/>
              </a:rPr>
              <a:t> 1. </a:t>
            </a:r>
            <a:r>
              <a:rPr lang="uk-UA" b="1" dirty="0" smtClean="0">
                <a:latin typeface="Georgia" panose="02040502050405020303" pitchFamily="18" charset="0"/>
              </a:rPr>
              <a:t>ЗІРКА</a:t>
            </a:r>
          </a:p>
          <a:p>
            <a:r>
              <a:rPr lang="uk-UA" b="1" dirty="0" smtClean="0">
                <a:latin typeface="Georgia" panose="02040502050405020303" pitchFamily="18" charset="0"/>
              </a:rPr>
              <a:t> </a:t>
            </a:r>
            <a:r>
              <a:rPr lang="uk-UA" b="1" dirty="0">
                <a:latin typeface="Georgia" panose="02040502050405020303" pitchFamily="18" charset="0"/>
              </a:rPr>
              <a:t>2. ЗМІНА </a:t>
            </a:r>
            <a:endParaRPr lang="uk-UA" b="1" dirty="0" smtClean="0">
              <a:latin typeface="Georgia" panose="02040502050405020303" pitchFamily="18" charset="0"/>
            </a:endParaRPr>
          </a:p>
          <a:p>
            <a:r>
              <a:rPr lang="uk-UA" b="1" dirty="0" smtClean="0">
                <a:latin typeface="Georgia" panose="02040502050405020303" pitchFamily="18" charset="0"/>
              </a:rPr>
              <a:t>3</a:t>
            </a:r>
            <a:r>
              <a:rPr lang="uk-UA" b="1" dirty="0">
                <a:latin typeface="Georgia" panose="02040502050405020303" pitchFamily="18" charset="0"/>
              </a:rPr>
              <a:t>. ЗЕМЛЯ </a:t>
            </a:r>
            <a:endParaRPr lang="uk-UA" b="1" dirty="0" smtClean="0">
              <a:latin typeface="Georgia" panose="02040502050405020303" pitchFamily="18" charset="0"/>
            </a:endParaRPr>
          </a:p>
          <a:p>
            <a:r>
              <a:rPr lang="uk-UA" b="1" dirty="0" smtClean="0">
                <a:latin typeface="Georgia" panose="02040502050405020303" pitchFamily="18" charset="0"/>
              </a:rPr>
              <a:t>4</a:t>
            </a:r>
            <a:r>
              <a:rPr lang="uk-UA" b="1" dirty="0">
                <a:latin typeface="Georgia" panose="02040502050405020303" pitchFamily="18" charset="0"/>
              </a:rPr>
              <a:t>. КНИГА </a:t>
            </a:r>
            <a:endParaRPr lang="uk-UA" b="1" dirty="0" smtClean="0">
              <a:latin typeface="Georgia" panose="02040502050405020303" pitchFamily="18" charset="0"/>
            </a:endParaRPr>
          </a:p>
          <a:p>
            <a:r>
              <a:rPr lang="uk-UA" b="1" dirty="0" smtClean="0">
                <a:latin typeface="Georgia" panose="02040502050405020303" pitchFamily="18" charset="0"/>
              </a:rPr>
              <a:t>5</a:t>
            </a:r>
            <a:r>
              <a:rPr lang="uk-UA" b="1" dirty="0">
                <a:latin typeface="Georgia" panose="02040502050405020303" pitchFamily="18" charset="0"/>
              </a:rPr>
              <a:t>. ОНУКА </a:t>
            </a:r>
            <a:endParaRPr lang="uk-UA" b="1" dirty="0" smtClean="0">
              <a:latin typeface="Georgia" panose="02040502050405020303" pitchFamily="18" charset="0"/>
            </a:endParaRPr>
          </a:p>
          <a:p>
            <a:r>
              <a:rPr lang="uk-UA" b="1" dirty="0" smtClean="0">
                <a:latin typeface="Georgia" panose="02040502050405020303" pitchFamily="18" charset="0"/>
              </a:rPr>
              <a:t>6</a:t>
            </a:r>
            <a:r>
              <a:rPr lang="uk-UA" b="1" dirty="0">
                <a:latin typeface="Georgia" panose="02040502050405020303" pitchFamily="18" charset="0"/>
              </a:rPr>
              <a:t>. ВИШНЯ </a:t>
            </a:r>
            <a:endParaRPr lang="uk-UA" b="1" dirty="0" smtClean="0">
              <a:latin typeface="Georgia" panose="02040502050405020303" pitchFamily="18" charset="0"/>
            </a:endParaRPr>
          </a:p>
          <a:p>
            <a:r>
              <a:rPr lang="uk-UA" b="1" dirty="0" smtClean="0">
                <a:latin typeface="Georgia" panose="02040502050405020303" pitchFamily="18" charset="0"/>
              </a:rPr>
              <a:t>7</a:t>
            </a:r>
            <a:r>
              <a:rPr lang="uk-UA" b="1" dirty="0">
                <a:latin typeface="Georgia" panose="02040502050405020303" pitchFamily="18" charset="0"/>
              </a:rPr>
              <a:t>. СКЕЛЯ</a:t>
            </a:r>
          </a:p>
          <a:p>
            <a:endParaRPr lang="uk-UA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52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rgbClr val="7030A0"/>
                </a:solidFill>
                <a:latin typeface="Georgia" panose="02040502050405020303" pitchFamily="18" charset="0"/>
              </a:rPr>
              <a:t>Епіграф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227407"/>
            <a:ext cx="7886700" cy="4351338"/>
          </a:xfrm>
        </p:spPr>
        <p:txBody>
          <a:bodyPr>
            <a:normAutofit/>
          </a:bodyPr>
          <a:lstStyle/>
          <a:p>
            <a:r>
              <a:rPr lang="uk-UA" sz="3600" b="1" i="1" dirty="0">
                <a:latin typeface="Georgia" panose="02040502050405020303" pitchFamily="18" charset="0"/>
              </a:rPr>
              <a:t>Іменник! Він узяв собі на плечі Велике діло – визначати речі… Д. Білоус</a:t>
            </a:r>
          </a:p>
          <a:p>
            <a:endParaRPr lang="uk-UA" sz="3600" b="1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936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Georgia" panose="02040502050405020303" pitchFamily="18" charset="0"/>
              </a:rPr>
              <a:t>ДЕВІЗ </a:t>
            </a:r>
            <a:r>
              <a:rPr lang="uk-UA" b="1" dirty="0" smtClean="0">
                <a:latin typeface="Georgia" panose="02040502050405020303" pitchFamily="18" charset="0"/>
              </a:rPr>
              <a:t>УРОКУ:</a:t>
            </a:r>
            <a:endParaRPr lang="uk-UA" b="1" dirty="0"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5964" y="1690689"/>
            <a:ext cx="6719453" cy="4351338"/>
          </a:xfrm>
        </p:spPr>
        <p:txBody>
          <a:bodyPr>
            <a:normAutofit/>
          </a:bodyPr>
          <a:lstStyle/>
          <a:p>
            <a:pPr algn="r"/>
            <a:r>
              <a:rPr lang="uk-UA" sz="40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 </a:t>
            </a:r>
            <a:r>
              <a:rPr lang="uk-UA" sz="4000" b="1" i="1" dirty="0">
                <a:solidFill>
                  <a:srgbClr val="7030A0"/>
                </a:solidFill>
                <a:latin typeface="Georgia" panose="02040502050405020303" pitchFamily="18" charset="0"/>
              </a:rPr>
              <a:t>Не намагайся бути </a:t>
            </a:r>
            <a:r>
              <a:rPr lang="uk-UA" sz="40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   першим</a:t>
            </a:r>
            <a:r>
              <a:rPr lang="uk-UA" sz="4000" b="1" i="1" dirty="0">
                <a:solidFill>
                  <a:srgbClr val="7030A0"/>
                </a:solidFill>
                <a:latin typeface="Georgia" panose="02040502050405020303" pitchFamily="18" charset="0"/>
              </a:rPr>
              <a:t>, </a:t>
            </a:r>
            <a:endParaRPr lang="uk-UA" sz="4000" b="1" i="1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pPr marL="0" indent="0" algn="r">
              <a:buNone/>
            </a:pPr>
            <a:r>
              <a:rPr lang="uk-UA" sz="40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 а </a:t>
            </a:r>
            <a:r>
              <a:rPr lang="uk-UA" sz="4000" b="1" i="1" dirty="0">
                <a:solidFill>
                  <a:srgbClr val="7030A0"/>
                </a:solidFill>
                <a:latin typeface="Georgia" panose="02040502050405020303" pitchFamily="18" charset="0"/>
              </a:rPr>
              <a:t>намагайся бути </a:t>
            </a:r>
            <a:r>
              <a:rPr lang="uk-UA" sz="40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             кращим</a:t>
            </a:r>
            <a:r>
              <a:rPr lang="uk-UA" sz="4000" b="1" i="1" dirty="0">
                <a:solidFill>
                  <a:srgbClr val="7030A0"/>
                </a:solidFill>
                <a:latin typeface="Georgia" panose="02040502050405020303" pitchFamily="18" charset="0"/>
              </a:rPr>
              <a:t>».</a:t>
            </a:r>
          </a:p>
          <a:p>
            <a:pPr marL="0" indent="0">
              <a:buNone/>
            </a:pPr>
            <a:r>
              <a:rPr lang="uk-UA" sz="4000" b="1" i="1" dirty="0">
                <a:solidFill>
                  <a:srgbClr val="7030A0"/>
                </a:solidFill>
                <a:latin typeface="Georgia" panose="02040502050405020303" pitchFamily="18" charset="0"/>
              </a:rPr>
              <a:t/>
            </a:r>
            <a:br>
              <a:rPr lang="uk-UA" sz="4000" b="1" i="1" dirty="0">
                <a:solidFill>
                  <a:srgbClr val="7030A0"/>
                </a:solidFill>
                <a:latin typeface="Georgia" panose="02040502050405020303" pitchFamily="18" charset="0"/>
              </a:rPr>
            </a:br>
            <a:endParaRPr lang="uk-UA" sz="4000" b="1" i="1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674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9" y="500062"/>
            <a:ext cx="7886700" cy="1325563"/>
          </a:xfrm>
        </p:spPr>
        <p:txBody>
          <a:bodyPr>
            <a:normAutofit/>
          </a:bodyPr>
          <a:lstStyle/>
          <a:p>
            <a:r>
              <a:rPr lang="uk-UA" sz="3600" b="1" i="1" dirty="0">
                <a:solidFill>
                  <a:srgbClr val="002060"/>
                </a:solidFill>
                <a:latin typeface="Georgia" panose="02040502050405020303" pitchFamily="18" charset="0"/>
              </a:rPr>
              <a:t>Гра «Незакінчене речення»</a:t>
            </a:r>
            <a:br>
              <a:rPr lang="uk-UA" sz="3600" b="1" i="1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endParaRPr lang="uk-UA" sz="3600" b="1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2509" y="1825625"/>
            <a:ext cx="8182841" cy="4351338"/>
          </a:xfrm>
        </p:spPr>
        <p:txBody>
          <a:bodyPr/>
          <a:lstStyle/>
          <a:p>
            <a:pPr lvl="0"/>
            <a:r>
              <a:rPr lang="uk-UA" b="1" dirty="0" smtClean="0">
                <a:latin typeface="Georgia" panose="02040502050405020303" pitchFamily="18" charset="0"/>
              </a:rPr>
              <a:t>Слова</a:t>
            </a:r>
            <a:r>
              <a:rPr lang="uk-UA" b="1" dirty="0">
                <a:latin typeface="Georgia" panose="02040502050405020303" pitchFamily="18" charset="0"/>
              </a:rPr>
              <a:t>, що є назвами предметів, це...</a:t>
            </a:r>
          </a:p>
          <a:p>
            <a:pPr lvl="0"/>
            <a:r>
              <a:rPr lang="uk-UA" b="1" dirty="0">
                <a:latin typeface="Georgia" panose="02040502050405020303" pitchFamily="18" charset="0"/>
              </a:rPr>
              <a:t>Іменники можуть бути назвами істот і...</a:t>
            </a:r>
          </a:p>
          <a:p>
            <a:pPr lvl="0"/>
            <a:r>
              <a:rPr lang="uk-UA" b="1" dirty="0">
                <a:latin typeface="Georgia" panose="02040502050405020303" pitchFamily="18" charset="0"/>
              </a:rPr>
              <a:t>Іменники належать до роду: ..., ..., ...</a:t>
            </a:r>
          </a:p>
          <a:p>
            <a:pPr lvl="0"/>
            <a:r>
              <a:rPr lang="uk-UA" b="1" dirty="0">
                <a:latin typeface="Georgia" panose="02040502050405020303" pitchFamily="18" charset="0"/>
              </a:rPr>
              <a:t>Іменники мають число: ... та ...</a:t>
            </a:r>
          </a:p>
          <a:p>
            <a:pPr lvl="0"/>
            <a:r>
              <a:rPr lang="ru-RU" b="1" dirty="0">
                <a:latin typeface="Georgia" panose="02040502050405020303" pitchFamily="18" charset="0"/>
              </a:rPr>
              <a:t>З </a:t>
            </a:r>
            <a:r>
              <a:rPr lang="ru-RU" b="1" dirty="0" err="1">
                <a:latin typeface="Georgia" panose="02040502050405020303" pitchFamily="18" charset="0"/>
              </a:rPr>
              <a:t>великої</a:t>
            </a:r>
            <a:r>
              <a:rPr lang="ru-RU" b="1" dirty="0">
                <a:latin typeface="Georgia" panose="02040502050405020303" pitchFamily="18" charset="0"/>
              </a:rPr>
              <a:t> </a:t>
            </a:r>
            <a:r>
              <a:rPr lang="ru-RU" b="1" dirty="0" err="1">
                <a:latin typeface="Georgia" panose="02040502050405020303" pitchFamily="18" charset="0"/>
              </a:rPr>
              <a:t>букви</a:t>
            </a:r>
            <a:r>
              <a:rPr lang="ru-RU" b="1" dirty="0">
                <a:latin typeface="Georgia" panose="02040502050405020303" pitchFamily="18" charset="0"/>
              </a:rPr>
              <a:t> </a:t>
            </a:r>
            <a:r>
              <a:rPr lang="ru-RU" b="1" dirty="0" err="1">
                <a:latin typeface="Georgia" panose="02040502050405020303" pitchFamily="18" charset="0"/>
              </a:rPr>
              <a:t>пишуться</a:t>
            </a:r>
            <a:r>
              <a:rPr lang="ru-RU" b="1" dirty="0">
                <a:latin typeface="Georgia" panose="02040502050405020303" pitchFamily="18" charset="0"/>
              </a:rPr>
              <a:t> ... </a:t>
            </a:r>
            <a:r>
              <a:rPr lang="ru-RU" b="1" dirty="0" err="1">
                <a:latin typeface="Georgia" panose="02040502050405020303" pitchFamily="18" charset="0"/>
              </a:rPr>
              <a:t>іменники</a:t>
            </a:r>
            <a:r>
              <a:rPr lang="ru-RU" b="1" dirty="0">
                <a:latin typeface="Georgia" panose="02040502050405020303" pitchFamily="18" charset="0"/>
              </a:rPr>
              <a:t>.</a:t>
            </a:r>
            <a:endParaRPr lang="uk-UA" b="1" dirty="0">
              <a:latin typeface="Georgia" panose="02040502050405020303" pitchFamily="18" charset="0"/>
            </a:endParaRPr>
          </a:p>
          <a:p>
            <a:endParaRPr lang="uk-UA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13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>
                <a:solidFill>
                  <a:srgbClr val="002060"/>
                </a:solidFill>
                <a:latin typeface="Georgia" panose="02040502050405020303" pitchFamily="18" charset="0"/>
              </a:rPr>
              <a:t>Вправа “ </a:t>
            </a:r>
            <a:r>
              <a:rPr lang="uk-UA" b="1" i="1" dirty="0" err="1">
                <a:solidFill>
                  <a:srgbClr val="002060"/>
                </a:solidFill>
                <a:latin typeface="Georgia" panose="02040502050405020303" pitchFamily="18" charset="0"/>
              </a:rPr>
              <a:t>Кубування</a:t>
            </a:r>
            <a:r>
              <a:rPr lang="uk-UA" b="1" i="1" dirty="0">
                <a:solidFill>
                  <a:srgbClr val="002060"/>
                </a:solidFill>
                <a:latin typeface="Georgia" panose="02040502050405020303" pitchFamily="18" charset="0"/>
              </a:rPr>
              <a:t>”</a:t>
            </a:r>
            <a:br>
              <a:rPr lang="uk-UA" b="1" i="1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endParaRPr lang="uk-UA" b="1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342120"/>
          </a:xfrm>
        </p:spPr>
        <p:txBody>
          <a:bodyPr>
            <a:normAutofit lnSpcReduction="10000"/>
          </a:bodyPr>
          <a:lstStyle/>
          <a:p>
            <a:r>
              <a:rPr lang="uk-UA" dirty="0"/>
              <a:t>Що таке іменник? </a:t>
            </a:r>
          </a:p>
          <a:p>
            <a:r>
              <a:rPr lang="uk-UA" dirty="0"/>
              <a:t>Які є іменники?</a:t>
            </a:r>
          </a:p>
          <a:p>
            <a:r>
              <a:rPr lang="uk-UA" dirty="0"/>
              <a:t>За чим змінюються іменники?</a:t>
            </a:r>
          </a:p>
          <a:p>
            <a:r>
              <a:rPr lang="uk-UA" dirty="0"/>
              <a:t>Який рід мають іменники?</a:t>
            </a:r>
          </a:p>
          <a:p>
            <a:r>
              <a:rPr lang="uk-UA" dirty="0"/>
              <a:t>Як визначити до якого роду належить іменник?</a:t>
            </a:r>
          </a:p>
          <a:p>
            <a:r>
              <a:rPr lang="uk-UA" dirty="0"/>
              <a:t>Яке число мають іменники?</a:t>
            </a:r>
            <a:br>
              <a:rPr lang="uk-UA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5454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84460414ef1977a1ec9feb0944fdff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404" y="1387180"/>
            <a:ext cx="1913760" cy="143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WordArt 2"/>
          <p:cNvSpPr>
            <a:spLocks noChangeArrowheads="1" noChangeShapeType="1" noTextEdit="1"/>
          </p:cNvSpPr>
          <p:nvPr/>
        </p:nvSpPr>
        <p:spPr bwMode="auto">
          <a:xfrm rot="20599435">
            <a:off x="2374376" y="3182695"/>
            <a:ext cx="5868697" cy="1455305"/>
          </a:xfrm>
          <a:prstGeom prst="rect">
            <a:avLst/>
          </a:prstGeom>
        </p:spPr>
        <p:txBody>
          <a:bodyPr wrap="none" fromWordArt="1">
            <a:prstTxWarp prst="textFadeRight">
              <a:avLst>
                <a:gd name="adj" fmla="val 33333"/>
              </a:avLst>
            </a:prstTxWarp>
          </a:bodyPr>
          <a:lstStyle/>
          <a:p>
            <a:pPr algn="ctr"/>
            <a:r>
              <a:rPr lang="uk-UA" sz="3266" kern="10" dirty="0" smtClean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Хвилинка </a:t>
            </a:r>
          </a:p>
          <a:p>
            <a:pPr algn="ctr"/>
            <a:r>
              <a:rPr lang="uk-UA" sz="3266" kern="10" dirty="0" smtClean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дружби</a:t>
            </a:r>
            <a:endParaRPr lang="uk-UA" sz="3266" kern="10" dirty="0">
              <a:ln w="9525">
                <a:solidFill>
                  <a:srgbClr val="002060"/>
                </a:solidFill>
                <a:round/>
                <a:headEnd/>
                <a:tailEnd/>
              </a:ln>
              <a:solidFill>
                <a:srgbClr val="003366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4340" name="Рисунок 5" descr="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81" y="423721"/>
            <a:ext cx="2959200" cy="3049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0865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401782"/>
            <a:ext cx="7886700" cy="923781"/>
          </a:xfrm>
        </p:spPr>
        <p:txBody>
          <a:bodyPr/>
          <a:lstStyle/>
          <a:p>
            <a:r>
              <a:rPr lang="uk-UA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Робота в групах</a:t>
            </a:r>
            <a:endParaRPr lang="uk-UA" b="1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3600" b="1" i="1" dirty="0" smtClean="0">
                <a:latin typeface="Georgia" panose="02040502050405020303" pitchFamily="18" charset="0"/>
              </a:rPr>
              <a:t>Група- </a:t>
            </a:r>
            <a:r>
              <a:rPr lang="uk-UA" sz="3600" b="1" i="1" dirty="0">
                <a:latin typeface="Georgia" panose="02040502050405020303" pitchFamily="18" charset="0"/>
              </a:rPr>
              <a:t>допитливі</a:t>
            </a:r>
          </a:p>
          <a:p>
            <a:r>
              <a:rPr lang="uk-UA" sz="3600" b="1" i="1" dirty="0">
                <a:latin typeface="Georgia" panose="02040502050405020303" pitchFamily="18" charset="0"/>
              </a:rPr>
              <a:t>Група- кмітливі</a:t>
            </a:r>
          </a:p>
          <a:p>
            <a:r>
              <a:rPr lang="uk-UA" sz="3600" b="1" i="1" dirty="0">
                <a:latin typeface="Georgia" panose="02040502050405020303" pitchFamily="18" charset="0"/>
              </a:rPr>
              <a:t>Група- розсудливі</a:t>
            </a:r>
          </a:p>
        </p:txBody>
      </p:sp>
    </p:spTree>
    <p:extLst>
      <p:ext uri="{BB962C8B-B14F-4D97-AF65-F5344CB8AC3E}">
        <p14:creationId xmlns:p14="http://schemas.microsoft.com/office/powerpoint/2010/main" val="382669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>
                <a:solidFill>
                  <a:srgbClr val="FF0000"/>
                </a:solidFill>
                <a:latin typeface="Georgia" panose="02040502050405020303" pitchFamily="18" charset="0"/>
              </a:rPr>
              <a:t>Гра "Хто зайвий?" </a:t>
            </a:r>
          </a:p>
        </p:txBody>
      </p:sp>
      <p:pic>
        <p:nvPicPr>
          <p:cNvPr id="5" name="Picture 2" descr="C:\Documents and Settings\zhenya\Рабочий стол\уроки\Рисунки работа\Рисунки\дети\82(6)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460" y="1848913"/>
            <a:ext cx="6565079" cy="430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75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rgbClr val="FF0000"/>
                </a:solidFill>
                <a:latin typeface="Georgia" panose="02040502050405020303" pitchFamily="18" charset="0"/>
              </a:rPr>
              <a:t>Гра «Упізнай мене» </a:t>
            </a:r>
          </a:p>
        </p:txBody>
      </p:sp>
      <p:pic>
        <p:nvPicPr>
          <p:cNvPr id="4" name="Picture 2" descr="C:\Documents and Settings\zhenya\Рабочий стол\уроки\Рисунки работа\Рисунки\дети\Думай копия копия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141" y="1825625"/>
            <a:ext cx="3729718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018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>
                <a:solidFill>
                  <a:srgbClr val="002060"/>
                </a:solidFill>
                <a:latin typeface="Georgia" panose="02040502050405020303" pitchFamily="18" charset="0"/>
              </a:rPr>
              <a:t>Завдання наші такі:</a:t>
            </a:r>
            <a:br>
              <a:rPr lang="uk-UA" b="1" i="1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endParaRPr lang="uk-UA" b="1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dirty="0" smtClean="0">
                <a:latin typeface="Georgia" panose="02040502050405020303" pitchFamily="18" charset="0"/>
              </a:rPr>
              <a:t>Не </a:t>
            </a:r>
            <a:r>
              <a:rPr lang="uk-UA" b="1" dirty="0">
                <a:latin typeface="Georgia" panose="02040502050405020303" pitchFamily="18" charset="0"/>
              </a:rPr>
              <a:t>просто слухати, а чути.</a:t>
            </a:r>
          </a:p>
          <a:p>
            <a:r>
              <a:rPr lang="uk-UA" b="1" dirty="0">
                <a:latin typeface="Georgia" panose="02040502050405020303" pitchFamily="18" charset="0"/>
              </a:rPr>
              <a:t>Не просто дивитися, а бачити.</a:t>
            </a:r>
          </a:p>
          <a:p>
            <a:r>
              <a:rPr lang="uk-UA" b="1" dirty="0">
                <a:latin typeface="Georgia" panose="02040502050405020303" pitchFamily="18" charset="0"/>
              </a:rPr>
              <a:t>Не просто відповідати, а міркувати.</a:t>
            </a:r>
          </a:p>
          <a:p>
            <a:r>
              <a:rPr lang="uk-UA" b="1" dirty="0">
                <a:latin typeface="Georgia" panose="02040502050405020303" pitchFamily="18" charset="0"/>
              </a:rPr>
              <a:t>Дружно і </a:t>
            </a:r>
            <a:r>
              <a:rPr lang="uk-UA" b="1" dirty="0" err="1">
                <a:latin typeface="Georgia" panose="02040502050405020303" pitchFamily="18" charset="0"/>
              </a:rPr>
              <a:t>плідно</a:t>
            </a:r>
            <a:r>
              <a:rPr lang="uk-UA" b="1" dirty="0">
                <a:latin typeface="Georgia" panose="02040502050405020303" pitchFamily="18" charset="0"/>
              </a:rPr>
              <a:t> працювати.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89377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rgbClr val="FF0000"/>
                </a:solidFill>
                <a:latin typeface="Georgia" panose="02040502050405020303" pitchFamily="18" charset="0"/>
              </a:rPr>
              <a:t>Гра « Веселі перегони»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587" y="2026691"/>
            <a:ext cx="6996825" cy="394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077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84460414ef1977a1ec9feb0944fdff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877" y="1104775"/>
            <a:ext cx="1913760" cy="143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WordArt 2"/>
          <p:cNvSpPr>
            <a:spLocks noChangeArrowheads="1" noChangeShapeType="1" noTextEdit="1"/>
          </p:cNvSpPr>
          <p:nvPr/>
        </p:nvSpPr>
        <p:spPr bwMode="auto">
          <a:xfrm rot="20732463">
            <a:off x="3246794" y="2478733"/>
            <a:ext cx="5485075" cy="1764000"/>
          </a:xfrm>
          <a:prstGeom prst="rect">
            <a:avLst/>
          </a:prstGeom>
        </p:spPr>
        <p:txBody>
          <a:bodyPr wrap="none" fromWordArt="1">
            <a:prstTxWarp prst="textFadeRight">
              <a:avLst>
                <a:gd name="adj" fmla="val 33333"/>
              </a:avLst>
            </a:prstTxWarp>
          </a:bodyPr>
          <a:lstStyle/>
          <a:p>
            <a:pPr algn="ctr"/>
            <a:r>
              <a:rPr lang="uk-UA" sz="3266" kern="10" dirty="0" smtClean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ХВИЛИНКА</a:t>
            </a:r>
          </a:p>
          <a:p>
            <a:pPr algn="ctr"/>
            <a:r>
              <a:rPr lang="uk-UA" sz="3266" kern="10" dirty="0" smtClean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uk-UA" sz="3266" kern="10" dirty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«Корисні поради». </a:t>
            </a:r>
          </a:p>
        </p:txBody>
      </p:sp>
      <p:pic>
        <p:nvPicPr>
          <p:cNvPr id="49157" name="Рисунок 6" descr="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81" y="423721"/>
            <a:ext cx="3127680" cy="320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22803" y="5391788"/>
            <a:ext cx="52613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Диктант з коментуванням</a:t>
            </a:r>
            <a:endParaRPr lang="uk-UA" sz="28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3670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>
                <a:solidFill>
                  <a:srgbClr val="7030A0"/>
                </a:solidFill>
                <a:latin typeface="Georgia" panose="02040502050405020303" pitchFamily="18" charset="0"/>
              </a:rPr>
              <a:t>Завдання: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465407"/>
            <a:ext cx="7886700" cy="4351338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дати </a:t>
            </a:r>
            <a:r>
              <a:rPr lang="uk-UA" sz="3200" b="1" dirty="0">
                <a:solidFill>
                  <a:srgbClr val="002060"/>
                </a:solidFill>
                <a:latin typeface="Georgia" panose="02040502050405020303" pitchFamily="18" charset="0"/>
              </a:rPr>
              <a:t>пораду товаришеві щодо правильного написання іменників</a:t>
            </a:r>
          </a:p>
        </p:txBody>
      </p:sp>
      <p:pic>
        <p:nvPicPr>
          <p:cNvPr id="4" name="Picture 2" descr="C:\Documents and Settings\zhenya\Рабочий стол\уроки\Рисунки работа\Рисунки\дети\59(2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679" y="2896466"/>
            <a:ext cx="4029075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033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84460414ef1977a1ec9feb0944fdff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441" y="2711902"/>
            <a:ext cx="1913760" cy="143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WordArt 2"/>
          <p:cNvSpPr>
            <a:spLocks noChangeArrowheads="1" noChangeShapeType="1" noTextEdit="1"/>
          </p:cNvSpPr>
          <p:nvPr/>
        </p:nvSpPr>
        <p:spPr bwMode="auto">
          <a:xfrm rot="20840274">
            <a:off x="3609710" y="1423022"/>
            <a:ext cx="4190400" cy="1764000"/>
          </a:xfrm>
          <a:prstGeom prst="rect">
            <a:avLst/>
          </a:prstGeom>
        </p:spPr>
        <p:txBody>
          <a:bodyPr wrap="none" fromWordArt="1">
            <a:prstTxWarp prst="textFadeRight">
              <a:avLst>
                <a:gd name="adj" fmla="val 33333"/>
              </a:avLst>
            </a:prstTxWarp>
          </a:bodyPr>
          <a:lstStyle/>
          <a:p>
            <a:pPr algn="ctr"/>
            <a:r>
              <a:rPr lang="uk-UA" sz="3266" kern="10" dirty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ХВИЛИНКА </a:t>
            </a:r>
            <a:endParaRPr lang="uk-UA" sz="3266" kern="10" dirty="0" smtClean="0">
              <a:ln w="9525">
                <a:solidFill>
                  <a:srgbClr val="002060"/>
                </a:solidFill>
                <a:round/>
                <a:headEnd/>
                <a:tailEnd/>
              </a:ln>
              <a:solidFill>
                <a:srgbClr val="003366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 panose="020B0806030902050204" pitchFamily="34" charset="0"/>
            </a:endParaRPr>
          </a:p>
          <a:p>
            <a:pPr algn="ctr"/>
            <a:r>
              <a:rPr lang="uk-UA" sz="3266" kern="10" dirty="0" smtClean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СИГНАЛЬНА</a:t>
            </a:r>
            <a:endParaRPr lang="uk-UA" sz="3266" kern="10" dirty="0">
              <a:ln w="9525">
                <a:solidFill>
                  <a:srgbClr val="002060"/>
                </a:solidFill>
                <a:round/>
                <a:headEnd/>
                <a:tailEnd/>
              </a:ln>
              <a:solidFill>
                <a:srgbClr val="003366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49157" name="Рисунок 6" descr="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81" y="423721"/>
            <a:ext cx="3127680" cy="320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6218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268" y="378981"/>
            <a:ext cx="7886700" cy="1325563"/>
          </a:xfrm>
        </p:spPr>
        <p:txBody>
          <a:bodyPr/>
          <a:lstStyle/>
          <a:p>
            <a:r>
              <a:rPr lang="uk-UA" b="1" dirty="0">
                <a:solidFill>
                  <a:srgbClr val="7030A0"/>
                </a:solidFill>
                <a:latin typeface="Georgia" panose="02040502050405020303" pitchFamily="18" charset="0"/>
              </a:rPr>
              <a:t>Гра «Істота – неістота»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85454" y="1825625"/>
            <a:ext cx="7129895" cy="4351338"/>
          </a:xfrm>
        </p:spPr>
        <p:txBody>
          <a:bodyPr>
            <a:normAutofit/>
          </a:bodyPr>
          <a:lstStyle/>
          <a:p>
            <a:r>
              <a:rPr lang="uk-UA" sz="3200" b="1" i="1" dirty="0" smtClean="0">
                <a:latin typeface="Georgia" panose="02040502050405020303" pitchFamily="18" charset="0"/>
              </a:rPr>
              <a:t>(</a:t>
            </a:r>
            <a:r>
              <a:rPr lang="uk-UA" sz="3200" b="1" i="1" dirty="0">
                <a:latin typeface="Georgia" panose="02040502050405020303" pitchFamily="18" charset="0"/>
              </a:rPr>
              <a:t>робота з </a:t>
            </a:r>
            <a:r>
              <a:rPr lang="uk-UA" sz="3200" b="1" i="1" dirty="0" smtClean="0">
                <a:latin typeface="Georgia" panose="02040502050405020303" pitchFamily="18" charset="0"/>
              </a:rPr>
              <a:t>цеглинками </a:t>
            </a:r>
            <a:r>
              <a:rPr lang="uk-UA" sz="3200" b="1" i="1" dirty="0" err="1" smtClean="0">
                <a:latin typeface="Georgia" panose="02040502050405020303" pitchFamily="18" charset="0"/>
              </a:rPr>
              <a:t>лєго</a:t>
            </a:r>
            <a:r>
              <a:rPr lang="uk-UA" sz="3200" b="1" i="1" dirty="0" smtClean="0">
                <a:latin typeface="Georgia" panose="02040502050405020303" pitchFamily="18" charset="0"/>
              </a:rPr>
              <a:t>, </a:t>
            </a:r>
            <a:r>
              <a:rPr lang="uk-UA" sz="3200" b="1" i="1" dirty="0">
                <a:latin typeface="Georgia" panose="02040502050405020303" pitchFamily="18" charset="0"/>
              </a:rPr>
              <a:t>зелений </a:t>
            </a:r>
            <a:r>
              <a:rPr lang="uk-UA" sz="3200" b="1" i="1" dirty="0" smtClean="0">
                <a:latin typeface="Georgia" panose="02040502050405020303" pitchFamily="18" charset="0"/>
              </a:rPr>
              <a:t>колір </a:t>
            </a:r>
            <a:r>
              <a:rPr lang="uk-UA" sz="3200" b="1" i="1" dirty="0">
                <a:latin typeface="Georgia" panose="02040502050405020303" pitchFamily="18" charset="0"/>
              </a:rPr>
              <a:t>– істота, червоний – </a:t>
            </a:r>
            <a:r>
              <a:rPr lang="uk-UA" sz="3200" b="1" i="1" dirty="0" smtClean="0">
                <a:latin typeface="Georgia" panose="02040502050405020303" pitchFamily="18" charset="0"/>
              </a:rPr>
              <a:t>неістота )</a:t>
            </a:r>
            <a:endParaRPr lang="uk-UA" sz="3200" b="1" i="1" dirty="0">
              <a:latin typeface="Georgia" panose="02040502050405020303" pitchFamily="18" charset="0"/>
            </a:endParaRPr>
          </a:p>
          <a:p>
            <a:r>
              <a:rPr lang="uk-UA" sz="3200" b="1" i="1" dirty="0">
                <a:latin typeface="Georgia" panose="02040502050405020303" pitchFamily="18" charset="0"/>
              </a:rPr>
              <a:t>Радість, пір’я, півень, муха, музикант, школяр, бар</a:t>
            </a:r>
            <a:r>
              <a:rPr lang="ru-RU" sz="3200" b="1" i="1" dirty="0" err="1">
                <a:latin typeface="Georgia" panose="02040502050405020303" pitchFamily="18" charset="0"/>
              </a:rPr>
              <a:t>абан</a:t>
            </a:r>
            <a:r>
              <a:rPr lang="ru-RU" sz="3200" b="1" i="1" dirty="0">
                <a:latin typeface="Georgia" panose="02040502050405020303" pitchFamily="18" charset="0"/>
              </a:rPr>
              <a:t>, </a:t>
            </a:r>
            <a:r>
              <a:rPr lang="ru-RU" sz="3200" b="1" i="1" dirty="0" err="1">
                <a:latin typeface="Georgia" panose="02040502050405020303" pitchFamily="18" charset="0"/>
              </a:rPr>
              <a:t>ящірка</a:t>
            </a:r>
            <a:r>
              <a:rPr lang="ru-RU" sz="3200" b="1" i="1" dirty="0">
                <a:latin typeface="Georgia" panose="02040502050405020303" pitchFamily="18" charset="0"/>
              </a:rPr>
              <a:t>, </a:t>
            </a:r>
            <a:r>
              <a:rPr lang="ru-RU" sz="3200" b="1" i="1" dirty="0" err="1">
                <a:latin typeface="Georgia" panose="02040502050405020303" pitchFamily="18" charset="0"/>
              </a:rPr>
              <a:t>стадіон</a:t>
            </a:r>
            <a:r>
              <a:rPr lang="ru-RU" sz="3200" b="1" i="1" dirty="0">
                <a:latin typeface="Georgia" panose="02040502050405020303" pitchFamily="18" charset="0"/>
              </a:rPr>
              <a:t>, зоопарк, директор, верблюд, телефон.</a:t>
            </a:r>
            <a:endParaRPr lang="uk-UA" sz="3200" b="1" i="1" dirty="0">
              <a:latin typeface="Georgia" panose="02040502050405020303" pitchFamily="18" charset="0"/>
            </a:endParaRPr>
          </a:p>
          <a:p>
            <a:endParaRPr lang="uk-UA" sz="3200" b="1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3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1559" y="500062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7030A0"/>
                </a:solidFill>
                <a:latin typeface="Georgia" panose="02040502050405020303" pitchFamily="18" charset="0"/>
              </a:rPr>
              <a:t>«</a:t>
            </a:r>
            <a:r>
              <a:rPr lang="ru-RU" b="1" i="1" dirty="0" err="1">
                <a:solidFill>
                  <a:srgbClr val="7030A0"/>
                </a:solidFill>
                <a:latin typeface="Georgia" panose="02040502050405020303" pitchFamily="18" charset="0"/>
              </a:rPr>
              <a:t>Малюнковий</a:t>
            </a:r>
            <a:r>
              <a:rPr lang="ru-RU" b="1" i="1" dirty="0">
                <a:solidFill>
                  <a:srgbClr val="7030A0"/>
                </a:solidFill>
                <a:latin typeface="Georgia" panose="02040502050405020303" pitchFamily="18" charset="0"/>
              </a:rPr>
              <a:t> диктант»</a:t>
            </a:r>
            <a:r>
              <a:rPr lang="uk-UA" i="1" dirty="0">
                <a:solidFill>
                  <a:srgbClr val="7030A0"/>
                </a:solidFill>
                <a:latin typeface="Georgia" panose="02040502050405020303" pitchFamily="18" charset="0"/>
              </a:rPr>
              <a:t/>
            </a:r>
            <a:br>
              <a:rPr lang="uk-UA" i="1" dirty="0">
                <a:solidFill>
                  <a:srgbClr val="7030A0"/>
                </a:solidFill>
                <a:latin typeface="Georgia" panose="02040502050405020303" pitchFamily="18" charset="0"/>
              </a:rPr>
            </a:br>
            <a:endParaRPr lang="uk-UA" i="1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400" b="1" dirty="0" err="1">
                <a:latin typeface="Georgia" panose="02040502050405020303" pitchFamily="18" charset="0"/>
              </a:rPr>
              <a:t>Метелик</a:t>
            </a:r>
            <a:r>
              <a:rPr lang="ru-RU" sz="4400" b="1" dirty="0">
                <a:latin typeface="Georgia" panose="02040502050405020303" pitchFamily="18" charset="0"/>
              </a:rPr>
              <a:t>, </a:t>
            </a:r>
            <a:r>
              <a:rPr lang="ru-RU" sz="4400" b="1" dirty="0" err="1" smtClean="0">
                <a:latin typeface="Georgia" panose="02040502050405020303" pitchFamily="18" charset="0"/>
              </a:rPr>
              <a:t>лисичка,вовк</a:t>
            </a:r>
            <a:r>
              <a:rPr lang="ru-RU" sz="4400" b="1" dirty="0" smtClean="0">
                <a:latin typeface="Georgia" panose="02040502050405020303" pitchFamily="18" charset="0"/>
              </a:rPr>
              <a:t> </a:t>
            </a:r>
            <a:r>
              <a:rPr lang="ru-RU" sz="4400" b="1" dirty="0">
                <a:latin typeface="Georgia" panose="02040502050405020303" pitchFamily="18" charset="0"/>
              </a:rPr>
              <a:t>, </a:t>
            </a:r>
            <a:r>
              <a:rPr lang="ru-RU" sz="4400" b="1" dirty="0" err="1">
                <a:latin typeface="Georgia" panose="02040502050405020303" pitchFamily="18" charset="0"/>
              </a:rPr>
              <a:t>білочка</a:t>
            </a:r>
            <a:r>
              <a:rPr lang="ru-RU" sz="4400" b="1" dirty="0">
                <a:latin typeface="Georgia" panose="02040502050405020303" pitchFamily="18" charset="0"/>
              </a:rPr>
              <a:t>, </a:t>
            </a:r>
            <a:r>
              <a:rPr lang="ru-RU" sz="4400" b="1" dirty="0" err="1">
                <a:latin typeface="Georgia" panose="02040502050405020303" pitchFamily="18" charset="0"/>
              </a:rPr>
              <a:t>яблуко</a:t>
            </a:r>
            <a:r>
              <a:rPr lang="ru-RU" sz="4400" b="1" dirty="0">
                <a:latin typeface="Georgia" panose="02040502050405020303" pitchFamily="18" charset="0"/>
              </a:rPr>
              <a:t>, книжка, </a:t>
            </a:r>
            <a:r>
              <a:rPr lang="ru-RU" sz="4400" b="1" dirty="0" smtClean="0">
                <a:latin typeface="Georgia" panose="02040502050405020303" pitchFamily="18" charset="0"/>
              </a:rPr>
              <a:t>теля, </a:t>
            </a:r>
            <a:r>
              <a:rPr lang="ru-RU" sz="4400" b="1" dirty="0">
                <a:latin typeface="Georgia" panose="02040502050405020303" pitchFamily="18" charset="0"/>
              </a:rPr>
              <a:t>прапор, </a:t>
            </a:r>
            <a:r>
              <a:rPr lang="ru-RU" sz="4400" b="1" dirty="0" err="1">
                <a:latin typeface="Georgia" panose="02040502050405020303" pitchFamily="18" charset="0"/>
              </a:rPr>
              <a:t>їжак</a:t>
            </a:r>
            <a:r>
              <a:rPr lang="ru-RU" sz="4400" b="1" dirty="0">
                <a:latin typeface="Georgia" panose="02040502050405020303" pitchFamily="18" charset="0"/>
              </a:rPr>
              <a:t>, </a:t>
            </a:r>
            <a:r>
              <a:rPr lang="ru-RU" sz="4400" b="1" dirty="0" err="1">
                <a:latin typeface="Georgia" panose="02040502050405020303" pitchFamily="18" charset="0"/>
              </a:rPr>
              <a:t>вікно</a:t>
            </a:r>
            <a:r>
              <a:rPr lang="ru-RU" sz="4400" b="1" dirty="0">
                <a:latin typeface="Georgia" panose="02040502050405020303" pitchFamily="18" charset="0"/>
              </a:rPr>
              <a:t>, </a:t>
            </a:r>
            <a:r>
              <a:rPr lang="ru-RU" sz="4400" b="1" dirty="0" err="1">
                <a:latin typeface="Georgia" panose="02040502050405020303" pitchFamily="18" charset="0"/>
              </a:rPr>
              <a:t>миша</a:t>
            </a:r>
            <a:r>
              <a:rPr lang="ru-RU" sz="4400" b="1" dirty="0">
                <a:latin typeface="Georgia" panose="02040502050405020303" pitchFamily="18" charset="0"/>
              </a:rPr>
              <a:t>, коло</a:t>
            </a:r>
            <a:endParaRPr lang="uk-UA" sz="4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21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730014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00B050"/>
                </a:solidFill>
                <a:latin typeface="Georgia" panose="02040502050405020303" pitchFamily="18" charset="0"/>
              </a:rPr>
              <a:t>ЧОЛОВІЧИЙ РІД</a:t>
            </a:r>
            <a:r>
              <a:rPr lang="uk-UA" b="1" dirty="0" smtClean="0">
                <a:latin typeface="Georgia" panose="02040502050405020303" pitchFamily="18" charset="0"/>
              </a:rPr>
              <a:t/>
            </a:r>
            <a:br>
              <a:rPr lang="uk-UA" b="1" dirty="0" smtClean="0">
                <a:latin typeface="Georgia" panose="02040502050405020303" pitchFamily="18" charset="0"/>
              </a:rPr>
            </a:br>
            <a:r>
              <a:rPr lang="uk-UA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ЖІНОЧИЙ РІД</a:t>
            </a:r>
            <a:r>
              <a:rPr lang="uk-UA" b="1" dirty="0" smtClean="0">
                <a:latin typeface="Georgia" panose="02040502050405020303" pitchFamily="18" charset="0"/>
              </a:rPr>
              <a:t/>
            </a:r>
            <a:br>
              <a:rPr lang="uk-UA" b="1" dirty="0" smtClean="0">
                <a:latin typeface="Georgia" panose="02040502050405020303" pitchFamily="18" charset="0"/>
              </a:rPr>
            </a:br>
            <a:r>
              <a:rPr lang="uk-UA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СЕРЕДНІЙ РІД</a:t>
            </a:r>
            <a:endParaRPr lang="uk-UA" b="1" dirty="0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0" t="8988" r="12748" b="22238"/>
          <a:stretch/>
        </p:blipFill>
        <p:spPr>
          <a:xfrm>
            <a:off x="397020" y="2687781"/>
            <a:ext cx="2230582" cy="2992582"/>
          </a:xfrm>
        </p:spPr>
      </p:pic>
      <p:sp>
        <p:nvSpPr>
          <p:cNvPr id="5" name="Равнобедренный треугольник 4"/>
          <p:cNvSpPr/>
          <p:nvPr/>
        </p:nvSpPr>
        <p:spPr>
          <a:xfrm>
            <a:off x="344200" y="2095140"/>
            <a:ext cx="2336222" cy="1842219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0" t="8988" r="12748" b="22238"/>
          <a:stretch/>
        </p:blipFill>
        <p:spPr>
          <a:xfrm>
            <a:off x="3059691" y="2687781"/>
            <a:ext cx="2230582" cy="2992582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0" t="8988" r="12748" b="22238"/>
          <a:stretch/>
        </p:blipFill>
        <p:spPr>
          <a:xfrm>
            <a:off x="5822373" y="2687781"/>
            <a:ext cx="2230582" cy="2992582"/>
          </a:xfrm>
          <a:prstGeom prst="rect">
            <a:avLst/>
          </a:prstGeom>
        </p:spPr>
      </p:pic>
      <p:sp>
        <p:nvSpPr>
          <p:cNvPr id="8" name="Равнобедренный треугольник 7"/>
          <p:cNvSpPr/>
          <p:nvPr/>
        </p:nvSpPr>
        <p:spPr>
          <a:xfrm>
            <a:off x="5822373" y="2012011"/>
            <a:ext cx="2336222" cy="1842219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3006871" y="2095139"/>
            <a:ext cx="2336222" cy="1842219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73633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8067" y="304800"/>
            <a:ext cx="5079424" cy="242142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00B050"/>
                </a:solidFill>
                <a:latin typeface="Georgia" panose="02040502050405020303" pitchFamily="18" charset="0"/>
              </a:rPr>
              <a:t>ЧОЛОВІЧИЙ </a:t>
            </a:r>
            <a:r>
              <a:rPr lang="uk-UA" b="1" dirty="0" smtClean="0">
                <a:solidFill>
                  <a:srgbClr val="00B050"/>
                </a:solidFill>
                <a:latin typeface="Georgia" panose="02040502050405020303" pitchFamily="18" charset="0"/>
              </a:rPr>
              <a:t>РІД</a:t>
            </a:r>
            <a:br>
              <a:rPr lang="uk-UA" b="1" dirty="0" smtClean="0">
                <a:solidFill>
                  <a:srgbClr val="00B050"/>
                </a:solidFill>
                <a:latin typeface="Georgia" panose="02040502050405020303" pitchFamily="18" charset="0"/>
              </a:rPr>
            </a:br>
            <a:r>
              <a:rPr lang="uk-UA" b="1" dirty="0">
                <a:solidFill>
                  <a:srgbClr val="FFFF00"/>
                </a:solidFill>
                <a:latin typeface="Georgia" panose="02040502050405020303" pitchFamily="18" charset="0"/>
              </a:rPr>
              <a:t>СЕРЕДНІЙ РІД</a:t>
            </a:r>
            <a:r>
              <a:rPr lang="uk-UA" b="1" dirty="0">
                <a:latin typeface="Georgia" panose="02040502050405020303" pitchFamily="18" charset="0"/>
              </a:rPr>
              <a:t/>
            </a:r>
            <a:br>
              <a:rPr lang="uk-UA" b="1" dirty="0">
                <a:latin typeface="Georgia" panose="02040502050405020303" pitchFamily="18" charset="0"/>
              </a:rPr>
            </a:br>
            <a:r>
              <a:rPr lang="uk-UA" b="1" dirty="0">
                <a:solidFill>
                  <a:srgbClr val="FF0000"/>
                </a:solidFill>
                <a:latin typeface="Georgia" panose="02040502050405020303" pitchFamily="18" charset="0"/>
              </a:rPr>
              <a:t>ЖІНОЧИЙ РІД</a:t>
            </a:r>
            <a:r>
              <a:rPr lang="uk-UA" b="1" dirty="0">
                <a:latin typeface="Georgia" panose="02040502050405020303" pitchFamily="18" charset="0"/>
              </a:rPr>
              <a:t/>
            </a:r>
            <a:br>
              <a:rPr lang="uk-UA" b="1" dirty="0">
                <a:latin typeface="Georgia" panose="02040502050405020303" pitchFamily="18" charset="0"/>
              </a:rPr>
            </a:br>
            <a:endParaRPr lang="uk-UA" dirty="0"/>
          </a:p>
        </p:txBody>
      </p:sp>
      <p:pic>
        <p:nvPicPr>
          <p:cNvPr id="1028" name="Picture 4" descr="Пов’язане зображенн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996" y="2365810"/>
            <a:ext cx="6194639" cy="412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18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Один- багато</a:t>
            </a:r>
            <a:endParaRPr lang="uk-UA" b="1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82981"/>
            <a:ext cx="8058150" cy="3793981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latin typeface="Georgia" panose="02040502050405020303" pitchFamily="18" charset="0"/>
              </a:rPr>
              <a:t>1 група- іменники чоловічого роду</a:t>
            </a:r>
          </a:p>
          <a:p>
            <a:r>
              <a:rPr lang="uk-UA" sz="3200" b="1" dirty="0" smtClean="0">
                <a:latin typeface="Georgia" panose="02040502050405020303" pitchFamily="18" charset="0"/>
              </a:rPr>
              <a:t>2 група – іменники жіночого роду</a:t>
            </a:r>
          </a:p>
          <a:p>
            <a:r>
              <a:rPr lang="uk-UA" sz="3200" b="1" dirty="0" smtClean="0">
                <a:latin typeface="Georgia" panose="02040502050405020303" pitchFamily="18" charset="0"/>
              </a:rPr>
              <a:t>3 група- іменники середнього роду</a:t>
            </a:r>
            <a:endParaRPr lang="uk-UA" sz="32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964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84460414ef1977a1ec9feb0944fdff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404" y="1387180"/>
            <a:ext cx="1913760" cy="143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WordArt 2"/>
          <p:cNvSpPr>
            <a:spLocks noChangeArrowheads="1" noChangeShapeType="1" noTextEdit="1"/>
          </p:cNvSpPr>
          <p:nvPr/>
        </p:nvSpPr>
        <p:spPr bwMode="auto">
          <a:xfrm rot="20599435">
            <a:off x="2374376" y="3182695"/>
            <a:ext cx="5868697" cy="1455305"/>
          </a:xfrm>
          <a:prstGeom prst="rect">
            <a:avLst/>
          </a:prstGeom>
        </p:spPr>
        <p:txBody>
          <a:bodyPr wrap="none" fromWordArt="1">
            <a:prstTxWarp prst="textFadeRight">
              <a:avLst>
                <a:gd name="adj" fmla="val 33333"/>
              </a:avLst>
            </a:prstTxWarp>
          </a:bodyPr>
          <a:lstStyle/>
          <a:p>
            <a:pPr algn="ctr"/>
            <a:r>
              <a:rPr lang="uk-UA" sz="3266" kern="10" dirty="0" smtClean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Хвилинка </a:t>
            </a:r>
          </a:p>
          <a:p>
            <a:pPr algn="ctr"/>
            <a:r>
              <a:rPr lang="uk-UA" sz="3266" kern="10" dirty="0" smtClean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відпочинку</a:t>
            </a:r>
            <a:endParaRPr lang="uk-UA" sz="3266" kern="10" dirty="0">
              <a:ln w="9525">
                <a:solidFill>
                  <a:srgbClr val="002060"/>
                </a:solidFill>
                <a:round/>
                <a:headEnd/>
                <a:tailEnd/>
              </a:ln>
              <a:solidFill>
                <a:srgbClr val="003366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4340" name="Рисунок 5" descr="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81" y="423721"/>
            <a:ext cx="2959200" cy="3049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10417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321" y="294121"/>
            <a:ext cx="4180320" cy="628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0_3b69c_99b7d36f_XLЫЧ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321" y="294120"/>
            <a:ext cx="4377600" cy="6405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74898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Фізкультхвилинка Райдуга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673" y="263236"/>
            <a:ext cx="8714509" cy="5913727"/>
          </a:xfrm>
        </p:spPr>
      </p:pic>
    </p:spTree>
    <p:extLst>
      <p:ext uri="{BB962C8B-B14F-4D97-AF65-F5344CB8AC3E}">
        <p14:creationId xmlns:p14="http://schemas.microsoft.com/office/powerpoint/2010/main" val="96124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1500" y="457200"/>
            <a:ext cx="7886700" cy="1911927"/>
          </a:xfrm>
        </p:spPr>
        <p:txBody>
          <a:bodyPr>
            <a:normAutofit/>
          </a:bodyPr>
          <a:lstStyle/>
          <a:p>
            <a:r>
              <a:rPr lang="ru-RU" b="1" i="1" dirty="0" err="1">
                <a:solidFill>
                  <a:srgbClr val="7030A0"/>
                </a:solidFill>
                <a:latin typeface="Georgia" panose="02040502050405020303" pitchFamily="18" charset="0"/>
              </a:rPr>
              <a:t>Гра</a:t>
            </a:r>
            <a:r>
              <a:rPr lang="ru-RU" b="1" i="1" dirty="0">
                <a:solidFill>
                  <a:srgbClr val="7030A0"/>
                </a:solidFill>
                <a:latin typeface="Georgia" panose="02040502050405020303" pitchFamily="18" charset="0"/>
              </a:rPr>
              <a:t> «Добери слово»</a:t>
            </a:r>
            <a:r>
              <a:rPr lang="uk-UA" dirty="0"/>
              <a:t/>
            </a:r>
            <a:br>
              <a:rPr lang="uk-UA" dirty="0"/>
            </a:br>
            <a:r>
              <a:rPr lang="uk-UA" b="1" dirty="0" smtClean="0">
                <a:latin typeface="+mn-lt"/>
              </a:rPr>
              <a:t>ЩО ?                             ХТО?</a:t>
            </a:r>
            <a:br>
              <a:rPr lang="uk-UA" b="1" dirty="0" smtClean="0">
                <a:latin typeface="+mn-lt"/>
              </a:rPr>
            </a:br>
            <a:r>
              <a:rPr lang="ru-RU" b="1" dirty="0" smtClean="0"/>
              <a:t>Сад                                </a:t>
            </a:r>
            <a:r>
              <a:rPr lang="ru-RU" b="1" dirty="0" err="1" smtClean="0"/>
              <a:t>садівник</a:t>
            </a:r>
            <a:endParaRPr lang="uk-UA" b="1" dirty="0">
              <a:latin typeface="+mn-lt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814944" y="2479963"/>
            <a:ext cx="2699905" cy="3696999"/>
          </a:xfrm>
        </p:spPr>
        <p:txBody>
          <a:bodyPr>
            <a:normAutofit/>
          </a:bodyPr>
          <a:lstStyle/>
          <a:p>
            <a:r>
              <a:rPr lang="uk-UA" sz="4000" dirty="0" smtClean="0"/>
              <a:t>Ліки </a:t>
            </a:r>
          </a:p>
          <a:p>
            <a:r>
              <a:rPr lang="uk-UA" sz="4000" dirty="0" smtClean="0"/>
              <a:t>Робота</a:t>
            </a:r>
          </a:p>
          <a:p>
            <a:r>
              <a:rPr lang="uk-UA" sz="4000" dirty="0" smtClean="0"/>
              <a:t>Море</a:t>
            </a:r>
          </a:p>
          <a:p>
            <a:r>
              <a:rPr lang="uk-UA" sz="4000" dirty="0" smtClean="0"/>
              <a:t>Ліс </a:t>
            </a:r>
            <a:endParaRPr lang="uk-UA" sz="40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629150" y="2479963"/>
            <a:ext cx="3886200" cy="3697000"/>
          </a:xfrm>
        </p:spPr>
        <p:txBody>
          <a:bodyPr>
            <a:normAutofit/>
          </a:bodyPr>
          <a:lstStyle/>
          <a:p>
            <a:r>
              <a:rPr lang="uk-UA" sz="4000" dirty="0" smtClean="0"/>
              <a:t>Лікар</a:t>
            </a:r>
          </a:p>
          <a:p>
            <a:r>
              <a:rPr lang="uk-UA" sz="4000" dirty="0" smtClean="0"/>
              <a:t>Робітник</a:t>
            </a:r>
          </a:p>
          <a:p>
            <a:r>
              <a:rPr lang="uk-UA" sz="4000" dirty="0" smtClean="0"/>
              <a:t>Моряк</a:t>
            </a:r>
          </a:p>
          <a:p>
            <a:r>
              <a:rPr lang="uk-UA" sz="4000" dirty="0" smtClean="0"/>
              <a:t>Лісник </a:t>
            </a: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47364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i="1" dirty="0" err="1">
                <a:solidFill>
                  <a:srgbClr val="7030A0"/>
                </a:solidFill>
                <a:latin typeface="Georgia" panose="02040502050405020303" pitchFamily="18" charset="0"/>
              </a:rPr>
              <a:t>Гра</a:t>
            </a:r>
            <a:r>
              <a:rPr lang="ru-RU" sz="4800" b="1" i="1" dirty="0">
                <a:solidFill>
                  <a:srgbClr val="7030A0"/>
                </a:solidFill>
                <a:latin typeface="Georgia" panose="02040502050405020303" pitchFamily="18" charset="0"/>
              </a:rPr>
              <a:t> «Я - редактор» </a:t>
            </a:r>
            <a:r>
              <a:rPr lang="uk-UA" sz="4800" i="1" dirty="0">
                <a:solidFill>
                  <a:srgbClr val="7030A0"/>
                </a:solidFill>
                <a:latin typeface="Georgia" panose="02040502050405020303" pitchFamily="18" charset="0"/>
              </a:rPr>
              <a:t/>
            </a:r>
            <a:br>
              <a:rPr lang="uk-UA" sz="4800" i="1" dirty="0">
                <a:solidFill>
                  <a:srgbClr val="7030A0"/>
                </a:solidFill>
                <a:latin typeface="Georgia" panose="02040502050405020303" pitchFamily="18" charset="0"/>
              </a:rPr>
            </a:br>
            <a:endParaRPr lang="uk-UA" sz="4800" i="1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27017" y="1811770"/>
            <a:ext cx="6908223" cy="4351338"/>
          </a:xfrm>
        </p:spPr>
        <p:txBody>
          <a:bodyPr/>
          <a:lstStyle/>
          <a:p>
            <a:r>
              <a:rPr lang="ru-RU" b="1" dirty="0" err="1" smtClean="0">
                <a:latin typeface="Georgia" panose="02040502050405020303" pitchFamily="18" charset="0"/>
              </a:rPr>
              <a:t>Виправ</a:t>
            </a:r>
            <a:r>
              <a:rPr lang="ru-RU" b="1" dirty="0" smtClean="0">
                <a:latin typeface="Georgia" panose="02040502050405020303" pitchFamily="18" charset="0"/>
              </a:rPr>
              <a:t> </a:t>
            </a:r>
            <a:r>
              <a:rPr lang="ru-RU" b="1" dirty="0" err="1">
                <a:latin typeface="Georgia" panose="02040502050405020303" pitchFamily="18" charset="0"/>
              </a:rPr>
              <a:t>помилки</a:t>
            </a:r>
            <a:r>
              <a:rPr lang="ru-RU" b="1" dirty="0">
                <a:latin typeface="Georgia" panose="02040502050405020303" pitchFamily="18" charset="0"/>
              </a:rPr>
              <a:t>. Запиши текст правильно.</a:t>
            </a:r>
            <a:endParaRPr lang="uk-UA" dirty="0">
              <a:latin typeface="Georgia" panose="02040502050405020303" pitchFamily="18" charset="0"/>
            </a:endParaRPr>
          </a:p>
          <a:p>
            <a:r>
              <a:rPr lang="ru-RU" b="1" dirty="0">
                <a:latin typeface="Georgia" panose="02040502050405020303" pitchFamily="18" charset="0"/>
              </a:rPr>
              <a:t>Он </a:t>
            </a:r>
            <a:r>
              <a:rPr lang="ru-RU" b="1" dirty="0" err="1">
                <a:latin typeface="Georgia" panose="02040502050405020303" pitchFamily="18" charset="0"/>
              </a:rPr>
              <a:t>пасіка</a:t>
            </a:r>
            <a:r>
              <a:rPr lang="ru-RU" b="1" dirty="0">
                <a:latin typeface="Georgia" panose="02040502050405020303" pitchFamily="18" charset="0"/>
              </a:rPr>
              <a:t>. Коло пахучих лип </a:t>
            </a:r>
            <a:r>
              <a:rPr lang="ru-RU" b="1" dirty="0" err="1">
                <a:latin typeface="Georgia" panose="02040502050405020303" pitchFamily="18" charset="0"/>
              </a:rPr>
              <a:t>михась</a:t>
            </a:r>
            <a:r>
              <a:rPr lang="ru-RU" b="1" dirty="0">
                <a:latin typeface="Georgia" panose="02040502050405020303" pitchFamily="18" charset="0"/>
              </a:rPr>
              <a:t>. </a:t>
            </a:r>
            <a:r>
              <a:rPr lang="ru-RU" b="1" dirty="0" err="1">
                <a:latin typeface="Georgia" panose="02040502050405020303" pitchFamily="18" charset="0"/>
              </a:rPr>
              <a:t>Біля</a:t>
            </a:r>
            <a:r>
              <a:rPr lang="ru-RU" b="1" dirty="0">
                <a:latin typeface="Georgia" panose="02040502050405020303" pitchFamily="18" charset="0"/>
              </a:rPr>
              <a:t> тину песик </a:t>
            </a:r>
            <a:r>
              <a:rPr lang="ru-RU" b="1" dirty="0" err="1">
                <a:latin typeface="Georgia" panose="02040502050405020303" pitchFamily="18" charset="0"/>
              </a:rPr>
              <a:t>булька</a:t>
            </a:r>
            <a:r>
              <a:rPr lang="ru-RU" b="1" dirty="0">
                <a:latin typeface="Georgia" panose="02040502050405020303" pitchFamily="18" charset="0"/>
              </a:rPr>
              <a:t>. На </a:t>
            </a:r>
            <a:r>
              <a:rPr lang="ru-RU" b="1" dirty="0" err="1">
                <a:latin typeface="Georgia" panose="02040502050405020303" pitchFamily="18" charset="0"/>
              </a:rPr>
              <a:t>вулику</a:t>
            </a:r>
            <a:r>
              <a:rPr lang="ru-RU" b="1" dirty="0">
                <a:latin typeface="Georgia" panose="02040502050405020303" pitchFamily="18" charset="0"/>
              </a:rPr>
              <a:t> котик </a:t>
            </a:r>
            <a:r>
              <a:rPr lang="ru-RU" b="1" dirty="0" err="1">
                <a:latin typeface="Georgia" panose="02040502050405020303" pitchFamily="18" charset="0"/>
              </a:rPr>
              <a:t>мурчик</a:t>
            </a:r>
            <a:r>
              <a:rPr lang="ru-RU" b="1" dirty="0">
                <a:latin typeface="Georgia" panose="02040502050405020303" pitchFamily="18" charset="0"/>
              </a:rPr>
              <a:t>. Собака </a:t>
            </a:r>
            <a:r>
              <a:rPr lang="ru-RU" b="1" dirty="0" err="1">
                <a:latin typeface="Georgia" panose="02040502050405020303" pitchFamily="18" charset="0"/>
              </a:rPr>
              <a:t>бровко</a:t>
            </a:r>
            <a:r>
              <a:rPr lang="ru-RU" b="1" dirty="0">
                <a:latin typeface="Georgia" panose="02040502050405020303" pitchFamily="18" charset="0"/>
              </a:rPr>
              <a:t> скоса на </a:t>
            </a:r>
            <a:r>
              <a:rPr lang="ru-RU" b="1" dirty="0" err="1">
                <a:latin typeface="Georgia" panose="02040502050405020303" pitchFamily="18" charset="0"/>
              </a:rPr>
              <a:t>нього</a:t>
            </a:r>
            <a:r>
              <a:rPr lang="ru-RU" b="1" dirty="0">
                <a:latin typeface="Georgia" panose="02040502050405020303" pitchFamily="18" charset="0"/>
              </a:rPr>
              <a:t> </a:t>
            </a:r>
            <a:r>
              <a:rPr lang="ru-RU" b="1" dirty="0" err="1">
                <a:latin typeface="Georgia" panose="02040502050405020303" pitchFamily="18" charset="0"/>
              </a:rPr>
              <a:t>поглядає</a:t>
            </a:r>
            <a:r>
              <a:rPr lang="ru-RU" b="1" dirty="0">
                <a:latin typeface="Georgia" panose="02040502050405020303" pitchFamily="18" charset="0"/>
              </a:rPr>
              <a:t>. Хлопчик покликав </a:t>
            </a:r>
            <a:r>
              <a:rPr lang="ru-RU" b="1" dirty="0" err="1">
                <a:latin typeface="Georgia" panose="02040502050405020303" pitchFamily="18" charset="0"/>
              </a:rPr>
              <a:t>друзів</a:t>
            </a:r>
            <a:r>
              <a:rPr lang="ru-RU" b="1" dirty="0">
                <a:latin typeface="Georgia" panose="02040502050405020303" pitchFamily="18" charset="0"/>
              </a:rPr>
              <a:t> і разом </a:t>
            </a:r>
            <a:r>
              <a:rPr lang="ru-RU" b="1" dirty="0" err="1">
                <a:latin typeface="Georgia" panose="02040502050405020303" pitchFamily="18" charset="0"/>
              </a:rPr>
              <a:t>пішли</a:t>
            </a:r>
            <a:r>
              <a:rPr lang="ru-RU" b="1" dirty="0">
                <a:latin typeface="Georgia" panose="02040502050405020303" pitchFamily="18" charset="0"/>
              </a:rPr>
              <a:t> до </a:t>
            </a:r>
            <a:r>
              <a:rPr lang="ru-RU" b="1" dirty="0" err="1">
                <a:latin typeface="Georgia" panose="02040502050405020303" pitchFamily="18" charset="0"/>
              </a:rPr>
              <a:t>Дідуся</a:t>
            </a:r>
            <a:r>
              <a:rPr lang="ru-RU" b="1" dirty="0">
                <a:latin typeface="Georgia" panose="02040502050405020303" pitchFamily="18" charset="0"/>
              </a:rPr>
              <a:t> </a:t>
            </a:r>
            <a:r>
              <a:rPr lang="ru-RU" b="1" dirty="0" err="1">
                <a:latin typeface="Georgia" panose="02040502050405020303" pitchFamily="18" charset="0"/>
              </a:rPr>
              <a:t>тараса</a:t>
            </a:r>
            <a:r>
              <a:rPr lang="ru-RU" b="1" dirty="0">
                <a:latin typeface="Georgia" panose="02040502050405020303" pitchFamily="18" charset="0"/>
              </a:rPr>
              <a:t>.</a:t>
            </a:r>
            <a:endParaRPr lang="uk-UA" dirty="0">
              <a:latin typeface="Georgia" panose="02040502050405020303" pitchFamily="18" charset="0"/>
            </a:endParaRPr>
          </a:p>
          <a:p>
            <a:endParaRPr lang="uk-UA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55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84460414ef1977a1ec9feb0944fdff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877" y="1104775"/>
            <a:ext cx="1913760" cy="143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WordArt 2"/>
          <p:cNvSpPr>
            <a:spLocks noChangeArrowheads="1" noChangeShapeType="1" noTextEdit="1"/>
          </p:cNvSpPr>
          <p:nvPr/>
        </p:nvSpPr>
        <p:spPr bwMode="auto">
          <a:xfrm rot="20732463">
            <a:off x="3210952" y="3083402"/>
            <a:ext cx="5485075" cy="1764000"/>
          </a:xfrm>
          <a:prstGeom prst="rect">
            <a:avLst/>
          </a:prstGeom>
        </p:spPr>
        <p:txBody>
          <a:bodyPr wrap="none" fromWordArt="1">
            <a:prstTxWarp prst="textFadeRight">
              <a:avLst>
                <a:gd name="adj" fmla="val 33333"/>
              </a:avLst>
            </a:prstTxWarp>
          </a:bodyPr>
          <a:lstStyle/>
          <a:p>
            <a:pPr algn="ctr"/>
            <a:r>
              <a:rPr lang="uk-UA" sz="3266" kern="10" dirty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Хвилинка </a:t>
            </a:r>
            <a:endParaRPr lang="uk-UA" sz="3266" kern="10" dirty="0" smtClean="0">
              <a:ln w="9525">
                <a:solidFill>
                  <a:srgbClr val="002060"/>
                </a:solidFill>
                <a:round/>
                <a:headEnd/>
                <a:tailEnd/>
              </a:ln>
              <a:solidFill>
                <a:srgbClr val="003366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 panose="020B0806030902050204" pitchFamily="34" charset="0"/>
            </a:endParaRPr>
          </a:p>
          <a:p>
            <a:pPr algn="ctr"/>
            <a:r>
              <a:rPr lang="uk-UA" sz="3266" kern="10" dirty="0" smtClean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ЛЕГОЛЕНД</a:t>
            </a:r>
            <a:endParaRPr lang="uk-UA" sz="3266" kern="10" dirty="0">
              <a:ln w="9525">
                <a:solidFill>
                  <a:srgbClr val="002060"/>
                </a:solidFill>
                <a:round/>
                <a:headEnd/>
                <a:tailEnd/>
              </a:ln>
              <a:solidFill>
                <a:srgbClr val="003366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49157" name="Рисунок 6" descr="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81" y="423721"/>
            <a:ext cx="3127680" cy="320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54540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287" y="420544"/>
            <a:ext cx="7886700" cy="576983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Вікторина</a:t>
            </a:r>
            <a:endParaRPr lang="uk-UA" b="1" i="1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997526"/>
            <a:ext cx="7886700" cy="5458691"/>
          </a:xfrm>
        </p:spPr>
        <p:txBody>
          <a:bodyPr/>
          <a:lstStyle/>
          <a:p>
            <a:r>
              <a:rPr lang="uk-UA" b="1" i="1" dirty="0" smtClean="0">
                <a:latin typeface="Georgia" panose="02040502050405020303" pitchFamily="18" charset="0"/>
              </a:rPr>
              <a:t>Що де росте?</a:t>
            </a:r>
            <a:endParaRPr lang="uk-UA" b="1" i="1" dirty="0"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4" t="14930" r="13798" b="8465"/>
          <a:stretch/>
        </p:blipFill>
        <p:spPr>
          <a:xfrm>
            <a:off x="1579418" y="1530926"/>
            <a:ext cx="2683223" cy="29440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447" y="1184562"/>
            <a:ext cx="2795360" cy="21318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137" y="3662794"/>
            <a:ext cx="3841476" cy="244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736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76250"/>
            <a:ext cx="8229600" cy="993775"/>
          </a:xfrm>
        </p:spPr>
        <p:txBody>
          <a:bodyPr/>
          <a:lstStyle/>
          <a:p>
            <a:r>
              <a:rPr lang="uk-UA" altLang="uk-UA" sz="2800" b="1" dirty="0">
                <a:solidFill>
                  <a:srgbClr val="7030A0"/>
                </a:solidFill>
                <a:latin typeface="Georgia" panose="02040502050405020303" pitchFamily="18" charset="0"/>
              </a:rPr>
              <a:t>Що росте у лісі ?</a:t>
            </a:r>
            <a:endParaRPr lang="ru-RU" altLang="uk-UA" sz="2800" b="1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900113" y="1557338"/>
            <a:ext cx="3382962" cy="13684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uk-UA" altLang="uk-UA" sz="7200" b="1">
                <a:solidFill>
                  <a:schemeClr val="bg1"/>
                </a:solidFill>
              </a:rPr>
              <a:t>Вишня</a:t>
            </a:r>
            <a:endParaRPr lang="ru-RU" altLang="uk-UA" sz="7200" b="1">
              <a:solidFill>
                <a:schemeClr val="bg1"/>
              </a:solidFill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4787899" y="1006475"/>
            <a:ext cx="3382963" cy="1368425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uk-UA" altLang="uk-UA" sz="6000" b="1"/>
              <a:t>Абрикос</a:t>
            </a:r>
            <a:endParaRPr lang="ru-RU" altLang="uk-UA" sz="6000" b="1"/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900113" y="3487016"/>
            <a:ext cx="3382962" cy="136842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uk-UA" altLang="uk-UA" sz="8000" b="1"/>
              <a:t>Огірки</a:t>
            </a:r>
            <a:endParaRPr lang="ru-RU" altLang="uk-UA" sz="8000" b="1"/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4787899" y="4855441"/>
            <a:ext cx="3382963" cy="13684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uk-UA" altLang="uk-UA" sz="6000" b="1"/>
              <a:t>Пшениця</a:t>
            </a:r>
            <a:endParaRPr lang="ru-RU" altLang="uk-UA" sz="6000" b="1"/>
          </a:p>
        </p:txBody>
      </p:sp>
      <p:sp>
        <p:nvSpPr>
          <p:cNvPr id="3087" name="Rectangle 15"/>
          <p:cNvSpPr>
            <a:spLocks noChangeArrowheads="1"/>
          </p:cNvSpPr>
          <p:nvPr/>
        </p:nvSpPr>
        <p:spPr bwMode="auto">
          <a:xfrm>
            <a:off x="4787900" y="3068638"/>
            <a:ext cx="3382963" cy="1368425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uk-UA" altLang="uk-UA" sz="8000" b="1">
                <a:solidFill>
                  <a:schemeClr val="bg1"/>
                </a:solidFill>
              </a:rPr>
              <a:t>Дуб </a:t>
            </a:r>
            <a:endParaRPr lang="ru-RU" altLang="uk-UA" sz="8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05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" grpId="0" animBg="1"/>
      <p:bldP spid="3083" grpId="0" animBg="1"/>
      <p:bldP spid="3085" grpId="0" animBg="1"/>
      <p:bldP spid="308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12041" y="241662"/>
            <a:ext cx="7786688" cy="850900"/>
          </a:xfrm>
        </p:spPr>
        <p:txBody>
          <a:bodyPr/>
          <a:lstStyle/>
          <a:p>
            <a:r>
              <a:rPr lang="uk-UA" altLang="uk-UA" sz="3200" b="1" dirty="0">
                <a:solidFill>
                  <a:srgbClr val="7030A0"/>
                </a:solidFill>
                <a:latin typeface="Georgia" panose="02040502050405020303" pitchFamily="18" charset="0"/>
              </a:rPr>
              <a:t>Що росте у саду?</a:t>
            </a:r>
            <a:endParaRPr lang="ru-RU" altLang="uk-UA" sz="3200" b="1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900113" y="1431061"/>
            <a:ext cx="3382962" cy="13684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uk-UA" altLang="uk-UA" sz="5400" b="1"/>
              <a:t>Картопля</a:t>
            </a:r>
            <a:endParaRPr lang="ru-RU" altLang="uk-UA" sz="5400" b="1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4787899" y="1431061"/>
            <a:ext cx="3382963" cy="136842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uk-UA" altLang="uk-UA" sz="6600" b="1"/>
              <a:t>Слива </a:t>
            </a:r>
            <a:endParaRPr lang="ru-RU" altLang="uk-UA" sz="6600" b="1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900113" y="3068638"/>
            <a:ext cx="3382962" cy="13684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uk-UA" altLang="uk-UA" sz="5400" b="1">
                <a:solidFill>
                  <a:schemeClr val="bg1"/>
                </a:solidFill>
              </a:rPr>
              <a:t>Помідори</a:t>
            </a:r>
            <a:endParaRPr lang="ru-RU" altLang="uk-UA" sz="3600" b="1">
              <a:solidFill>
                <a:schemeClr val="bg1"/>
              </a:solidFill>
            </a:endParaRPr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2959100" y="4706215"/>
            <a:ext cx="3382963" cy="1368425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uk-UA" altLang="uk-UA" sz="6600" b="1" dirty="0">
                <a:solidFill>
                  <a:schemeClr val="bg1"/>
                </a:solidFill>
              </a:rPr>
              <a:t> Малина </a:t>
            </a:r>
            <a:endParaRPr lang="ru-RU" altLang="uk-UA" sz="6600" b="1" dirty="0">
              <a:solidFill>
                <a:schemeClr val="bg1"/>
              </a:solidFill>
            </a:endParaRP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4787900" y="3068638"/>
            <a:ext cx="3382963" cy="1368425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uk-UA" altLang="uk-UA" sz="7200" b="1">
                <a:solidFill>
                  <a:schemeClr val="bg1"/>
                </a:solidFill>
              </a:rPr>
              <a:t>Осика </a:t>
            </a:r>
            <a:endParaRPr lang="ru-RU" altLang="uk-UA" sz="7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96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animBg="1"/>
      <p:bldP spid="10245" grpId="0" animBg="1"/>
      <p:bldP spid="1024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1143000"/>
          </a:xfrm>
        </p:spPr>
        <p:txBody>
          <a:bodyPr/>
          <a:lstStyle/>
          <a:p>
            <a:r>
              <a:rPr lang="uk-UA" altLang="uk-UA" sz="2800" b="1" dirty="0">
                <a:solidFill>
                  <a:srgbClr val="7030A0"/>
                </a:solidFill>
                <a:latin typeface="Georgia" panose="02040502050405020303" pitchFamily="18" charset="0"/>
              </a:rPr>
              <a:t>Що росте на клумбі ?</a:t>
            </a:r>
            <a:endParaRPr lang="ru-RU" altLang="uk-UA" sz="2800" b="1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900113" y="1923256"/>
            <a:ext cx="3382962" cy="13684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altLang="uk-UA" sz="4800" b="1" dirty="0"/>
              <a:t>Тюльпани</a:t>
            </a:r>
            <a:endParaRPr lang="ru-RU" altLang="uk-UA" sz="4800" b="1" dirty="0"/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4787900" y="1249001"/>
            <a:ext cx="3382963" cy="1368425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uk-UA" altLang="uk-UA" sz="5400" b="1"/>
              <a:t>Перець</a:t>
            </a:r>
            <a:r>
              <a:rPr lang="uk-UA" altLang="uk-UA" sz="6000" b="1"/>
              <a:t> </a:t>
            </a:r>
            <a:endParaRPr lang="ru-RU" altLang="uk-UA" sz="6000" b="1"/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900113" y="4076845"/>
            <a:ext cx="3382962" cy="1336386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uk-UA" altLang="uk-UA" sz="6600" b="1">
                <a:solidFill>
                  <a:schemeClr val="bg1"/>
                </a:solidFill>
              </a:rPr>
              <a:t>Айстри</a:t>
            </a:r>
            <a:endParaRPr lang="ru-RU" altLang="uk-UA" sz="6600" b="1">
              <a:solidFill>
                <a:schemeClr val="bg1"/>
              </a:solidFill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4787900" y="4745038"/>
            <a:ext cx="3382963" cy="136842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altLang="uk-UA" sz="6000" b="1" dirty="0"/>
              <a:t> Опеньки </a:t>
            </a:r>
            <a:endParaRPr lang="ru-RU" altLang="uk-UA" sz="6000" b="1" dirty="0"/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4787900" y="3068638"/>
            <a:ext cx="3382963" cy="1368425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uk-UA" altLang="uk-UA" sz="6600" b="1">
                <a:solidFill>
                  <a:schemeClr val="bg1"/>
                </a:solidFill>
              </a:rPr>
              <a:t>Гарбузи</a:t>
            </a:r>
            <a:endParaRPr lang="ru-RU" altLang="uk-UA" sz="66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20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animBg="1"/>
      <p:bldP spid="12295" grpId="0" animBg="1"/>
      <p:bldP spid="1229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1143000"/>
          </a:xfrm>
        </p:spPr>
        <p:txBody>
          <a:bodyPr/>
          <a:lstStyle/>
          <a:p>
            <a:r>
              <a:rPr lang="uk-UA" altLang="uk-UA" sz="3600" b="1" dirty="0">
                <a:solidFill>
                  <a:srgbClr val="7030A0"/>
                </a:solidFill>
                <a:latin typeface="Georgia" panose="02040502050405020303" pitchFamily="18" charset="0"/>
              </a:rPr>
              <a:t>Що росте у полі ?</a:t>
            </a:r>
            <a:r>
              <a:rPr lang="uk-UA" altLang="uk-UA" sz="4000" b="1" dirty="0">
                <a:solidFill>
                  <a:srgbClr val="7030A0"/>
                </a:solidFill>
                <a:latin typeface="Georgia" panose="02040502050405020303" pitchFamily="18" charset="0"/>
              </a:rPr>
              <a:t>  </a:t>
            </a:r>
            <a:endParaRPr lang="ru-RU" altLang="uk-UA" sz="4000" b="1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747713" y="1931410"/>
            <a:ext cx="3382962" cy="136842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uk-UA" altLang="uk-UA" sz="6600" b="1" dirty="0" smtClean="0"/>
              <a:t>Троянда </a:t>
            </a:r>
            <a:endParaRPr lang="ru-RU" altLang="uk-UA" sz="6600" b="1" dirty="0"/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4787900" y="1557338"/>
            <a:ext cx="3382963" cy="13684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uk-UA" altLang="uk-UA" sz="6000" b="1">
                <a:solidFill>
                  <a:schemeClr val="bg1"/>
                </a:solidFill>
              </a:rPr>
              <a:t>Сосна</a:t>
            </a:r>
            <a:endParaRPr lang="ru-RU" altLang="uk-UA" sz="6000" b="1">
              <a:solidFill>
                <a:schemeClr val="bg1"/>
              </a:solidFill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747713" y="3752850"/>
            <a:ext cx="3382962" cy="1368425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uk-UA" altLang="uk-UA" sz="6600" b="1">
                <a:solidFill>
                  <a:schemeClr val="bg1"/>
                </a:solidFill>
              </a:rPr>
              <a:t>Банани</a:t>
            </a:r>
            <a:endParaRPr lang="ru-RU" altLang="uk-UA" sz="6600" b="1">
              <a:solidFill>
                <a:schemeClr val="bg1"/>
              </a:solidFill>
            </a:endParaRPr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4787900" y="4581525"/>
            <a:ext cx="3382963" cy="1368425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uk-UA" altLang="uk-UA" sz="5400" b="1">
                <a:solidFill>
                  <a:schemeClr val="bg1"/>
                </a:solidFill>
              </a:rPr>
              <a:t>Соняшник</a:t>
            </a:r>
            <a:endParaRPr lang="ru-RU" altLang="uk-UA" sz="5400" b="1">
              <a:solidFill>
                <a:schemeClr val="bg1"/>
              </a:solidFill>
            </a:endParaRPr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4787900" y="3068638"/>
            <a:ext cx="3382963" cy="13684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uk-UA" altLang="uk-UA" sz="5400" b="1"/>
              <a:t>Виноград</a:t>
            </a:r>
            <a:endParaRPr lang="ru-RU" altLang="uk-UA" sz="5400" b="1"/>
          </a:p>
        </p:txBody>
      </p:sp>
    </p:spTree>
    <p:extLst>
      <p:ext uri="{BB962C8B-B14F-4D97-AF65-F5344CB8AC3E}">
        <p14:creationId xmlns:p14="http://schemas.microsoft.com/office/powerpoint/2010/main" val="286805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animBg="1"/>
      <p:bldP spid="13316" grpId="0" animBg="1"/>
      <p:bldP spid="13318" grpId="0" animBg="1"/>
      <p:bldP spid="1332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84460414ef1977a1ec9feb0944fdff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877" y="1104775"/>
            <a:ext cx="1913760" cy="143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WordArt 2"/>
          <p:cNvSpPr>
            <a:spLocks noChangeArrowheads="1" noChangeShapeType="1" noTextEdit="1"/>
          </p:cNvSpPr>
          <p:nvPr/>
        </p:nvSpPr>
        <p:spPr bwMode="auto">
          <a:xfrm rot="20732463">
            <a:off x="3210952" y="3083402"/>
            <a:ext cx="5485075" cy="1764000"/>
          </a:xfrm>
          <a:prstGeom prst="rect">
            <a:avLst/>
          </a:prstGeom>
        </p:spPr>
        <p:txBody>
          <a:bodyPr wrap="none" fromWordArt="1">
            <a:prstTxWarp prst="textFadeRight">
              <a:avLst>
                <a:gd name="adj" fmla="val 33333"/>
              </a:avLst>
            </a:prstTxWarp>
          </a:bodyPr>
          <a:lstStyle/>
          <a:p>
            <a:pPr algn="ctr"/>
            <a:r>
              <a:rPr lang="uk-UA" sz="3266" kern="10" dirty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Хвилинка </a:t>
            </a:r>
            <a:endParaRPr lang="uk-UA" sz="3266" kern="10" dirty="0" smtClean="0">
              <a:ln w="9525">
                <a:solidFill>
                  <a:srgbClr val="002060"/>
                </a:solidFill>
                <a:round/>
                <a:headEnd/>
                <a:tailEnd/>
              </a:ln>
              <a:solidFill>
                <a:srgbClr val="003366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 panose="020B0806030902050204" pitchFamily="34" charset="0"/>
            </a:endParaRPr>
          </a:p>
          <a:p>
            <a:pPr algn="ctr"/>
            <a:r>
              <a:rPr lang="uk-UA" sz="3266" kern="10" dirty="0" smtClean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самостійна</a:t>
            </a:r>
            <a:endParaRPr lang="uk-UA" sz="3266" kern="10" dirty="0">
              <a:ln w="9525">
                <a:solidFill>
                  <a:srgbClr val="002060"/>
                </a:solidFill>
                <a:round/>
                <a:headEnd/>
                <a:tailEnd/>
              </a:ln>
              <a:solidFill>
                <a:srgbClr val="003366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49157" name="Рисунок 6" descr="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81" y="423721"/>
            <a:ext cx="3127680" cy="320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6740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84460414ef1977a1ec9feb0944fdff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404" y="1387180"/>
            <a:ext cx="1913760" cy="143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WordArt 2"/>
          <p:cNvSpPr>
            <a:spLocks noChangeArrowheads="1" noChangeShapeType="1" noTextEdit="1"/>
          </p:cNvSpPr>
          <p:nvPr/>
        </p:nvSpPr>
        <p:spPr bwMode="auto">
          <a:xfrm rot="20312928">
            <a:off x="1820196" y="3127732"/>
            <a:ext cx="5868697" cy="1455305"/>
          </a:xfrm>
          <a:prstGeom prst="rect">
            <a:avLst/>
          </a:prstGeom>
        </p:spPr>
        <p:txBody>
          <a:bodyPr wrap="none" fromWordArt="1">
            <a:prstTxWarp prst="textFadeRight">
              <a:avLst>
                <a:gd name="adj" fmla="val 20005"/>
              </a:avLst>
            </a:prstTxWarp>
          </a:bodyPr>
          <a:lstStyle/>
          <a:p>
            <a:pPr algn="ctr"/>
            <a:r>
              <a:rPr lang="uk-UA" sz="3266" kern="10" dirty="0" smtClean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Хвилинка </a:t>
            </a:r>
          </a:p>
          <a:p>
            <a:pPr algn="ctr"/>
            <a:r>
              <a:rPr lang="uk-UA" sz="3266" kern="10" dirty="0" smtClean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«надії»</a:t>
            </a:r>
            <a:endParaRPr lang="uk-UA" sz="3266" kern="10" dirty="0">
              <a:ln w="9525">
                <a:solidFill>
                  <a:srgbClr val="002060"/>
                </a:solidFill>
                <a:round/>
                <a:headEnd/>
                <a:tailEnd/>
              </a:ln>
              <a:solidFill>
                <a:srgbClr val="003366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4340" name="Рисунок 5" descr="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81" y="423721"/>
            <a:ext cx="2959200" cy="3049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6694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>
            <p:custDataLst>
              <p:tags r:id="rId1"/>
            </p:custDataLst>
          </p:nvPr>
        </p:nvSpPr>
        <p:spPr>
          <a:xfrm>
            <a:off x="755650" y="234950"/>
            <a:ext cx="8137525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uk-UA" sz="3600" b="1" cap="all" dirty="0">
                <a:solidFill>
                  <a:srgbClr val="0000FF"/>
                </a:solidFill>
                <a:latin typeface="Arial" charset="0"/>
                <a:cs typeface="Arial" charset="0"/>
              </a:rPr>
              <a:t>Перевірка засвоєних знань за темою </a:t>
            </a:r>
            <a:r>
              <a:rPr lang="uk-UA" sz="3600" b="1" cap="all" dirty="0">
                <a:solidFill>
                  <a:srgbClr val="C00000"/>
                </a:solidFill>
                <a:latin typeface="Arial" charset="0"/>
                <a:cs typeface="Arial" charset="0"/>
              </a:rPr>
              <a:t>«Іменник»</a:t>
            </a:r>
            <a:endParaRPr lang="ru-RU" sz="3600" cap="all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Прямоугольник 2"/>
          <p:cNvSpPr/>
          <p:nvPr>
            <p:custDataLst>
              <p:tags r:id="rId2"/>
            </p:custDataLst>
          </p:nvPr>
        </p:nvSpPr>
        <p:spPr>
          <a:xfrm>
            <a:off x="3901281" y="2119168"/>
            <a:ext cx="18599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4400" b="1" i="1" dirty="0" smtClean="0">
                <a:solidFill>
                  <a:srgbClr val="002060"/>
                </a:solidFill>
                <a:cs typeface="Arial" charset="0"/>
              </a:rPr>
              <a:t>І група</a:t>
            </a:r>
            <a:endParaRPr lang="ru-RU" sz="4400" b="1" dirty="0">
              <a:solidFill>
                <a:srgbClr val="002060"/>
              </a:solidFill>
              <a:latin typeface="+mn-lt"/>
              <a:cs typeface="Arial" charset="0"/>
            </a:endParaRPr>
          </a:p>
        </p:txBody>
      </p:sp>
      <p:sp>
        <p:nvSpPr>
          <p:cNvPr id="4" name="Прямоугольник 3"/>
          <p:cNvSpPr/>
          <p:nvPr>
            <p:custDataLst>
              <p:tags r:id="rId3"/>
            </p:custDataLst>
          </p:nvPr>
        </p:nvSpPr>
        <p:spPr>
          <a:xfrm>
            <a:off x="3606801" y="3104501"/>
            <a:ext cx="5141912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3600" b="1" dirty="0">
                <a:solidFill>
                  <a:srgbClr val="C00000"/>
                </a:solidFill>
                <a:latin typeface="+mn-lt"/>
                <a:cs typeface="Arial" charset="0"/>
              </a:rPr>
              <a:t>1. Що означає іменник?</a:t>
            </a:r>
            <a:endParaRPr lang="ru-RU" sz="3600" b="1" dirty="0">
              <a:solidFill>
                <a:srgbClr val="C00000"/>
              </a:solidFill>
              <a:latin typeface="+mn-lt"/>
              <a:cs typeface="Arial" charset="0"/>
            </a:endParaRPr>
          </a:p>
        </p:txBody>
      </p:sp>
      <p:sp>
        <p:nvSpPr>
          <p:cNvPr id="5" name="Прямоугольник 4"/>
          <p:cNvSpPr/>
          <p:nvPr>
            <p:custDataLst>
              <p:tags r:id="rId4"/>
            </p:custDataLst>
          </p:nvPr>
        </p:nvSpPr>
        <p:spPr>
          <a:xfrm>
            <a:off x="4176713" y="3594822"/>
            <a:ext cx="4572000" cy="25844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uk-UA" sz="3600" b="1" dirty="0">
                <a:solidFill>
                  <a:srgbClr val="800080"/>
                </a:solidFill>
                <a:latin typeface="+mn-lt"/>
                <a:cs typeface="Arial" charset="0"/>
              </a:rPr>
              <a:t>а) Дію предмета;</a:t>
            </a:r>
            <a:endParaRPr lang="en-US" sz="3600" b="1" dirty="0">
              <a:solidFill>
                <a:srgbClr val="800080"/>
              </a:solidFill>
              <a:latin typeface="+mn-lt"/>
              <a:cs typeface="Arial" charset="0"/>
            </a:endParaRPr>
          </a:p>
          <a:p>
            <a:pPr>
              <a:lnSpc>
                <a:spcPct val="150000"/>
              </a:lnSpc>
              <a:defRPr/>
            </a:pPr>
            <a:r>
              <a:rPr lang="uk-UA" sz="3600" b="1" dirty="0">
                <a:solidFill>
                  <a:srgbClr val="0000FF"/>
                </a:solidFill>
                <a:latin typeface="+mn-lt"/>
                <a:cs typeface="Arial" charset="0"/>
              </a:rPr>
              <a:t>б</a:t>
            </a:r>
            <a:r>
              <a:rPr lang="uk-UA" sz="3600" b="1" dirty="0" smtClean="0">
                <a:solidFill>
                  <a:srgbClr val="0000FF"/>
                </a:solidFill>
                <a:latin typeface="+mn-lt"/>
                <a:cs typeface="Arial" charset="0"/>
              </a:rPr>
              <a:t>) </a:t>
            </a:r>
            <a:r>
              <a:rPr lang="uk-UA" sz="3600" b="1" dirty="0">
                <a:solidFill>
                  <a:srgbClr val="0000FF"/>
                </a:solidFill>
                <a:latin typeface="+mn-lt"/>
                <a:cs typeface="Arial" charset="0"/>
              </a:rPr>
              <a:t>ознаку предмета;</a:t>
            </a:r>
            <a:endParaRPr lang="en-US" sz="3600" b="1" dirty="0">
              <a:solidFill>
                <a:srgbClr val="0000FF"/>
              </a:solidFill>
              <a:latin typeface="+mn-lt"/>
              <a:cs typeface="Arial" charset="0"/>
            </a:endParaRPr>
          </a:p>
          <a:p>
            <a:pPr>
              <a:lnSpc>
                <a:spcPct val="150000"/>
              </a:lnSpc>
              <a:defRPr/>
            </a:pPr>
            <a:r>
              <a:rPr lang="uk-UA" sz="3600" b="1" dirty="0">
                <a:solidFill>
                  <a:srgbClr val="006600"/>
                </a:solidFill>
                <a:latin typeface="+mn-lt"/>
                <a:cs typeface="Arial" charset="0"/>
              </a:rPr>
              <a:t>в) назву предмета.</a:t>
            </a:r>
            <a:endParaRPr lang="ru-RU" sz="3600" b="1" dirty="0">
              <a:solidFill>
                <a:srgbClr val="006600"/>
              </a:solidFill>
              <a:latin typeface="+mn-lt"/>
              <a:cs typeface="Arial" charset="0"/>
            </a:endParaRPr>
          </a:p>
        </p:txBody>
      </p:sp>
      <p:pic>
        <p:nvPicPr>
          <p:cNvPr id="25603" name="Picture 3" descr="C:\Documents and Settings\zhenya\Рабочий стол\уроки\Рисунки работа\Рисунки\дети\девочка припевочка мавка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6440" y="1532262"/>
            <a:ext cx="3204841" cy="4647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33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0133" y="269153"/>
            <a:ext cx="8281987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uk-UA" altLang="ru-RU" sz="28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До </a:t>
            </a:r>
            <a:r>
              <a:rPr lang="uk-UA" altLang="ru-RU" sz="2800" b="1" dirty="0">
                <a:solidFill>
                  <a:srgbClr val="C00000"/>
                </a:solidFill>
                <a:latin typeface="Arial" panose="020B0604020202020204" pitchFamily="34" charset="0"/>
              </a:rPr>
              <a:t>іменників, які відповідають на питання хто?, </a:t>
            </a:r>
            <a:r>
              <a:rPr lang="uk-UA" altLang="ru-RU" sz="2800" b="1" dirty="0">
                <a:solidFill>
                  <a:srgbClr val="800080"/>
                </a:solidFill>
                <a:latin typeface="Arial" panose="020B0604020202020204" pitchFamily="34" charset="0"/>
              </a:rPr>
              <a:t>доберіть споріднені іменники, які відповідають на питання що?.</a:t>
            </a:r>
            <a:endParaRPr lang="ru-RU" altLang="ru-RU" sz="2800" b="1" dirty="0">
              <a:solidFill>
                <a:srgbClr val="800080"/>
              </a:solidFill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>
            <p:custDataLst>
              <p:tags r:id="rId2"/>
            </p:custDataLst>
          </p:nvPr>
        </p:nvSpPr>
        <p:spPr>
          <a:xfrm>
            <a:off x="2273734" y="2270846"/>
            <a:ext cx="4572000" cy="42211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4600"/>
              </a:lnSpc>
              <a:defRPr/>
            </a:pPr>
            <a:r>
              <a:rPr lang="uk-UA" sz="3200" b="1" i="1" dirty="0">
                <a:solidFill>
                  <a:srgbClr val="006600"/>
                </a:solidFill>
                <a:latin typeface="+mn-lt"/>
                <a:cs typeface="Arial" charset="0"/>
              </a:rPr>
              <a:t>Зразок:</a:t>
            </a:r>
            <a:r>
              <a:rPr lang="uk-UA" sz="3200" b="1" dirty="0">
                <a:solidFill>
                  <a:srgbClr val="006600"/>
                </a:solidFill>
                <a:latin typeface="+mn-lt"/>
                <a:cs typeface="Arial" charset="0"/>
              </a:rPr>
              <a:t> моряк </a:t>
            </a:r>
            <a:r>
              <a:rPr lang="ru-RU" sz="3200" b="1" dirty="0">
                <a:solidFill>
                  <a:srgbClr val="006600"/>
                </a:solidFill>
                <a:latin typeface="+mn-lt"/>
                <a:cs typeface="Arial" charset="0"/>
              </a:rPr>
              <a:t>–</a:t>
            </a:r>
            <a:r>
              <a:rPr lang="uk-UA" sz="3200" b="1" dirty="0">
                <a:solidFill>
                  <a:srgbClr val="006600"/>
                </a:solidFill>
                <a:latin typeface="+mn-lt"/>
                <a:cs typeface="Arial" charset="0"/>
              </a:rPr>
              <a:t> море.</a:t>
            </a:r>
            <a:endParaRPr lang="ru-RU" sz="3200" b="1" dirty="0">
              <a:solidFill>
                <a:srgbClr val="006600"/>
              </a:solidFill>
              <a:latin typeface="+mn-lt"/>
              <a:cs typeface="Arial" charset="0"/>
            </a:endParaRPr>
          </a:p>
          <a:p>
            <a:pPr>
              <a:lnSpc>
                <a:spcPts val="4600"/>
              </a:lnSpc>
              <a:defRPr/>
            </a:pPr>
            <a:r>
              <a:rPr lang="uk-UA" sz="3200" b="1" dirty="0">
                <a:solidFill>
                  <a:srgbClr val="0000FF"/>
                </a:solidFill>
                <a:latin typeface="+mn-lt"/>
                <a:cs typeface="Arial" charset="0"/>
              </a:rPr>
              <a:t>Робітник –</a:t>
            </a:r>
            <a:endParaRPr lang="ru-RU" sz="3200" b="1" dirty="0">
              <a:solidFill>
                <a:srgbClr val="0000FF"/>
              </a:solidFill>
              <a:latin typeface="+mn-lt"/>
              <a:cs typeface="Arial" charset="0"/>
            </a:endParaRPr>
          </a:p>
          <a:p>
            <a:pPr>
              <a:lnSpc>
                <a:spcPts val="4600"/>
              </a:lnSpc>
              <a:defRPr/>
            </a:pPr>
            <a:r>
              <a:rPr lang="uk-UA" sz="3200" b="1" dirty="0">
                <a:solidFill>
                  <a:srgbClr val="0000FF"/>
                </a:solidFill>
                <a:latin typeface="+mn-lt"/>
                <a:cs typeface="Arial" charset="0"/>
              </a:rPr>
              <a:t>шахтар – </a:t>
            </a:r>
            <a:endParaRPr lang="ru-RU" sz="3200" b="1" dirty="0">
              <a:solidFill>
                <a:srgbClr val="0000FF"/>
              </a:solidFill>
              <a:latin typeface="+mn-lt"/>
              <a:cs typeface="Arial" charset="0"/>
            </a:endParaRPr>
          </a:p>
          <a:p>
            <a:pPr>
              <a:lnSpc>
                <a:spcPts val="4600"/>
              </a:lnSpc>
              <a:defRPr/>
            </a:pPr>
            <a:r>
              <a:rPr lang="uk-UA" sz="3200" b="1" dirty="0">
                <a:solidFill>
                  <a:srgbClr val="0000FF"/>
                </a:solidFill>
                <a:latin typeface="+mn-lt"/>
                <a:cs typeface="Arial" charset="0"/>
              </a:rPr>
              <a:t>журналіст – </a:t>
            </a:r>
            <a:endParaRPr lang="ru-RU" sz="3200" b="1" dirty="0">
              <a:solidFill>
                <a:srgbClr val="0000FF"/>
              </a:solidFill>
              <a:latin typeface="+mn-lt"/>
              <a:cs typeface="Arial" charset="0"/>
            </a:endParaRPr>
          </a:p>
          <a:p>
            <a:pPr>
              <a:lnSpc>
                <a:spcPts val="4600"/>
              </a:lnSpc>
              <a:defRPr/>
            </a:pPr>
            <a:r>
              <a:rPr lang="uk-UA" sz="3200" b="1" dirty="0">
                <a:solidFill>
                  <a:srgbClr val="0000FF"/>
                </a:solidFill>
                <a:latin typeface="+mn-lt"/>
                <a:cs typeface="Arial" charset="0"/>
              </a:rPr>
              <a:t>школяр – </a:t>
            </a:r>
            <a:endParaRPr lang="ru-RU" sz="3200" b="1" dirty="0">
              <a:solidFill>
                <a:srgbClr val="0000FF"/>
              </a:solidFill>
              <a:latin typeface="+mn-lt"/>
              <a:cs typeface="Arial" charset="0"/>
            </a:endParaRPr>
          </a:p>
          <a:p>
            <a:pPr>
              <a:lnSpc>
                <a:spcPts val="4600"/>
              </a:lnSpc>
              <a:defRPr/>
            </a:pPr>
            <a:r>
              <a:rPr lang="uk-UA" sz="3200" b="1" dirty="0">
                <a:solidFill>
                  <a:srgbClr val="0000FF"/>
                </a:solidFill>
                <a:latin typeface="+mn-lt"/>
                <a:cs typeface="Arial" charset="0"/>
              </a:rPr>
              <a:t>лісник – </a:t>
            </a:r>
            <a:endParaRPr lang="ru-RU" sz="3200" b="1" dirty="0">
              <a:solidFill>
                <a:srgbClr val="0000FF"/>
              </a:solidFill>
              <a:latin typeface="+mn-lt"/>
              <a:cs typeface="Arial" charset="0"/>
            </a:endParaRPr>
          </a:p>
          <a:p>
            <a:pPr>
              <a:lnSpc>
                <a:spcPts val="4600"/>
              </a:lnSpc>
              <a:defRPr/>
            </a:pPr>
            <a:r>
              <a:rPr lang="uk-UA" sz="3200" b="1" dirty="0">
                <a:solidFill>
                  <a:srgbClr val="0000FF"/>
                </a:solidFill>
                <a:latin typeface="+mn-lt"/>
                <a:cs typeface="Arial" charset="0"/>
              </a:rPr>
              <a:t>футболіст – </a:t>
            </a:r>
            <a:endParaRPr lang="ru-RU" sz="3200" b="1" dirty="0">
              <a:solidFill>
                <a:srgbClr val="0000FF"/>
              </a:solidFill>
              <a:latin typeface="+mn-lt"/>
              <a:cs typeface="Arial" charset="0"/>
            </a:endParaRPr>
          </a:p>
        </p:txBody>
      </p:sp>
      <p:pic>
        <p:nvPicPr>
          <p:cNvPr id="29698" name="Picture 2" descr="C:\Documents and Settings\zhenya\Рабочий стол\уроки\Рисунки работа\Рисунки\дети\девочки платья красивые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72" y="3131127"/>
            <a:ext cx="3922903" cy="336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74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>
            <p:custDataLst>
              <p:tags r:id="rId1"/>
            </p:custDataLst>
          </p:nvPr>
        </p:nvSpPr>
        <p:spPr>
          <a:xfrm>
            <a:off x="3548063" y="188913"/>
            <a:ext cx="20106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4400" b="1" i="1" dirty="0" smtClean="0">
                <a:solidFill>
                  <a:srgbClr val="800080"/>
                </a:solidFill>
                <a:latin typeface="+mn-lt"/>
                <a:cs typeface="Arial" charset="0"/>
              </a:rPr>
              <a:t>ІІ група</a:t>
            </a:r>
            <a:endParaRPr lang="ru-RU" sz="4400" b="1" dirty="0">
              <a:solidFill>
                <a:srgbClr val="800080"/>
              </a:solidFill>
              <a:latin typeface="+mn-lt"/>
              <a:cs typeface="Arial" charset="0"/>
            </a:endParaRPr>
          </a:p>
        </p:txBody>
      </p:sp>
      <p:sp>
        <p:nvSpPr>
          <p:cNvPr id="3" name="Прямоугольник 2"/>
          <p:cNvSpPr/>
          <p:nvPr>
            <p:custDataLst>
              <p:tags r:id="rId2"/>
            </p:custDataLst>
          </p:nvPr>
        </p:nvSpPr>
        <p:spPr>
          <a:xfrm>
            <a:off x="1808163" y="954088"/>
            <a:ext cx="5975350" cy="17541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uk-UA" sz="3600" b="1" dirty="0">
                <a:solidFill>
                  <a:srgbClr val="0000FF"/>
                </a:solidFill>
                <a:latin typeface="+mn-lt"/>
                <a:cs typeface="Arial" charset="0"/>
              </a:rPr>
              <a:t>1. На які питання відповідають іменники? </a:t>
            </a:r>
            <a:endParaRPr lang="ru-RU" sz="3600" b="1" dirty="0">
              <a:solidFill>
                <a:srgbClr val="0000FF"/>
              </a:solidFill>
              <a:latin typeface="+mn-lt"/>
              <a:cs typeface="Arial" charset="0"/>
            </a:endParaRPr>
          </a:p>
        </p:txBody>
      </p:sp>
      <p:sp>
        <p:nvSpPr>
          <p:cNvPr id="4" name="Прямоугольник 3"/>
          <p:cNvSpPr/>
          <p:nvPr>
            <p:custDataLst>
              <p:tags r:id="rId3"/>
            </p:custDataLst>
          </p:nvPr>
        </p:nvSpPr>
        <p:spPr>
          <a:xfrm>
            <a:off x="986678" y="2708275"/>
            <a:ext cx="4572000" cy="3675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uk-UA" sz="4000" b="1" dirty="0">
                <a:solidFill>
                  <a:srgbClr val="C00000"/>
                </a:solidFill>
                <a:latin typeface="+mn-lt"/>
                <a:cs typeface="Arial" charset="0"/>
              </a:rPr>
              <a:t>а) Хто? що роблять?</a:t>
            </a:r>
            <a:endParaRPr lang="en-US" sz="4000" b="1" dirty="0">
              <a:solidFill>
                <a:srgbClr val="C00000"/>
              </a:solidFill>
              <a:latin typeface="+mn-lt"/>
              <a:cs typeface="Arial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uk-UA" sz="4000" b="1" dirty="0">
                <a:solidFill>
                  <a:srgbClr val="006600"/>
                </a:solidFill>
                <a:latin typeface="+mn-lt"/>
                <a:cs typeface="Arial" charset="0"/>
              </a:rPr>
              <a:t>б) хто? що?</a:t>
            </a:r>
            <a:endParaRPr lang="en-US" sz="4000" b="1" dirty="0">
              <a:solidFill>
                <a:srgbClr val="006600"/>
              </a:solidFill>
              <a:latin typeface="+mn-lt"/>
              <a:cs typeface="Arial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uk-UA" sz="4000" b="1" dirty="0">
                <a:solidFill>
                  <a:srgbClr val="002060"/>
                </a:solidFill>
                <a:latin typeface="+mn-lt"/>
                <a:cs typeface="Arial" charset="0"/>
              </a:rPr>
              <a:t>в) який? які? </a:t>
            </a:r>
            <a:endParaRPr lang="ru-RU" sz="4000" b="1" dirty="0">
              <a:solidFill>
                <a:srgbClr val="002060"/>
              </a:solidFill>
              <a:latin typeface="+mn-lt"/>
              <a:cs typeface="Arial" charset="0"/>
            </a:endParaRPr>
          </a:p>
        </p:txBody>
      </p:sp>
      <p:pic>
        <p:nvPicPr>
          <p:cNvPr id="26626" name="Picture 2" descr="C:\Documents and Settings\zhenya\Рабочий стол\уроки\Рисунки работа\Рисунки\дети\девочки пишут думают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2708275"/>
            <a:ext cx="4129466" cy="3553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888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>
            <p:custDataLst>
              <p:tags r:id="rId1"/>
            </p:custDataLst>
          </p:nvPr>
        </p:nvSpPr>
        <p:spPr>
          <a:xfrm>
            <a:off x="112425" y="200026"/>
            <a:ext cx="8208962" cy="19510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uk-UA" sz="2800" b="1" dirty="0">
                <a:solidFill>
                  <a:srgbClr val="0000FF"/>
                </a:solidFill>
                <a:latin typeface="+mj-lt"/>
                <a:cs typeface="Arial" charset="0"/>
              </a:rPr>
              <a:t>3. До іменників, які відповідають на питання що?, </a:t>
            </a:r>
            <a:r>
              <a:rPr lang="uk-UA" sz="2800" b="1" dirty="0">
                <a:solidFill>
                  <a:srgbClr val="002060"/>
                </a:solidFill>
                <a:latin typeface="+mj-lt"/>
                <a:cs typeface="Arial" charset="0"/>
              </a:rPr>
              <a:t>доберіть споріднені іменники, які відповідають на питання хто?. </a:t>
            </a:r>
            <a:endParaRPr lang="ru-RU" sz="2800" b="1" dirty="0">
              <a:solidFill>
                <a:srgbClr val="002060"/>
              </a:solidFill>
              <a:latin typeface="+mj-lt"/>
              <a:cs typeface="Arial" charset="0"/>
            </a:endParaRPr>
          </a:p>
        </p:txBody>
      </p:sp>
      <p:sp>
        <p:nvSpPr>
          <p:cNvPr id="5" name="Прямоугольник 4"/>
          <p:cNvSpPr/>
          <p:nvPr>
            <p:custDataLst>
              <p:tags r:id="rId2"/>
            </p:custDataLst>
          </p:nvPr>
        </p:nvSpPr>
        <p:spPr>
          <a:xfrm>
            <a:off x="1930906" y="2151063"/>
            <a:ext cx="4572000" cy="42211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4600"/>
              </a:lnSpc>
              <a:defRPr/>
            </a:pPr>
            <a:r>
              <a:rPr lang="uk-UA" sz="3200" b="1" i="1" dirty="0">
                <a:solidFill>
                  <a:srgbClr val="7030A0"/>
                </a:solidFill>
                <a:latin typeface="+mn-lt"/>
                <a:cs typeface="Arial" charset="0"/>
              </a:rPr>
              <a:t>Зразок:</a:t>
            </a:r>
            <a:r>
              <a:rPr lang="uk-UA" sz="3200" b="1" dirty="0">
                <a:solidFill>
                  <a:srgbClr val="7030A0"/>
                </a:solidFill>
                <a:latin typeface="+mn-lt"/>
                <a:cs typeface="Arial" charset="0"/>
              </a:rPr>
              <a:t> коса – косар. </a:t>
            </a:r>
            <a:endParaRPr lang="ru-RU" sz="3200" b="1" dirty="0">
              <a:solidFill>
                <a:srgbClr val="7030A0"/>
              </a:solidFill>
              <a:latin typeface="+mn-lt"/>
              <a:cs typeface="Arial" charset="0"/>
            </a:endParaRPr>
          </a:p>
          <a:p>
            <a:pPr>
              <a:lnSpc>
                <a:spcPts val="4600"/>
              </a:lnSpc>
              <a:defRPr/>
            </a:pPr>
            <a:r>
              <a:rPr lang="uk-UA" sz="3200" b="1" dirty="0">
                <a:solidFill>
                  <a:srgbClr val="C00000"/>
                </a:solidFill>
                <a:latin typeface="+mn-lt"/>
                <a:cs typeface="Arial" charset="0"/>
              </a:rPr>
              <a:t>Трактор – </a:t>
            </a:r>
            <a:endParaRPr lang="ru-RU" sz="3200" b="1" dirty="0">
              <a:solidFill>
                <a:srgbClr val="C00000"/>
              </a:solidFill>
              <a:latin typeface="+mn-lt"/>
              <a:cs typeface="Arial" charset="0"/>
            </a:endParaRPr>
          </a:p>
          <a:p>
            <a:pPr>
              <a:lnSpc>
                <a:spcPts val="4600"/>
              </a:lnSpc>
              <a:defRPr/>
            </a:pPr>
            <a:r>
              <a:rPr lang="uk-UA" sz="3200" b="1" dirty="0">
                <a:solidFill>
                  <a:srgbClr val="C00000"/>
                </a:solidFill>
                <a:latin typeface="+mn-lt"/>
                <a:cs typeface="Arial" charset="0"/>
              </a:rPr>
              <a:t>лікування – </a:t>
            </a:r>
            <a:endParaRPr lang="ru-RU" sz="3200" b="1" dirty="0">
              <a:solidFill>
                <a:srgbClr val="C00000"/>
              </a:solidFill>
              <a:latin typeface="+mn-lt"/>
              <a:cs typeface="Arial" charset="0"/>
            </a:endParaRPr>
          </a:p>
          <a:p>
            <a:pPr>
              <a:lnSpc>
                <a:spcPts val="4600"/>
              </a:lnSpc>
              <a:defRPr/>
            </a:pPr>
            <a:r>
              <a:rPr lang="uk-UA" sz="3200" b="1" dirty="0">
                <a:solidFill>
                  <a:srgbClr val="C00000"/>
                </a:solidFill>
                <a:latin typeface="+mn-lt"/>
                <a:cs typeface="Arial" charset="0"/>
              </a:rPr>
              <a:t>дружба – </a:t>
            </a:r>
            <a:endParaRPr lang="ru-RU" sz="3200" b="1" dirty="0">
              <a:solidFill>
                <a:srgbClr val="C00000"/>
              </a:solidFill>
              <a:latin typeface="+mn-lt"/>
              <a:cs typeface="Arial" charset="0"/>
            </a:endParaRPr>
          </a:p>
          <a:p>
            <a:pPr>
              <a:lnSpc>
                <a:spcPts val="4600"/>
              </a:lnSpc>
              <a:defRPr/>
            </a:pPr>
            <a:r>
              <a:rPr lang="uk-UA" sz="3200" b="1" dirty="0">
                <a:solidFill>
                  <a:srgbClr val="C00000"/>
                </a:solidFill>
                <a:latin typeface="+mn-lt"/>
                <a:cs typeface="Arial" charset="0"/>
              </a:rPr>
              <a:t>машина – </a:t>
            </a:r>
            <a:endParaRPr lang="ru-RU" sz="3200" b="1" dirty="0">
              <a:solidFill>
                <a:srgbClr val="C00000"/>
              </a:solidFill>
              <a:latin typeface="+mn-lt"/>
              <a:cs typeface="Arial" charset="0"/>
            </a:endParaRPr>
          </a:p>
          <a:p>
            <a:pPr>
              <a:lnSpc>
                <a:spcPts val="4600"/>
              </a:lnSpc>
              <a:defRPr/>
            </a:pPr>
            <a:r>
              <a:rPr lang="uk-UA" sz="3200" b="1" dirty="0">
                <a:solidFill>
                  <a:srgbClr val="C00000"/>
                </a:solidFill>
                <a:latin typeface="+mn-lt"/>
                <a:cs typeface="Arial" charset="0"/>
              </a:rPr>
              <a:t>Читання – </a:t>
            </a:r>
            <a:endParaRPr lang="ru-RU" sz="3200" b="1" dirty="0">
              <a:solidFill>
                <a:srgbClr val="C00000"/>
              </a:solidFill>
              <a:latin typeface="+mn-lt"/>
              <a:cs typeface="Arial" charset="0"/>
            </a:endParaRPr>
          </a:p>
          <a:p>
            <a:pPr>
              <a:lnSpc>
                <a:spcPts val="4600"/>
              </a:lnSpc>
              <a:defRPr/>
            </a:pPr>
            <a:r>
              <a:rPr lang="uk-UA" sz="3200" b="1" dirty="0">
                <a:solidFill>
                  <a:srgbClr val="C00000"/>
                </a:solidFill>
                <a:latin typeface="+mn-lt"/>
                <a:cs typeface="Arial" charset="0"/>
              </a:rPr>
              <a:t>робота – </a:t>
            </a:r>
            <a:endParaRPr lang="ru-RU" sz="3200" b="1" dirty="0">
              <a:solidFill>
                <a:srgbClr val="C00000"/>
              </a:solidFill>
              <a:latin typeface="+mn-lt"/>
              <a:cs typeface="Arial" charset="0"/>
            </a:endParaRPr>
          </a:p>
        </p:txBody>
      </p:sp>
      <p:pic>
        <p:nvPicPr>
          <p:cNvPr id="30722" name="Picture 2" descr="C:\Documents and Settings\zhenya\Рабочий стол\уроки\Рисунки работа\Рисунки\дети\мальчик читает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190" y="2486025"/>
            <a:ext cx="3978906" cy="355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73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>
            <p:custDataLst>
              <p:tags r:id="rId1"/>
            </p:custDataLst>
          </p:nvPr>
        </p:nvSpPr>
        <p:spPr>
          <a:xfrm>
            <a:off x="1547813" y="836613"/>
            <a:ext cx="6337300" cy="19383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uk-UA" sz="4000" b="1" dirty="0" smtClean="0">
                <a:solidFill>
                  <a:srgbClr val="006600"/>
                </a:solidFill>
                <a:latin typeface="+mn-lt"/>
                <a:cs typeface="Arial" charset="0"/>
              </a:rPr>
              <a:t>. </a:t>
            </a:r>
            <a:r>
              <a:rPr lang="uk-UA" sz="4000" b="1" dirty="0">
                <a:solidFill>
                  <a:srgbClr val="006600"/>
                </a:solidFill>
                <a:latin typeface="+mn-lt"/>
                <a:cs typeface="Arial" charset="0"/>
              </a:rPr>
              <a:t>Підкресліть іменник, який є власною назвою. </a:t>
            </a:r>
            <a:endParaRPr lang="ru-RU" sz="4000" b="1" dirty="0">
              <a:solidFill>
                <a:srgbClr val="006600"/>
              </a:solidFill>
              <a:latin typeface="+mn-lt"/>
              <a:cs typeface="Arial" charset="0"/>
            </a:endParaRPr>
          </a:p>
        </p:txBody>
      </p:sp>
      <p:sp>
        <p:nvSpPr>
          <p:cNvPr id="3" name="Прямоугольник 2"/>
          <p:cNvSpPr/>
          <p:nvPr>
            <p:custDataLst>
              <p:tags r:id="rId2"/>
            </p:custDataLst>
          </p:nvPr>
        </p:nvSpPr>
        <p:spPr>
          <a:xfrm>
            <a:off x="4932363" y="3068638"/>
            <a:ext cx="3252787" cy="3140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uk-UA" sz="4400" b="1" dirty="0">
                <a:solidFill>
                  <a:srgbClr val="C00000"/>
                </a:solidFill>
                <a:latin typeface="+mn-lt"/>
                <a:cs typeface="Arial" charset="0"/>
              </a:rPr>
              <a:t>а) Річка;</a:t>
            </a:r>
            <a:endParaRPr lang="en-US" sz="4400" b="1" dirty="0">
              <a:solidFill>
                <a:srgbClr val="C00000"/>
              </a:solidFill>
              <a:latin typeface="+mn-lt"/>
              <a:cs typeface="Arial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uk-UA" sz="4400" b="1" dirty="0">
                <a:solidFill>
                  <a:srgbClr val="0000FF"/>
                </a:solidFill>
                <a:latin typeface="+mn-lt"/>
                <a:cs typeface="Arial" charset="0"/>
              </a:rPr>
              <a:t>б) озеро;</a:t>
            </a:r>
            <a:endParaRPr lang="en-US" sz="4400" b="1" dirty="0">
              <a:solidFill>
                <a:srgbClr val="0000FF"/>
              </a:solidFill>
              <a:latin typeface="+mn-lt"/>
              <a:cs typeface="Arial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uk-UA" sz="4400" b="1" dirty="0">
                <a:solidFill>
                  <a:srgbClr val="800080"/>
                </a:solidFill>
                <a:latin typeface="+mn-lt"/>
                <a:cs typeface="Arial" charset="0"/>
              </a:rPr>
              <a:t>в) Дніпро. </a:t>
            </a:r>
            <a:endParaRPr lang="ru-RU" sz="4400" b="1" dirty="0">
              <a:solidFill>
                <a:srgbClr val="800080"/>
              </a:solidFill>
              <a:latin typeface="+mn-lt"/>
              <a:cs typeface="Arial" charset="0"/>
            </a:endParaRPr>
          </a:p>
        </p:txBody>
      </p:sp>
      <p:sp>
        <p:nvSpPr>
          <p:cNvPr id="4" name="Прямоугольник 3"/>
          <p:cNvSpPr/>
          <p:nvPr>
            <p:custDataLst>
              <p:tags r:id="rId3"/>
            </p:custDataLst>
          </p:nvPr>
        </p:nvSpPr>
        <p:spPr>
          <a:xfrm>
            <a:off x="3492500" y="211138"/>
            <a:ext cx="21612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4400" b="1" i="1" dirty="0" smtClean="0">
                <a:solidFill>
                  <a:srgbClr val="800080"/>
                </a:solidFill>
                <a:latin typeface="+mn-lt"/>
                <a:cs typeface="Arial" charset="0"/>
              </a:rPr>
              <a:t>ІІІ група</a:t>
            </a:r>
            <a:endParaRPr lang="ru-RU" sz="4400" b="1" dirty="0">
              <a:solidFill>
                <a:srgbClr val="800080"/>
              </a:solidFill>
              <a:latin typeface="+mn-lt"/>
              <a:cs typeface="Arial" charset="0"/>
            </a:endParaRPr>
          </a:p>
        </p:txBody>
      </p:sp>
      <p:pic>
        <p:nvPicPr>
          <p:cNvPr id="28674" name="Picture 2" descr="C:\Documents and Settings\zhenya\Рабочий стол\уроки\Рисунки работа\Рисунки\дети\59(23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924175"/>
            <a:ext cx="4029075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42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7740" y="428820"/>
            <a:ext cx="8064500" cy="1651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uk-UA" altLang="ru-RU" sz="36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uk-UA" altLang="ru-RU" sz="3600" b="1" dirty="0">
                <a:solidFill>
                  <a:srgbClr val="0000FF"/>
                </a:solidFill>
                <a:latin typeface="Arial" panose="020B0604020202020204" pitchFamily="34" charset="0"/>
              </a:rPr>
              <a:t>Від поданих слів </a:t>
            </a:r>
            <a:r>
              <a:rPr lang="uk-UA" altLang="ru-RU" sz="3600" b="1" dirty="0" err="1">
                <a:solidFill>
                  <a:srgbClr val="0000FF"/>
                </a:solidFill>
                <a:latin typeface="Arial" panose="020B0604020202020204" pitchFamily="34" charset="0"/>
              </a:rPr>
              <a:t>утворіть</a:t>
            </a:r>
            <a:r>
              <a:rPr lang="uk-UA" altLang="ru-RU" sz="3600" b="1" dirty="0">
                <a:solidFill>
                  <a:srgbClr val="0000FF"/>
                </a:solidFill>
                <a:latin typeface="Arial" panose="020B0604020202020204" pitchFamily="34" charset="0"/>
              </a:rPr>
              <a:t> спільнокореневі іменники. </a:t>
            </a:r>
            <a:endParaRPr lang="ru-RU" altLang="ru-RU" sz="36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98988" y="2080491"/>
            <a:ext cx="3945226" cy="378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4000" b="1" dirty="0">
                <a:solidFill>
                  <a:srgbClr val="C00000"/>
                </a:solidFill>
                <a:latin typeface="+mn-lt"/>
                <a:ea typeface="Calibri"/>
                <a:cs typeface="Times New Roman"/>
              </a:rPr>
              <a:t>Весняний – </a:t>
            </a:r>
            <a:endParaRPr lang="ru-RU" sz="4000" b="1" dirty="0">
              <a:solidFill>
                <a:srgbClr val="C00000"/>
              </a:solidFill>
              <a:latin typeface="+mn-lt"/>
              <a:ea typeface="Calibri"/>
              <a:cs typeface="Times New Roman"/>
            </a:endParaRPr>
          </a:p>
          <a:p>
            <a:pPr marL="571500" indent="-5715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4000" b="1" dirty="0">
                <a:solidFill>
                  <a:srgbClr val="006600"/>
                </a:solidFill>
                <a:latin typeface="+mn-lt"/>
                <a:ea typeface="Calibri"/>
                <a:cs typeface="Times New Roman"/>
              </a:rPr>
              <a:t>лікарський – </a:t>
            </a:r>
            <a:endParaRPr lang="ru-RU" sz="4000" b="1" dirty="0">
              <a:solidFill>
                <a:srgbClr val="006600"/>
              </a:solidFill>
              <a:latin typeface="+mn-lt"/>
              <a:ea typeface="Calibri"/>
              <a:cs typeface="Times New Roman"/>
            </a:endParaRPr>
          </a:p>
          <a:p>
            <a:pPr marL="571500" indent="-5715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4000" b="1" dirty="0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працювати – </a:t>
            </a:r>
            <a:endParaRPr lang="ru-RU" sz="4000" b="1" dirty="0">
              <a:solidFill>
                <a:srgbClr val="0000FF"/>
              </a:solidFill>
              <a:latin typeface="+mn-lt"/>
              <a:ea typeface="Calibri"/>
              <a:cs typeface="Times New Roman"/>
            </a:endParaRPr>
          </a:p>
          <a:p>
            <a:pPr marL="571500" indent="-5715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4000" b="1" dirty="0">
                <a:solidFill>
                  <a:srgbClr val="800080"/>
                </a:solidFill>
                <a:latin typeface="+mn-lt"/>
                <a:ea typeface="Calibri"/>
                <a:cs typeface="Times New Roman"/>
              </a:rPr>
              <a:t>сміятися – </a:t>
            </a:r>
            <a:endParaRPr lang="ru-RU" sz="4000" b="1" dirty="0">
              <a:solidFill>
                <a:srgbClr val="800080"/>
              </a:solidFill>
              <a:latin typeface="+mn-lt"/>
              <a:ea typeface="Calibri"/>
              <a:cs typeface="Times New Roman"/>
            </a:endParaRPr>
          </a:p>
        </p:txBody>
      </p:sp>
      <p:pic>
        <p:nvPicPr>
          <p:cNvPr id="15361" name="Picture 1" descr="C:\Documents and Settings\zhenya\Рабочий стол\уроки\Рисунки работа\Рисунки\дети\дети читают азбуку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613025"/>
            <a:ext cx="4564063" cy="40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135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rgbClr val="7030A0"/>
                </a:solidFill>
                <a:latin typeface="Georgia" panose="02040502050405020303" pitchFamily="18" charset="0"/>
              </a:rPr>
              <a:t>Рефлексія уроку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47850" y="1690689"/>
            <a:ext cx="5744441" cy="4351338"/>
          </a:xfrm>
        </p:spPr>
        <p:txBody>
          <a:bodyPr>
            <a:normAutofit fontScale="92500"/>
          </a:bodyPr>
          <a:lstStyle/>
          <a:p>
            <a:r>
              <a:rPr lang="uk-UA" sz="3600" b="1" dirty="0" smtClean="0">
                <a:latin typeface="Georgia" panose="02040502050405020303" pitchFamily="18" charset="0"/>
              </a:rPr>
              <a:t>Доберіть </a:t>
            </a:r>
            <a:r>
              <a:rPr lang="uk-UA" sz="3600" b="1" dirty="0">
                <a:latin typeface="Georgia" panose="02040502050405020303" pitchFamily="18" charset="0"/>
              </a:rPr>
              <a:t>іменники </a:t>
            </a:r>
            <a:r>
              <a:rPr lang="uk-UA" sz="3600" b="1" dirty="0" smtClean="0">
                <a:latin typeface="Georgia" panose="02040502050405020303" pitchFamily="18" charset="0"/>
              </a:rPr>
              <a:t>для характеристики </a:t>
            </a:r>
            <a:r>
              <a:rPr lang="uk-UA" sz="3600" b="1" dirty="0">
                <a:latin typeface="Georgia" panose="02040502050405020303" pitchFamily="18" charset="0"/>
              </a:rPr>
              <a:t>уроку. </a:t>
            </a:r>
            <a:endParaRPr lang="uk-UA" sz="3600" b="1" dirty="0" smtClean="0">
              <a:latin typeface="Georgia" panose="02040502050405020303" pitchFamily="18" charset="0"/>
            </a:endParaRPr>
          </a:p>
          <a:p>
            <a:r>
              <a:rPr lang="uk-UA" sz="3600" b="1" dirty="0" smtClean="0">
                <a:latin typeface="Georgia" panose="02040502050405020303" pitchFamily="18" charset="0"/>
              </a:rPr>
              <a:t>Урок              Швидкість</a:t>
            </a:r>
          </a:p>
          <a:p>
            <a:r>
              <a:rPr lang="uk-UA" sz="3600" b="1" dirty="0" smtClean="0">
                <a:latin typeface="Georgia" panose="02040502050405020303" pitchFamily="18" charset="0"/>
              </a:rPr>
              <a:t> Цікавість     </a:t>
            </a:r>
            <a:r>
              <a:rPr lang="uk-UA" sz="3600" b="1" dirty="0">
                <a:latin typeface="Georgia" panose="02040502050405020303" pitchFamily="18" charset="0"/>
              </a:rPr>
              <a:t>Веселість </a:t>
            </a:r>
            <a:endParaRPr lang="uk-UA" sz="3600" b="1" dirty="0" smtClean="0">
              <a:latin typeface="Georgia" panose="02040502050405020303" pitchFamily="18" charset="0"/>
            </a:endParaRPr>
          </a:p>
          <a:p>
            <a:r>
              <a:rPr lang="uk-UA" sz="3600" b="1" dirty="0" smtClean="0">
                <a:latin typeface="Georgia" panose="02040502050405020303" pitchFamily="18" charset="0"/>
              </a:rPr>
              <a:t>Увага             Творчість </a:t>
            </a:r>
          </a:p>
          <a:p>
            <a:r>
              <a:rPr lang="uk-UA" sz="3600" b="1" dirty="0" smtClean="0">
                <a:latin typeface="Georgia" panose="02040502050405020303" pitchFamily="18" charset="0"/>
              </a:rPr>
              <a:t>Знання</a:t>
            </a:r>
            <a:r>
              <a:rPr lang="uk-UA" sz="3600" b="1" dirty="0">
                <a:latin typeface="Georgia" panose="02040502050405020303" pitchFamily="18" charset="0"/>
              </a:rPr>
              <a:t> </a:t>
            </a:r>
            <a:r>
              <a:rPr lang="uk-UA" sz="3600" b="1" dirty="0" smtClean="0">
                <a:latin typeface="Georgia" panose="02040502050405020303" pitchFamily="18" charset="0"/>
              </a:rPr>
              <a:t>         Гра </a:t>
            </a:r>
          </a:p>
          <a:p>
            <a:r>
              <a:rPr lang="uk-UA" sz="3600" b="1" dirty="0" smtClean="0">
                <a:latin typeface="Georgia" panose="02040502050405020303" pitchFamily="18" charset="0"/>
              </a:rPr>
              <a:t>Радість          Мудрість</a:t>
            </a:r>
            <a:endParaRPr lang="uk-UA" sz="36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57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>
                <a:solidFill>
                  <a:srgbClr val="7030A0"/>
                </a:solidFill>
                <a:latin typeface="Georgia" panose="02040502050405020303" pitchFamily="18" charset="0"/>
              </a:rPr>
              <a:t>Домашнє завдання </a:t>
            </a:r>
            <a:br>
              <a:rPr lang="uk-UA" b="1" i="1" dirty="0">
                <a:solidFill>
                  <a:srgbClr val="7030A0"/>
                </a:solidFill>
                <a:latin typeface="Georgia" panose="02040502050405020303" pitchFamily="18" charset="0"/>
              </a:rPr>
            </a:br>
            <a:endParaRPr lang="uk-UA" b="1" i="1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5636" y="1163782"/>
            <a:ext cx="8099714" cy="5013181"/>
          </a:xfrm>
        </p:spPr>
        <p:txBody>
          <a:bodyPr>
            <a:normAutofit/>
          </a:bodyPr>
          <a:lstStyle/>
          <a:p>
            <a:r>
              <a:rPr lang="uk-UA" sz="3600" b="1" i="1" dirty="0">
                <a:latin typeface="Georgia" panose="02040502050405020303" pitchFamily="18" charset="0"/>
              </a:rPr>
              <a:t>Вдома вам треба написати твір на тему</a:t>
            </a:r>
            <a:r>
              <a:rPr lang="uk-UA" sz="3600" b="1" i="1">
                <a:latin typeface="Georgia" panose="02040502050405020303" pitchFamily="18" charset="0"/>
              </a:rPr>
              <a:t>: </a:t>
            </a:r>
            <a:r>
              <a:rPr lang="uk-UA" sz="3600" b="1" i="1" smtClean="0">
                <a:latin typeface="Georgia" panose="02040502050405020303" pitchFamily="18" charset="0"/>
              </a:rPr>
              <a:t>«Навіщо </a:t>
            </a:r>
            <a:r>
              <a:rPr lang="uk-UA" sz="3600" b="1" i="1" dirty="0">
                <a:latin typeface="Georgia" panose="02040502050405020303" pitchFamily="18" charset="0"/>
              </a:rPr>
              <a:t>потрібно вивчати рідну </a:t>
            </a:r>
            <a:r>
              <a:rPr lang="uk-UA" sz="3600" b="1" i="1">
                <a:latin typeface="Georgia" panose="02040502050405020303" pitchFamily="18" charset="0"/>
              </a:rPr>
              <a:t>мову</a:t>
            </a:r>
            <a:r>
              <a:rPr lang="uk-UA" sz="3600" b="1" i="1" smtClean="0">
                <a:latin typeface="Georgia" panose="02040502050405020303" pitchFamily="18" charset="0"/>
              </a:rPr>
              <a:t>?»</a:t>
            </a:r>
            <a:endParaRPr lang="uk-UA" sz="3600" b="1" i="1" dirty="0" smtClean="0">
              <a:latin typeface="Georgia" panose="02040502050405020303" pitchFamily="18" charset="0"/>
            </a:endParaRPr>
          </a:p>
          <a:p>
            <a:r>
              <a:rPr lang="uk-UA" sz="3600" b="1" i="1" dirty="0" smtClean="0">
                <a:latin typeface="Georgia" panose="02040502050405020303" pitchFamily="18" charset="0"/>
              </a:rPr>
              <a:t> </a:t>
            </a:r>
            <a:r>
              <a:rPr lang="uk-UA" sz="3600" b="1" i="1" dirty="0">
                <a:latin typeface="Georgia" panose="02040502050405020303" pitchFamily="18" charset="0"/>
              </a:rPr>
              <a:t>У вжитих в творі іменниках визначити число, рід і відмінок.</a:t>
            </a:r>
          </a:p>
          <a:p>
            <a:r>
              <a:rPr lang="uk-UA" sz="3600" b="1" i="1" dirty="0">
                <a:latin typeface="Georgia" panose="02040502050405020303" pitchFamily="18" charset="0"/>
              </a:rPr>
              <a:t> </a:t>
            </a:r>
          </a:p>
          <a:p>
            <a:endParaRPr lang="uk-UA" sz="3600" b="1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48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70947"/>
          </a:xfrm>
        </p:spPr>
        <p:txBody>
          <a:bodyPr/>
          <a:lstStyle/>
          <a:p>
            <a:r>
              <a:rPr lang="uk-UA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Метод «Мікрофон»</a:t>
            </a:r>
            <a:endParaRPr lang="uk-UA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26178" y="1510146"/>
            <a:ext cx="6340186" cy="4417436"/>
          </a:xfrm>
        </p:spPr>
        <p:txBody>
          <a:bodyPr>
            <a:normAutofit/>
          </a:bodyPr>
          <a:lstStyle/>
          <a:p>
            <a:r>
              <a:rPr lang="uk-UA" sz="3200" b="1" dirty="0">
                <a:latin typeface="Georgia" panose="02040502050405020303" pitchFamily="18" charset="0"/>
              </a:rPr>
              <a:t>–	Яке завдання було найцікавіше? </a:t>
            </a:r>
            <a:endParaRPr lang="uk-UA" sz="3200" dirty="0">
              <a:latin typeface="Georgia" panose="02040502050405020303" pitchFamily="18" charset="0"/>
            </a:endParaRPr>
          </a:p>
          <a:p>
            <a:r>
              <a:rPr lang="uk-UA" sz="3200" b="1" dirty="0">
                <a:latin typeface="Georgia" panose="02040502050405020303" pitchFamily="18" charset="0"/>
              </a:rPr>
              <a:t>–	А що найбільше  запам’яталося? </a:t>
            </a:r>
            <a:endParaRPr lang="uk-UA" sz="3200" dirty="0">
              <a:latin typeface="Georgia" panose="02040502050405020303" pitchFamily="18" charset="0"/>
            </a:endParaRPr>
          </a:p>
          <a:p>
            <a:r>
              <a:rPr lang="uk-UA" sz="3200" b="1" dirty="0">
                <a:latin typeface="Georgia" panose="02040502050405020303" pitchFamily="18" charset="0"/>
              </a:rPr>
              <a:t>–	Як можна використовувати отримані знання у житті?</a:t>
            </a:r>
            <a:endParaRPr lang="uk-UA" sz="3200" dirty="0">
              <a:latin typeface="Georgia" panose="02040502050405020303" pitchFamily="18" charset="0"/>
            </a:endParaRPr>
          </a:p>
          <a:p>
            <a:endParaRPr lang="uk-UA" sz="32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39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016290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>
                <a:latin typeface="Georgia" panose="02040502050405020303" pitchFamily="18" charset="0"/>
              </a:rPr>
              <a:t>Прийом </a:t>
            </a:r>
            <a:r>
              <a:rPr lang="uk-UA" b="1" i="1" dirty="0" smtClean="0">
                <a:latin typeface="Georgia" panose="02040502050405020303" pitchFamily="18" charset="0"/>
              </a:rPr>
              <a:t/>
            </a:r>
            <a:br>
              <a:rPr lang="uk-UA" b="1" i="1" dirty="0" smtClean="0">
                <a:latin typeface="Georgia" panose="02040502050405020303" pitchFamily="18" charset="0"/>
              </a:rPr>
            </a:br>
            <a:r>
              <a:rPr lang="uk-UA" b="1" i="1" dirty="0" smtClean="0">
                <a:latin typeface="Georgia" panose="02040502050405020303" pitchFamily="18" charset="0"/>
              </a:rPr>
              <a:t>«</a:t>
            </a:r>
            <a:r>
              <a:rPr lang="uk-UA" b="1" i="1" dirty="0">
                <a:latin typeface="Georgia" panose="02040502050405020303" pitchFamily="18" charset="0"/>
              </a:rPr>
              <a:t>Незавершені речення»</a:t>
            </a:r>
            <a:r>
              <a:rPr lang="uk-UA" b="1" dirty="0">
                <a:latin typeface="Georgia" panose="02040502050405020303" pitchFamily="18" charset="0"/>
              </a:rPr>
              <a:t/>
            </a:r>
            <a:br>
              <a:rPr lang="uk-UA" b="1" dirty="0">
                <a:latin typeface="Georgia" panose="02040502050405020303" pitchFamily="18" charset="0"/>
              </a:rPr>
            </a:br>
            <a:endParaRPr lang="uk-UA" b="1" dirty="0"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797608"/>
            <a:ext cx="7886700" cy="2176174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Я </a:t>
            </a:r>
            <a:r>
              <a:rPr lang="uk-UA" sz="4000" b="1" dirty="0">
                <a:solidFill>
                  <a:srgbClr val="002060"/>
                </a:solidFill>
                <a:latin typeface="Georgia" panose="02040502050405020303" pitchFamily="18" charset="0"/>
              </a:rPr>
              <a:t>знаю…</a:t>
            </a:r>
          </a:p>
          <a:p>
            <a:pPr algn="ctr"/>
            <a:r>
              <a:rPr lang="uk-UA" sz="4000" b="1" dirty="0">
                <a:solidFill>
                  <a:srgbClr val="002060"/>
                </a:solidFill>
                <a:latin typeface="Georgia" panose="02040502050405020303" pitchFamily="18" charset="0"/>
              </a:rPr>
              <a:t>Я вмію…</a:t>
            </a:r>
          </a:p>
          <a:p>
            <a:pPr algn="ctr"/>
            <a:r>
              <a:rPr lang="uk-UA" sz="4000" b="1" dirty="0">
                <a:solidFill>
                  <a:srgbClr val="002060"/>
                </a:solidFill>
                <a:latin typeface="Georgia" panose="02040502050405020303" pitchFamily="18" charset="0"/>
              </a:rPr>
              <a:t>Я можу…</a:t>
            </a:r>
          </a:p>
          <a:p>
            <a:pPr algn="ctr"/>
            <a:endParaRPr lang="uk-UA" sz="4000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48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>
                <a:solidFill>
                  <a:srgbClr val="002060"/>
                </a:solidFill>
                <a:latin typeface="Georgia" panose="02040502050405020303" pitchFamily="18" charset="0"/>
              </a:rPr>
              <a:t>Продовжте « Я очікую…»</a:t>
            </a:r>
            <a:br>
              <a:rPr lang="uk-UA" b="1" i="1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47850" y="1690689"/>
            <a:ext cx="5827568" cy="34806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uk-UA" b="1" i="1" dirty="0">
                <a:solidFill>
                  <a:srgbClr val="002060"/>
                </a:solidFill>
                <a:latin typeface="Georgia" panose="02040502050405020303" pitchFamily="18" charset="0"/>
              </a:rPr>
              <a:t>Давайте зробимо рекламу нашого уроку</a:t>
            </a:r>
            <a:r>
              <a:rPr lang="uk-UA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.   </a:t>
            </a:r>
          </a:p>
          <a:p>
            <a:r>
              <a:rPr lang="uk-UA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Урок </a:t>
            </a:r>
            <a:r>
              <a:rPr lang="uk-UA" b="1" i="1" dirty="0">
                <a:solidFill>
                  <a:srgbClr val="FF0000"/>
                </a:solidFill>
                <a:latin typeface="Georgia" panose="02040502050405020303" pitchFamily="18" charset="0"/>
              </a:rPr>
              <a:t>буде:</a:t>
            </a:r>
            <a:r>
              <a:rPr lang="uk-UA" b="1" i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endParaRPr lang="uk-UA" b="1" i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uk-UA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цікавим</a:t>
            </a:r>
            <a:r>
              <a:rPr lang="uk-UA" b="1" i="1" dirty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endParaRPr lang="uk-UA" b="1" i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uk-UA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творчим,   </a:t>
            </a:r>
            <a:endParaRPr lang="uk-UA" b="1" i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uk-UA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науковим</a:t>
            </a:r>
            <a:r>
              <a:rPr lang="uk-UA" b="1" i="1" dirty="0">
                <a:solidFill>
                  <a:srgbClr val="002060"/>
                </a:solidFill>
                <a:latin typeface="Georgia" panose="02040502050405020303" pitchFamily="18" charset="0"/>
              </a:rPr>
              <a:t>,  </a:t>
            </a:r>
            <a:endParaRPr lang="uk-UA" b="1" i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uk-UA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uk-UA" b="1" i="1" dirty="0">
                <a:solidFill>
                  <a:srgbClr val="002060"/>
                </a:solidFill>
                <a:latin typeface="Georgia" panose="02040502050405020303" pitchFamily="18" charset="0"/>
              </a:rPr>
              <a:t>розвивальним.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2652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_3b69c_99b7d36f_XLЫЧ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280" y="163081"/>
            <a:ext cx="4377600" cy="6405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ВА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081" y="163081"/>
            <a:ext cx="4246560" cy="638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15879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6"/>
            <a:ext cx="7886700" cy="563129"/>
          </a:xfrm>
        </p:spPr>
        <p:txBody>
          <a:bodyPr/>
          <a:lstStyle/>
          <a:p>
            <a:pPr algn="ctr"/>
            <a:r>
              <a:rPr lang="uk-UA" altLang="uk-UA" sz="3200" b="1" i="1" dirty="0">
                <a:solidFill>
                  <a:srgbClr val="002060"/>
                </a:solidFill>
                <a:latin typeface="Georgia" panose="02040502050405020303" pitchFamily="18" charset="0"/>
              </a:rPr>
              <a:t>Оцініть себе</a:t>
            </a:r>
            <a:endParaRPr lang="ru-RU" altLang="uk-UA" sz="3200" b="1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17417" name="Oval 9"/>
          <p:cNvSpPr>
            <a:spLocks noChangeArrowheads="1"/>
          </p:cNvSpPr>
          <p:nvPr/>
        </p:nvSpPr>
        <p:spPr bwMode="auto">
          <a:xfrm>
            <a:off x="611188" y="1196975"/>
            <a:ext cx="4824412" cy="1584325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uk-UA" altLang="uk-UA" sz="2800" dirty="0">
                <a:solidFill>
                  <a:schemeClr val="bg1"/>
                </a:solidFill>
              </a:rPr>
              <a:t>Все вдалося легко</a:t>
            </a:r>
            <a:endParaRPr lang="ru-RU" altLang="uk-UA" sz="2800" dirty="0">
              <a:solidFill>
                <a:schemeClr val="bg1"/>
              </a:solidFill>
            </a:endParaRPr>
          </a:p>
        </p:txBody>
      </p:sp>
      <p:sp>
        <p:nvSpPr>
          <p:cNvPr id="17418" name="Oval 10"/>
          <p:cNvSpPr>
            <a:spLocks noChangeArrowheads="1"/>
          </p:cNvSpPr>
          <p:nvPr/>
        </p:nvSpPr>
        <p:spPr bwMode="auto">
          <a:xfrm>
            <a:off x="2268538" y="2781300"/>
            <a:ext cx="4824412" cy="15843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uk-UA" altLang="uk-UA" sz="2800"/>
              <a:t>Не все зрозуміло </a:t>
            </a:r>
            <a:endParaRPr lang="ru-RU" altLang="uk-UA" sz="2800"/>
          </a:p>
        </p:txBody>
      </p:sp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3708400" y="4437063"/>
            <a:ext cx="4824413" cy="15843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uk-UA" altLang="uk-UA" sz="2800">
                <a:solidFill>
                  <a:schemeClr val="bg1"/>
                </a:solidFill>
              </a:rPr>
              <a:t>Було важко</a:t>
            </a:r>
            <a:endParaRPr lang="ru-RU" altLang="uk-UA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7"/>
            <a:ext cx="7886700" cy="604692"/>
          </a:xfrm>
        </p:spPr>
        <p:txBody>
          <a:bodyPr/>
          <a:lstStyle/>
          <a:p>
            <a:pPr algn="ctr"/>
            <a:r>
              <a:rPr lang="uk-UA" altLang="uk-UA" sz="32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Мій настрій</a:t>
            </a:r>
            <a:endParaRPr lang="ru-RU" altLang="uk-UA" sz="3200" b="1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17417" name="Oval 9"/>
          <p:cNvSpPr>
            <a:spLocks noChangeArrowheads="1"/>
          </p:cNvSpPr>
          <p:nvPr/>
        </p:nvSpPr>
        <p:spPr bwMode="auto">
          <a:xfrm>
            <a:off x="611188" y="1196975"/>
            <a:ext cx="4824412" cy="1584325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 altLang="uk-UA" sz="2800" dirty="0">
              <a:solidFill>
                <a:schemeClr val="bg1"/>
              </a:solidFill>
            </a:endParaRPr>
          </a:p>
        </p:txBody>
      </p:sp>
      <p:sp>
        <p:nvSpPr>
          <p:cNvPr id="17418" name="Oval 10"/>
          <p:cNvSpPr>
            <a:spLocks noChangeArrowheads="1"/>
          </p:cNvSpPr>
          <p:nvPr/>
        </p:nvSpPr>
        <p:spPr bwMode="auto">
          <a:xfrm>
            <a:off x="2268538" y="2781300"/>
            <a:ext cx="4824412" cy="15843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uk-UA" altLang="uk-UA" sz="2800" dirty="0" smtClean="0"/>
              <a:t> </a:t>
            </a:r>
            <a:endParaRPr lang="ru-RU" altLang="uk-UA" sz="2800" dirty="0"/>
          </a:p>
        </p:txBody>
      </p:sp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3708400" y="4437063"/>
            <a:ext cx="4824413" cy="15843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 altLang="uk-UA" sz="2800" dirty="0">
              <a:solidFill>
                <a:schemeClr val="bg1"/>
              </a:solidFill>
            </a:endParaRPr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60" b="56756"/>
          <a:stretch/>
        </p:blipFill>
        <p:spPr>
          <a:xfrm>
            <a:off x="2268538" y="1372611"/>
            <a:ext cx="1218108" cy="1233054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7" t="1835" b="59639"/>
          <a:stretch/>
        </p:blipFill>
        <p:spPr>
          <a:xfrm>
            <a:off x="4053708" y="2852738"/>
            <a:ext cx="1381892" cy="1255931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9" r="33365" b="63570"/>
          <a:stretch/>
        </p:blipFill>
        <p:spPr>
          <a:xfrm>
            <a:off x="5407097" y="4624483"/>
            <a:ext cx="1427018" cy="12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0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84460414ef1977a1ec9feb0944fdff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404" y="1387180"/>
            <a:ext cx="1913760" cy="143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WordArt 2"/>
          <p:cNvSpPr>
            <a:spLocks noChangeArrowheads="1" noChangeShapeType="1" noTextEdit="1"/>
          </p:cNvSpPr>
          <p:nvPr/>
        </p:nvSpPr>
        <p:spPr bwMode="auto">
          <a:xfrm>
            <a:off x="2250066" y="3657022"/>
            <a:ext cx="5868697" cy="1455305"/>
          </a:xfrm>
          <a:prstGeom prst="rect">
            <a:avLst/>
          </a:prstGeom>
        </p:spPr>
        <p:txBody>
          <a:bodyPr wrap="none" fromWordArt="1">
            <a:prstTxWarp prst="textFadeRight">
              <a:avLst>
                <a:gd name="adj" fmla="val 33333"/>
              </a:avLst>
            </a:prstTxWarp>
          </a:bodyPr>
          <a:lstStyle/>
          <a:p>
            <a:pPr algn="ctr"/>
            <a:r>
              <a:rPr lang="uk-UA" sz="3266" kern="10" dirty="0" smtClean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Хвилинка </a:t>
            </a:r>
          </a:p>
          <a:p>
            <a:pPr algn="ctr"/>
            <a:r>
              <a:rPr lang="uk-UA" sz="3266" kern="10" dirty="0" smtClean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каліграфічна</a:t>
            </a:r>
            <a:endParaRPr lang="uk-UA" sz="3266" kern="10" dirty="0">
              <a:ln w="9525">
                <a:solidFill>
                  <a:srgbClr val="002060"/>
                </a:solidFill>
                <a:round/>
                <a:headEnd/>
                <a:tailEnd/>
              </a:ln>
              <a:solidFill>
                <a:srgbClr val="003366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4340" name="Рисунок 5" descr="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81" y="423721"/>
            <a:ext cx="2959200" cy="3049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29143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>
            <p:custDataLst>
              <p:tags r:id="rId1"/>
            </p:custDataLst>
          </p:nvPr>
        </p:nvSpPr>
        <p:spPr>
          <a:xfrm>
            <a:off x="346364" y="96838"/>
            <a:ext cx="6456218" cy="1566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211138" algn="ctr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uk-UA" sz="3400" b="1" dirty="0">
                <a:solidFill>
                  <a:srgbClr val="C00000"/>
                </a:solidFill>
                <a:latin typeface="Georgia" panose="02040502050405020303" pitchFamily="18" charset="0"/>
                <a:cs typeface="Arial" charset="0"/>
              </a:rPr>
              <a:t>Запишіть каліграфічно сполучення букв.</a:t>
            </a:r>
            <a:endParaRPr lang="ru-RU" sz="3400" b="1" dirty="0">
              <a:solidFill>
                <a:srgbClr val="C00000"/>
              </a:solidFill>
              <a:latin typeface="Georgia" panose="02040502050405020303" pitchFamily="18" charset="0"/>
              <a:cs typeface="Arial" charset="0"/>
            </a:endParaRPr>
          </a:p>
        </p:txBody>
      </p:sp>
      <p:sp>
        <p:nvSpPr>
          <p:cNvPr id="4" name="Прямоугольник 3"/>
          <p:cNvSpPr/>
          <p:nvPr>
            <p:custDataLst>
              <p:tags r:id="rId2"/>
            </p:custDataLst>
          </p:nvPr>
        </p:nvSpPr>
        <p:spPr>
          <a:xfrm>
            <a:off x="568035" y="1663614"/>
            <a:ext cx="70658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4800" b="1" i="1" dirty="0">
                <a:solidFill>
                  <a:srgbClr val="0000FF"/>
                </a:solidFill>
                <a:latin typeface="Georgia" panose="02040502050405020303" pitchFamily="18" charset="0"/>
                <a:cs typeface="Arial" charset="0"/>
              </a:rPr>
              <a:t>но ці </a:t>
            </a:r>
            <a:r>
              <a:rPr lang="uk-UA" sz="4800" b="1" i="1" dirty="0" err="1" smtClean="0">
                <a:solidFill>
                  <a:srgbClr val="0000FF"/>
                </a:solidFill>
                <a:latin typeface="Georgia" panose="02040502050405020303" pitchFamily="18" charset="0"/>
                <a:cs typeface="Arial" charset="0"/>
              </a:rPr>
              <a:t>жи</a:t>
            </a:r>
            <a:r>
              <a:rPr lang="ru-RU" sz="4800" b="1" dirty="0" smtClean="0">
                <a:solidFill>
                  <a:srgbClr val="0000FF"/>
                </a:solidFill>
                <a:latin typeface="Georgia" panose="02040502050405020303" pitchFamily="18" charset="0"/>
                <a:cs typeface="Arial" charset="0"/>
              </a:rPr>
              <a:t> </a:t>
            </a:r>
            <a:r>
              <a:rPr lang="uk-UA" sz="4800" b="1" i="1" dirty="0" err="1" smtClean="0">
                <a:solidFill>
                  <a:srgbClr val="0000FF"/>
                </a:solidFill>
                <a:latin typeface="Georgia" panose="02040502050405020303" pitchFamily="18" charset="0"/>
                <a:cs typeface="Arial" charset="0"/>
              </a:rPr>
              <a:t>рі</a:t>
            </a:r>
            <a:r>
              <a:rPr lang="uk-UA" sz="4800" b="1" i="1" dirty="0" smtClean="0">
                <a:solidFill>
                  <a:srgbClr val="0000FF"/>
                </a:solidFill>
                <a:latin typeface="Georgia" panose="02040502050405020303" pitchFamily="18" charset="0"/>
                <a:cs typeface="Arial" charset="0"/>
              </a:rPr>
              <a:t> </a:t>
            </a:r>
            <a:r>
              <a:rPr lang="uk-UA" sz="4800" b="1" i="1" dirty="0" err="1">
                <a:solidFill>
                  <a:srgbClr val="0000FF"/>
                </a:solidFill>
                <a:latin typeface="Georgia" panose="02040502050405020303" pitchFamily="18" charset="0"/>
                <a:cs typeface="Arial" charset="0"/>
              </a:rPr>
              <a:t>две</a:t>
            </a:r>
            <a:r>
              <a:rPr lang="uk-UA" sz="4800" b="1" i="1" dirty="0">
                <a:solidFill>
                  <a:srgbClr val="0000FF"/>
                </a:solidFill>
                <a:latin typeface="Georgia" panose="02040502050405020303" pitchFamily="18" charset="0"/>
                <a:cs typeface="Arial" charset="0"/>
              </a:rPr>
              <a:t> </a:t>
            </a:r>
            <a:r>
              <a:rPr lang="uk-UA" sz="4800" b="1" i="1" dirty="0" err="1">
                <a:solidFill>
                  <a:srgbClr val="0000FF"/>
                </a:solidFill>
                <a:latin typeface="Georgia" panose="02040502050405020303" pitchFamily="18" charset="0"/>
                <a:cs typeface="Arial" charset="0"/>
              </a:rPr>
              <a:t>ни</a:t>
            </a:r>
            <a:r>
              <a:rPr lang="uk-UA" sz="4800" b="1" i="1" dirty="0">
                <a:solidFill>
                  <a:srgbClr val="0000FF"/>
                </a:solidFill>
                <a:latin typeface="Georgia" panose="02040502050405020303" pitchFamily="18" charset="0"/>
                <a:cs typeface="Arial" charset="0"/>
              </a:rPr>
              <a:t> </a:t>
            </a:r>
            <a:r>
              <a:rPr lang="uk-UA" sz="4800" b="1" i="1" dirty="0" err="1" smtClean="0">
                <a:solidFill>
                  <a:srgbClr val="0000FF"/>
                </a:solidFill>
                <a:latin typeface="Georgia" panose="02040502050405020303" pitchFamily="18" charset="0"/>
                <a:cs typeface="Arial" charset="0"/>
              </a:rPr>
              <a:t>са</a:t>
            </a:r>
            <a:endParaRPr lang="ru-RU" sz="4800" b="1" dirty="0">
              <a:solidFill>
                <a:srgbClr val="0000FF"/>
              </a:solidFill>
              <a:latin typeface="Georgia" panose="02040502050405020303" pitchFamily="18" charset="0"/>
              <a:cs typeface="Arial" charset="0"/>
            </a:endParaRPr>
          </a:p>
        </p:txBody>
      </p:sp>
      <p:sp>
        <p:nvSpPr>
          <p:cNvPr id="5" name="Прямоугольник 4"/>
          <p:cNvSpPr/>
          <p:nvPr>
            <p:custDataLst>
              <p:tags r:id="rId3"/>
            </p:custDataLst>
          </p:nvPr>
        </p:nvSpPr>
        <p:spPr>
          <a:xfrm>
            <a:off x="1690832" y="2927486"/>
            <a:ext cx="5111750" cy="25992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211138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uk-UA" sz="2800" b="1" dirty="0">
                <a:solidFill>
                  <a:srgbClr val="006600"/>
                </a:solidFill>
                <a:latin typeface="Georgia" panose="02040502050405020303" pitchFamily="18" charset="0"/>
                <a:cs typeface="Arial" charset="0"/>
              </a:rPr>
              <a:t> Складіть слова з цими сполученнями.</a:t>
            </a:r>
            <a:endParaRPr lang="en-US" sz="2800" b="1" dirty="0">
              <a:solidFill>
                <a:srgbClr val="006600"/>
              </a:solidFill>
              <a:latin typeface="Georgia" panose="02040502050405020303" pitchFamily="18" charset="0"/>
              <a:cs typeface="Arial" charset="0"/>
            </a:endParaRPr>
          </a:p>
          <a:p>
            <a:pPr marL="571500" indent="-211138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uk-UA" sz="2800" b="1" dirty="0">
                <a:solidFill>
                  <a:srgbClr val="002060"/>
                </a:solidFill>
                <a:latin typeface="Georgia" panose="02040502050405020303" pitchFamily="18" charset="0"/>
                <a:cs typeface="Arial" charset="0"/>
              </a:rPr>
              <a:t> Що ви можете сказати </a:t>
            </a:r>
            <a:r>
              <a:rPr lang="uk-UA" sz="2800" b="1" dirty="0" smtClean="0">
                <a:solidFill>
                  <a:srgbClr val="002060"/>
                </a:solidFill>
                <a:latin typeface="Georgia" panose="02040502050405020303" pitchFamily="18" charset="0"/>
                <a:cs typeface="Arial" charset="0"/>
              </a:rPr>
              <a:t>про</a:t>
            </a:r>
            <a:r>
              <a:rPr lang="uk-UA" sz="2800" b="1" dirty="0">
                <a:solidFill>
                  <a:srgbClr val="002060"/>
                </a:solidFill>
                <a:latin typeface="Georgia" panose="02040502050405020303" pitchFamily="18" charset="0"/>
                <a:cs typeface="Arial" charset="0"/>
              </a:rPr>
              <a:t> </a:t>
            </a:r>
            <a:r>
              <a:rPr lang="uk-UA" sz="2800" b="1" dirty="0" smtClean="0">
                <a:solidFill>
                  <a:srgbClr val="002060"/>
                </a:solidFill>
                <a:latin typeface="Georgia" panose="02040502050405020303" pitchFamily="18" charset="0"/>
                <a:cs typeface="Arial" charset="0"/>
              </a:rPr>
              <a:t>ці </a:t>
            </a:r>
            <a:r>
              <a:rPr lang="uk-UA" sz="2800" b="1" dirty="0">
                <a:solidFill>
                  <a:srgbClr val="002060"/>
                </a:solidFill>
                <a:latin typeface="Georgia" panose="02040502050405020303" pitchFamily="18" charset="0"/>
                <a:cs typeface="Arial" charset="0"/>
              </a:rPr>
              <a:t>слова? </a:t>
            </a:r>
            <a:endParaRPr lang="ru-RU" sz="2800" b="1" dirty="0">
              <a:solidFill>
                <a:srgbClr val="002060"/>
              </a:solidFill>
              <a:latin typeface="Georgia" panose="02040502050405020303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02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84460414ef1977a1ec9feb0944fdff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404" y="1387180"/>
            <a:ext cx="1913760" cy="143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WordArt 2"/>
          <p:cNvSpPr>
            <a:spLocks noChangeArrowheads="1" noChangeShapeType="1" noTextEdit="1"/>
          </p:cNvSpPr>
          <p:nvPr/>
        </p:nvSpPr>
        <p:spPr bwMode="auto">
          <a:xfrm rot="20709986">
            <a:off x="1820195" y="3102839"/>
            <a:ext cx="5868697" cy="1455305"/>
          </a:xfrm>
          <a:prstGeom prst="rect">
            <a:avLst/>
          </a:prstGeom>
        </p:spPr>
        <p:txBody>
          <a:bodyPr wrap="none" fromWordArt="1">
            <a:prstTxWarp prst="textFadeRight">
              <a:avLst>
                <a:gd name="adj" fmla="val 33333"/>
              </a:avLst>
            </a:prstTxWarp>
          </a:bodyPr>
          <a:lstStyle/>
          <a:p>
            <a:pPr algn="ctr"/>
            <a:r>
              <a:rPr lang="uk-UA" sz="3266" kern="10" dirty="0" smtClean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Хвилинка </a:t>
            </a:r>
          </a:p>
          <a:p>
            <a:pPr algn="ctr"/>
            <a:r>
              <a:rPr lang="uk-UA" sz="3266" kern="10" dirty="0" smtClean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творча</a:t>
            </a:r>
            <a:endParaRPr lang="uk-UA" sz="3266" kern="10" dirty="0">
              <a:ln w="9525">
                <a:solidFill>
                  <a:srgbClr val="002060"/>
                </a:solidFill>
                <a:round/>
                <a:headEnd/>
                <a:tailEnd/>
              </a:ln>
              <a:solidFill>
                <a:srgbClr val="003366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4340" name="Рисунок 5" descr="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81" y="423721"/>
            <a:ext cx="2959200" cy="3049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34903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1024105810SlideId2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102411024SlideId26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102411026SlideId26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102411029SlideId26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102411117SlideId26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102411132SlideId26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102411045SlideId26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102411047SlideId26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102411024SlideId26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102411254SlideId27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1024105812SlideId2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1024105818SlideId25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1024105951SlideId26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102411013SlideId26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102411015SlideId26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102411018SlideId26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10241112SlideId26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10241115SlideId268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476</TotalTime>
  <Words>810</Words>
  <Application>Microsoft Office PowerPoint</Application>
  <PresentationFormat>Экран (4:3)</PresentationFormat>
  <Paragraphs>205</Paragraphs>
  <Slides>51</Slides>
  <Notes>12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9" baseType="lpstr">
      <vt:lpstr>Arial</vt:lpstr>
      <vt:lpstr>Calibri</vt:lpstr>
      <vt:lpstr>Calibri Light</vt:lpstr>
      <vt:lpstr>Georgia</vt:lpstr>
      <vt:lpstr>Helvetica</vt:lpstr>
      <vt:lpstr>Impact</vt:lpstr>
      <vt:lpstr>Times New Roman</vt:lpstr>
      <vt:lpstr>Тема Office</vt:lpstr>
      <vt:lpstr>Узагальнення за темою «Іменник»</vt:lpstr>
      <vt:lpstr>Завдання наші такі: </vt:lpstr>
      <vt:lpstr>Презентация PowerPoint</vt:lpstr>
      <vt:lpstr>Презентация PowerPoint</vt:lpstr>
      <vt:lpstr>Продовжте « Я очікую…» </vt:lpstr>
      <vt:lpstr>Мій настрій</vt:lpstr>
      <vt:lpstr>Презентация PowerPoint</vt:lpstr>
      <vt:lpstr>Презентация PowerPoint</vt:lpstr>
      <vt:lpstr>Презентация PowerPoint</vt:lpstr>
      <vt:lpstr>Кросворд</vt:lpstr>
      <vt:lpstr>Відповіді</vt:lpstr>
      <vt:lpstr>Епіграф</vt:lpstr>
      <vt:lpstr>ДЕВІЗ УРОКУ:</vt:lpstr>
      <vt:lpstr>Гра «Незакінчене речення» </vt:lpstr>
      <vt:lpstr>Вправа “ Кубування” </vt:lpstr>
      <vt:lpstr>Презентация PowerPoint</vt:lpstr>
      <vt:lpstr>Робота в групах</vt:lpstr>
      <vt:lpstr>Гра "Хто зайвий?" </vt:lpstr>
      <vt:lpstr>Гра «Упізнай мене» </vt:lpstr>
      <vt:lpstr>Гра « Веселі перегони»</vt:lpstr>
      <vt:lpstr>Презентация PowerPoint</vt:lpstr>
      <vt:lpstr>Завдання:</vt:lpstr>
      <vt:lpstr>Презентация PowerPoint</vt:lpstr>
      <vt:lpstr>Гра «Істота – неістота»</vt:lpstr>
      <vt:lpstr>«Малюнковий диктант» </vt:lpstr>
      <vt:lpstr>ЧОЛОВІЧИЙ РІД ЖІНОЧИЙ РІД СЕРЕДНІЙ РІД</vt:lpstr>
      <vt:lpstr>ЧОЛОВІЧИЙ РІД СЕРЕДНІЙ РІД ЖІНОЧИЙ РІД </vt:lpstr>
      <vt:lpstr>Один- багато</vt:lpstr>
      <vt:lpstr>Презентация PowerPoint</vt:lpstr>
      <vt:lpstr>Презентация PowerPoint</vt:lpstr>
      <vt:lpstr>Гра «Добери слово» ЩО ?                             ХТО? Сад                                садівник</vt:lpstr>
      <vt:lpstr>Гра «Я - редактор»  </vt:lpstr>
      <vt:lpstr>Презентация PowerPoint</vt:lpstr>
      <vt:lpstr>Вікторина</vt:lpstr>
      <vt:lpstr>Що росте у лісі ?</vt:lpstr>
      <vt:lpstr>Що росте у саду?</vt:lpstr>
      <vt:lpstr>Що росте на клумбі ?</vt:lpstr>
      <vt:lpstr>Що росте у полі ?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Рефлексія уроку</vt:lpstr>
      <vt:lpstr>Домашнє завдання  </vt:lpstr>
      <vt:lpstr>Метод «Мікрофон»</vt:lpstr>
      <vt:lpstr>Прийом  «Незавершені речення» </vt:lpstr>
      <vt:lpstr>Презентация PowerPoint</vt:lpstr>
      <vt:lpstr>Оцініть себе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31</cp:revision>
  <dcterms:created xsi:type="dcterms:W3CDTF">2020-01-16T07:49:01Z</dcterms:created>
  <dcterms:modified xsi:type="dcterms:W3CDTF">2020-01-19T16:01:52Z</dcterms:modified>
</cp:coreProperties>
</file>