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8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5E9-3617-4512-9970-C44B3A44885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3949-E24A-402C-B1B5-2F8E8BD23A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5E9-3617-4512-9970-C44B3A44885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3949-E24A-402C-B1B5-2F8E8BD23A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5E9-3617-4512-9970-C44B3A44885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3949-E24A-402C-B1B5-2F8E8BD23A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5E9-3617-4512-9970-C44B3A44885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3949-E24A-402C-B1B5-2F8E8BD23A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5E9-3617-4512-9970-C44B3A44885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3949-E24A-402C-B1B5-2F8E8BD23A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5E9-3617-4512-9970-C44B3A44885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3949-E24A-402C-B1B5-2F8E8BD23A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5E9-3617-4512-9970-C44B3A44885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3949-E24A-402C-B1B5-2F8E8BD23A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5E9-3617-4512-9970-C44B3A44885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3949-E24A-402C-B1B5-2F8E8BD23A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5E9-3617-4512-9970-C44B3A44885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3949-E24A-402C-B1B5-2F8E8BD23A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5E9-3617-4512-9970-C44B3A44885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3949-E24A-402C-B1B5-2F8E8BD23A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5E9-3617-4512-9970-C44B3A44885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F93949-E24A-402C-B1B5-2F8E8BD23AE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D095E9-3617-4512-9970-C44B3A44885E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F93949-E24A-402C-B1B5-2F8E8BD23AE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5%D0%BD%D0%B5%D1%80%D0%B3%D0%B5%D1%82%D0%B8%D0%BA%D0%B0" TargetMode="External"/><Relationship Id="rId2" Type="http://schemas.openxmlformats.org/officeDocument/2006/relationships/hyperlink" Target="http://ua-referat.com/%D0%A2%D0%BE%D0%B3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a-referat.com/%D0%9D%D0%B0%D0%B1%D1%80%D1%8F%D0%BA_%D0%BB%D0%B5%D0%B3%D0%B5%D0%BD%D1%96%D0%B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Біологічна</a:t>
            </a:r>
            <a:r>
              <a:rPr lang="ru-RU" dirty="0" smtClean="0"/>
              <a:t> </a:t>
            </a:r>
            <a:r>
              <a:rPr lang="uk-UA" dirty="0" smtClean="0"/>
              <a:t>роль і застосування вуглеводів.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396318" cy="32008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uk-UA" dirty="0" smtClean="0"/>
              <a:t>« </a:t>
            </a:r>
            <a:r>
              <a:rPr lang="uk-UA" dirty="0" smtClean="0"/>
              <a:t>Розум полягає не тільки у знанні, але й у вмінні застосувати знання на ділі» ( </a:t>
            </a:r>
            <a:r>
              <a:rPr lang="uk-UA" dirty="0" err="1" smtClean="0"/>
              <a:t>Арістотель</a:t>
            </a:r>
            <a:r>
              <a:rPr lang="uk-UA" dirty="0" smtClean="0"/>
              <a:t>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ЗНАЧЕННЯ КРОХМАЛЮ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marL="457200" indent="-457200">
              <a:buClrTx/>
              <a:buFont typeface="Wingdings" pitchFamily="2" charset="2"/>
              <a:buChar char="Ø"/>
            </a:pPr>
            <a:r>
              <a:rPr lang="uk-UA" dirty="0" smtClean="0"/>
              <a:t>в якості харчового продукту (хліб, картопля, крупи і т. д.)</a:t>
            </a:r>
          </a:p>
          <a:p>
            <a:pPr marL="457200" indent="-457200">
              <a:buClrTx/>
              <a:buFont typeface="Wingdings" pitchFamily="2" charset="2"/>
              <a:buChar char="Ø"/>
            </a:pPr>
            <a:r>
              <a:rPr lang="uk-UA" dirty="0" smtClean="0"/>
              <a:t>для виготовлення канцелярського клею</a:t>
            </a:r>
          </a:p>
          <a:p>
            <a:pPr marL="457200" indent="-457200">
              <a:buClrTx/>
              <a:buFont typeface="Wingdings" pitchFamily="2" charset="2"/>
              <a:buChar char="Ø"/>
            </a:pPr>
            <a:r>
              <a:rPr lang="uk-UA" dirty="0" smtClean="0"/>
              <a:t>у медицині для приготування присипок, паст (густих мазей), а також при виробництві таблеток.</a:t>
            </a:r>
          </a:p>
          <a:p>
            <a:endParaRPr lang="ru-RU" dirty="0"/>
          </a:p>
        </p:txBody>
      </p:sp>
      <p:pic>
        <p:nvPicPr>
          <p:cNvPr id="4" name="Picture 6" descr="126598298026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14752"/>
            <a:ext cx="403225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aseline="-25000" dirty="0" smtClean="0">
                <a:solidFill>
                  <a:schemeClr val="bg2"/>
                </a:solidFill>
              </a:rPr>
              <a:t/>
            </a:r>
            <a:br>
              <a:rPr lang="ru-RU" sz="5400" baseline="-25000" dirty="0" smtClean="0">
                <a:solidFill>
                  <a:schemeClr val="bg2"/>
                </a:solidFill>
              </a:rPr>
            </a:br>
            <a:r>
              <a:rPr lang="uk-UA" b="1" dirty="0" smtClean="0"/>
              <a:t> Целюлоза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686800" cy="5324492"/>
          </a:xfrm>
        </p:spPr>
        <p:txBody>
          <a:bodyPr>
            <a:normAutofit/>
          </a:bodyPr>
          <a:lstStyle/>
          <a:p>
            <a:r>
              <a:rPr lang="uk-UA" sz="2000" i="1" dirty="0" smtClean="0"/>
              <a:t>Целюлоза</a:t>
            </a:r>
            <a:r>
              <a:rPr lang="uk-UA" sz="2000" dirty="0" smtClean="0"/>
              <a:t> — полісахарид; головна складова частина клітинних оболонок рослин.</a:t>
            </a:r>
          </a:p>
          <a:p>
            <a:r>
              <a:rPr lang="uk-UA" sz="2000" dirty="0" smtClean="0"/>
              <a:t>Майже чистою клітковиною є бавовна, яка йде на виготовлення тканини. Із целюлози деревини одержують папір. Целюлозу та її ефіри використовують для отримання штучного волокна (віскозний, ацетатний, мідно-аміачний шовк, штучна шерсть), пластмас, кіно і фотоплівок, лаків, бездимного пороху і т. д.</a:t>
            </a:r>
          </a:p>
          <a:p>
            <a:r>
              <a:rPr lang="uk-UA" sz="2000" i="1" dirty="0" smtClean="0"/>
              <a:t>Целюлоза</a:t>
            </a:r>
            <a:r>
              <a:rPr lang="uk-UA" sz="2000" dirty="0" smtClean="0"/>
              <a:t> — стійка речовина, не руйнується при нагріванні до 200°C. Не розчиняється у воді та слабких кислотах. Володіє міцністю, але еластична. Зареєстрована як харчова добавка E460.</a:t>
            </a:r>
          </a:p>
          <a:p>
            <a:r>
              <a:rPr lang="ru-RU" sz="2000" dirty="0" err="1" smtClean="0"/>
              <a:t>Целюлоза</a:t>
            </a:r>
            <a:r>
              <a:rPr lang="ru-RU" sz="2000" dirty="0" smtClean="0"/>
              <a:t> (С</a:t>
            </a:r>
            <a:r>
              <a:rPr lang="ru-RU" sz="2000" baseline="-25000" dirty="0" smtClean="0"/>
              <a:t>6</a:t>
            </a:r>
            <a:r>
              <a:rPr lang="ru-RU" sz="2000" dirty="0" smtClean="0"/>
              <a:t>Н</a:t>
            </a:r>
            <a:r>
              <a:rPr lang="ru-RU" sz="2000" baseline="-25000" dirty="0" smtClean="0"/>
              <a:t>10</a:t>
            </a:r>
            <a:r>
              <a:rPr lang="ru-RU" sz="2000" dirty="0" smtClean="0"/>
              <a:t>О</a:t>
            </a:r>
            <a:r>
              <a:rPr lang="ru-RU" sz="2000" baseline="-25000" dirty="0" smtClean="0"/>
              <a:t>5</a:t>
            </a:r>
            <a:r>
              <a:rPr lang="ru-RU" sz="2000" dirty="0" smtClean="0"/>
              <a:t>)</a:t>
            </a:r>
            <a:r>
              <a:rPr lang="en-US" sz="2000" baseline="-25000" dirty="0" smtClean="0"/>
              <a:t>n</a:t>
            </a:r>
            <a:endParaRPr lang="ru-RU" sz="2000" dirty="0"/>
          </a:p>
        </p:txBody>
      </p:sp>
      <p:pic>
        <p:nvPicPr>
          <p:cNvPr id="4" name="Picture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57950" y="4136912"/>
            <a:ext cx="2573336" cy="2495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Вуглеводи в харчовій промисловості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Здатність зв’язувати воду і контролювати активність води в харчових продуктах - одна із головних властивостей вуглеводів, корисних для харчування. Гідрофільність обумовлена наявністю багато чисельних ОН-груп. Ці групи взаємодіють з молекулою води, що приводить до сольватації та розчиненню вуглеводів та інших їх полімерів. Завдяки цій властивості вирішується питання потрібно лімітувати надходження вологи чи контролювати її втрату. </a:t>
            </a:r>
            <a:r>
              <a:rPr lang="uk-UA" dirty="0" smtClean="0"/>
              <a:t>Наприклад, </a:t>
            </a:r>
            <a:r>
              <a:rPr lang="uk-UA" dirty="0" smtClean="0"/>
              <a:t>заморожені пекарські продукти не повинні містити великої кількості вологи, тому доцільно замість сахарози використовувати мальтозу, лактозу. В інших випадках потрібний  контроль активності води, щоб запобігти втраті вологи під час зберігання . (це застосування гігроскопічних вуглеводів, фруктових сиропів, </a:t>
            </a:r>
            <a:r>
              <a:rPr lang="uk-UA" dirty="0" err="1" smtClean="0"/>
              <a:t>інвертного</a:t>
            </a:r>
            <a:r>
              <a:rPr lang="uk-UA" dirty="0" smtClean="0"/>
              <a:t> цукру.)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Вуглеводи в медицині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072098"/>
          </a:xfrm>
        </p:spPr>
        <p:txBody>
          <a:bodyPr>
            <a:normAutofit/>
          </a:bodyPr>
          <a:lstStyle/>
          <a:p>
            <a:r>
              <a:rPr lang="ru-RU" dirty="0" err="1" smtClean="0"/>
              <a:t>Вуглеводи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парентерального </a:t>
            </a:r>
            <a:r>
              <a:rPr lang="ru-RU" dirty="0" err="1" smtClean="0"/>
              <a:t>харчування</a:t>
            </a:r>
            <a:r>
              <a:rPr lang="ru-RU" dirty="0" smtClean="0"/>
              <a:t> в силу </a:t>
            </a:r>
            <a:r>
              <a:rPr lang="ru-RU" dirty="0" smtClean="0">
                <a:solidFill>
                  <a:schemeClr val="bg2"/>
                </a:solidFill>
                <a:hlinkClick r:id="rId2" tooltip="Того"/>
              </a:rPr>
              <a:t>того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доступними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для </a:t>
            </a:r>
            <a:r>
              <a:rPr lang="ru-RU" dirty="0" err="1" smtClean="0"/>
              <a:t>організму</a:t>
            </a:r>
            <a:r>
              <a:rPr lang="ru-RU" dirty="0" smtClean="0"/>
              <a:t> хворого. </a:t>
            </a:r>
            <a:r>
              <a:rPr lang="ru-RU" dirty="0" err="1" smtClean="0"/>
              <a:t>Їх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Енергетика"/>
              </a:rPr>
              <a:t>енергетична</a:t>
            </a:r>
            <a:r>
              <a:rPr lang="ru-RU" dirty="0" smtClean="0"/>
              <a:t> </a:t>
            </a:r>
            <a:r>
              <a:rPr lang="ru-RU" dirty="0" err="1" smtClean="0"/>
              <a:t>цінність</a:t>
            </a:r>
            <a:r>
              <a:rPr lang="ru-RU" dirty="0" smtClean="0"/>
              <a:t> становить 4 ккал / г. </a:t>
            </a:r>
            <a:r>
              <a:rPr lang="ru-RU" dirty="0" err="1" smtClean="0"/>
              <a:t>Враховуючи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добова</a:t>
            </a:r>
            <a:r>
              <a:rPr lang="ru-RU" dirty="0" smtClean="0"/>
              <a:t> потреба в </a:t>
            </a:r>
            <a:r>
              <a:rPr lang="ru-RU" dirty="0" err="1" smtClean="0"/>
              <a:t>енергії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1 500-2 000 ккал, то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зрозумілою</a:t>
            </a:r>
            <a:r>
              <a:rPr lang="ru-RU" dirty="0" smtClean="0"/>
              <a:t> проблема </a:t>
            </a:r>
            <a:r>
              <a:rPr lang="ru-RU" dirty="0" err="1" smtClean="0"/>
              <a:t>ізольованого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вуглеводів</a:t>
            </a:r>
            <a:r>
              <a:rPr lang="ru-RU" dirty="0" smtClean="0"/>
              <a:t> для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покриття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перевести </a:t>
            </a:r>
            <a:r>
              <a:rPr lang="ru-RU" dirty="0" err="1" smtClean="0"/>
              <a:t>розрахунок</a:t>
            </a:r>
            <a:r>
              <a:rPr lang="ru-RU" dirty="0" smtClean="0"/>
              <a:t> на </a:t>
            </a:r>
            <a:r>
              <a:rPr lang="ru-RU" dirty="0" err="1" smtClean="0"/>
              <a:t>ізотонічний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глюкози</a:t>
            </a:r>
            <a:r>
              <a:rPr lang="ru-RU" dirty="0" smtClean="0"/>
              <a:t>, то для </a:t>
            </a:r>
            <a:r>
              <a:rPr lang="ru-RU" dirty="0" err="1" smtClean="0"/>
              <a:t>цього</a:t>
            </a:r>
            <a:r>
              <a:rPr lang="ru-RU" dirty="0" smtClean="0"/>
              <a:t> буде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перелити</a:t>
            </a:r>
            <a:r>
              <a:rPr lang="ru-RU" dirty="0" smtClean="0"/>
              <a:t> не </a:t>
            </a:r>
            <a:r>
              <a:rPr lang="ru-RU" dirty="0" err="1" smtClean="0"/>
              <a:t>менше</a:t>
            </a:r>
            <a:r>
              <a:rPr lang="ru-RU" dirty="0" smtClean="0"/>
              <a:t> 7-10 л </a:t>
            </a:r>
            <a:r>
              <a:rPr lang="ru-RU" dirty="0" err="1" smtClean="0"/>
              <a:t>рідини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таких </a:t>
            </a:r>
            <a:r>
              <a:rPr lang="ru-RU" dirty="0" err="1" smtClean="0"/>
              <a:t>ускладнень</a:t>
            </a:r>
            <a:r>
              <a:rPr lang="ru-RU" dirty="0" smtClean="0"/>
              <a:t>, як </a:t>
            </a:r>
            <a:r>
              <a:rPr lang="ru-RU" dirty="0" err="1" smtClean="0"/>
              <a:t>гіпергідратація</a:t>
            </a:r>
            <a:r>
              <a:rPr lang="ru-RU" dirty="0" smtClean="0"/>
              <a:t>, </a:t>
            </a:r>
            <a:r>
              <a:rPr lang="ru-RU" dirty="0" smtClean="0">
                <a:hlinkClick r:id="rId4" tooltip="Набряк легенів"/>
              </a:rPr>
              <a:t>набряк </a:t>
            </a:r>
            <a:r>
              <a:rPr lang="ru-RU" dirty="0" err="1" smtClean="0">
                <a:hlinkClick r:id="rId4" tooltip="Набряк легенів"/>
              </a:rPr>
              <a:t>легенів</a:t>
            </a:r>
            <a:r>
              <a:rPr lang="ru-RU" dirty="0" smtClean="0"/>
              <a:t>, </a:t>
            </a:r>
            <a:r>
              <a:rPr lang="ru-RU" dirty="0" err="1" smtClean="0"/>
              <a:t>серцево-судинні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Вуглеводи – ліки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636792"/>
          </a:xfrm>
        </p:spPr>
        <p:txBody>
          <a:bodyPr/>
          <a:lstStyle/>
          <a:p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 </a:t>
            </a:r>
            <a:r>
              <a:rPr lang="ru-RU" dirty="0" err="1" smtClean="0"/>
              <a:t>фруктози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фрукти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ягоди</a:t>
            </a:r>
            <a:r>
              <a:rPr lang="ru-RU" dirty="0" smtClean="0"/>
              <a:t>. Глюкоза </a:t>
            </a:r>
            <a:r>
              <a:rPr lang="ru-RU" dirty="0" err="1" smtClean="0"/>
              <a:t>і</a:t>
            </a:r>
            <a:r>
              <a:rPr lang="ru-RU" dirty="0" smtClean="0"/>
              <a:t> фруктоза широко </a:t>
            </a:r>
            <a:r>
              <a:rPr lang="ru-RU" dirty="0" err="1" smtClean="0"/>
              <a:t>представлені</a:t>
            </a:r>
            <a:r>
              <a:rPr lang="ru-RU" dirty="0" smtClean="0"/>
              <a:t> в </a:t>
            </a:r>
            <a:r>
              <a:rPr lang="ru-RU" dirty="0" err="1" smtClean="0"/>
              <a:t>меді</a:t>
            </a:r>
            <a:r>
              <a:rPr lang="ru-RU" dirty="0" smtClean="0"/>
              <a:t>: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глюкози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36.2%, </a:t>
            </a:r>
            <a:r>
              <a:rPr lang="ru-RU" dirty="0" err="1" smtClean="0"/>
              <a:t>фруктози</a:t>
            </a:r>
            <a:r>
              <a:rPr lang="ru-RU" dirty="0" smtClean="0"/>
              <a:t> - 37.1%. У кавунах весь </a:t>
            </a:r>
            <a:r>
              <a:rPr lang="ru-RU" dirty="0" err="1" smtClean="0"/>
              <a:t>цукор</a:t>
            </a:r>
            <a:r>
              <a:rPr lang="ru-RU" dirty="0" smtClean="0"/>
              <a:t> представлений фруктозою,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становить 8%. </a:t>
            </a:r>
            <a:r>
              <a:rPr lang="ru-RU" dirty="0" err="1" smtClean="0"/>
              <a:t>Третій</a:t>
            </a:r>
            <a:r>
              <a:rPr lang="ru-RU" dirty="0" smtClean="0"/>
              <a:t> моносахарид - галактоза - у </a:t>
            </a:r>
            <a:r>
              <a:rPr lang="ru-RU" dirty="0" err="1" smtClean="0"/>
              <a:t>вільному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в </a:t>
            </a:r>
            <a:r>
              <a:rPr lang="ru-RU" dirty="0" err="1" smtClean="0"/>
              <a:t>харчових</a:t>
            </a:r>
            <a:r>
              <a:rPr lang="ru-RU" dirty="0" smtClean="0"/>
              <a:t> продуктах не </a:t>
            </a:r>
            <a:r>
              <a:rPr lang="ru-RU" dirty="0" err="1" smtClean="0"/>
              <a:t>зустрічається</a:t>
            </a:r>
            <a:r>
              <a:rPr lang="ru-RU" dirty="0" smtClean="0"/>
              <a:t>. Галактоза </a:t>
            </a:r>
            <a:r>
              <a:rPr lang="ru-RU" dirty="0" err="1" smtClean="0"/>
              <a:t>є</a:t>
            </a:r>
            <a:r>
              <a:rPr lang="ru-RU" dirty="0" smtClean="0"/>
              <a:t> продуктом </a:t>
            </a:r>
            <a:r>
              <a:rPr lang="ru-RU" dirty="0" err="1" smtClean="0"/>
              <a:t>розщеплення</a:t>
            </a:r>
            <a:r>
              <a:rPr lang="ru-RU" dirty="0" smtClean="0"/>
              <a:t> основного </a:t>
            </a:r>
            <a:r>
              <a:rPr lang="ru-RU" dirty="0" err="1" smtClean="0"/>
              <a:t>вуглеводу</a:t>
            </a:r>
            <a:r>
              <a:rPr lang="ru-RU" dirty="0" smtClean="0"/>
              <a:t> молока - </a:t>
            </a:r>
            <a:r>
              <a:rPr lang="ru-RU" dirty="0" err="1" smtClean="0"/>
              <a:t>лактози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Home\Desktop\250px-Med_u_sacu_karlov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357694"/>
            <a:ext cx="238125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Правильне </a:t>
            </a:r>
            <a:r>
              <a:rPr lang="uk-UA" dirty="0" smtClean="0"/>
              <a:t>вживання вуглеводів – запорука міцного здоров’я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82442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Уявлення</a:t>
            </a:r>
            <a:r>
              <a:rPr lang="ru-RU" sz="2400" dirty="0" smtClean="0"/>
              <a:t> про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вуглеводи</a:t>
            </a:r>
            <a:r>
              <a:rPr lang="ru-RU" sz="2400" dirty="0" smtClean="0"/>
              <a:t> в </a:t>
            </a:r>
            <a:r>
              <a:rPr lang="ru-RU" sz="2400" dirty="0" err="1" smtClean="0"/>
              <a:t>їжі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призводить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ожиріння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дієтологи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міфом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реальністю</a:t>
            </a:r>
            <a:r>
              <a:rPr lang="ru-RU" sz="2400" dirty="0" smtClean="0"/>
              <a:t>. </a:t>
            </a:r>
            <a:r>
              <a:rPr lang="ru-RU" sz="2400" dirty="0" err="1" smtClean="0"/>
              <a:t>Підтвердженням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стати </a:t>
            </a:r>
            <a:r>
              <a:rPr lang="ru-RU" sz="2400" dirty="0" err="1" smtClean="0"/>
              <a:t>японці</a:t>
            </a:r>
            <a:r>
              <a:rPr lang="ru-RU" sz="2400" dirty="0" smtClean="0"/>
              <a:t>.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них практично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повних</a:t>
            </a:r>
            <a:r>
              <a:rPr lang="ru-RU" sz="2400" dirty="0" smtClean="0"/>
              <a:t> людей,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дозволяють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рис, </a:t>
            </a:r>
            <a:r>
              <a:rPr lang="ru-RU" sz="2400" dirty="0" err="1" smtClean="0"/>
              <a:t>овочі</a:t>
            </a:r>
            <a:r>
              <a:rPr lang="ru-RU" sz="2400" dirty="0" smtClean="0"/>
              <a:t>, </a:t>
            </a:r>
            <a:r>
              <a:rPr lang="ru-RU" sz="2400" dirty="0" err="1" smtClean="0"/>
              <a:t>бобові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рибу</a:t>
            </a:r>
            <a:r>
              <a:rPr lang="ru-RU" sz="2400" dirty="0" smtClean="0"/>
              <a:t>, </a:t>
            </a:r>
            <a:r>
              <a:rPr lang="ru-RU" sz="2400" dirty="0" err="1" smtClean="0"/>
              <a:t>фрукти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Дієта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допускає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вживання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вуглеводів</a:t>
            </a:r>
            <a:r>
              <a:rPr lang="ru-RU" sz="2400" dirty="0" smtClean="0"/>
              <a:t>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дієта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ласунів</a:t>
            </a:r>
            <a:r>
              <a:rPr lang="ru-RU" sz="2400" dirty="0" smtClean="0"/>
              <a:t>. Мало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повірить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</a:t>
            </a:r>
            <a:r>
              <a:rPr lang="ru-RU" sz="2400" dirty="0" smtClean="0"/>
              <a:t> </a:t>
            </a:r>
            <a:r>
              <a:rPr lang="ru-RU" sz="2400" dirty="0" err="1" smtClean="0"/>
              <a:t>суміщати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корисне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приємне</a:t>
            </a:r>
            <a:r>
              <a:rPr lang="ru-RU" sz="2400" dirty="0" smtClean="0"/>
              <a:t>. Ось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раціону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високоуглеводной</a:t>
            </a:r>
            <a:r>
              <a:rPr lang="ru-RU" sz="2400" dirty="0" smtClean="0"/>
              <a:t> </a:t>
            </a:r>
            <a:r>
              <a:rPr lang="ru-RU" sz="2400" dirty="0" err="1" smtClean="0"/>
              <a:t>дієти</a:t>
            </a:r>
            <a:r>
              <a:rPr lang="ru-RU" sz="2400" dirty="0" smtClean="0"/>
              <a:t> - </a:t>
            </a:r>
            <a:r>
              <a:rPr lang="ru-RU" sz="2400" dirty="0" err="1" smtClean="0"/>
              <a:t>вівсянка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яєчні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жовтки</a:t>
            </a:r>
            <a:r>
              <a:rPr lang="ru-RU" sz="2400" dirty="0" smtClean="0"/>
              <a:t>, курка </a:t>
            </a:r>
            <a:r>
              <a:rPr lang="ru-RU" sz="2400" dirty="0" err="1" smtClean="0"/>
              <a:t>з</a:t>
            </a:r>
            <a:r>
              <a:rPr lang="ru-RU" sz="2400" dirty="0" smtClean="0"/>
              <a:t> рисом, омлет </a:t>
            </a:r>
            <a:r>
              <a:rPr lang="ru-RU" sz="2400" dirty="0" err="1" smtClean="0"/>
              <a:t>зі</a:t>
            </a:r>
            <a:r>
              <a:rPr lang="ru-RU" sz="2400" dirty="0" smtClean="0"/>
              <a:t> шпинатом, </a:t>
            </a:r>
            <a:r>
              <a:rPr lang="ru-RU" sz="2400" dirty="0" err="1" smtClean="0"/>
              <a:t>яловиче</a:t>
            </a:r>
            <a:r>
              <a:rPr lang="ru-RU" sz="2400" dirty="0" smtClean="0"/>
              <a:t> </a:t>
            </a:r>
            <a:r>
              <a:rPr lang="ru-RU" sz="2400" dirty="0" err="1" smtClean="0"/>
              <a:t>філе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брокколі</a:t>
            </a:r>
            <a:r>
              <a:rPr lang="ru-RU" sz="2400" dirty="0" smtClean="0"/>
              <a:t>. Головне </a:t>
            </a:r>
            <a:r>
              <a:rPr lang="ru-RU" sz="2400" dirty="0" err="1" smtClean="0"/>
              <a:t>уникати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жирної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їжі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/>
              <a:t>Функції вуглеводів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000792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Енергетична</a:t>
            </a:r>
            <a:r>
              <a:rPr lang="uk-UA" b="1" dirty="0" smtClean="0"/>
              <a:t>	</a:t>
            </a:r>
            <a:endParaRPr lang="ru-RU" dirty="0" smtClean="0"/>
          </a:p>
          <a:p>
            <a:r>
              <a:rPr lang="uk-UA" dirty="0" smtClean="0"/>
              <a:t>Вуглеводи є основним джерелом енергії для організму.</a:t>
            </a:r>
            <a:endParaRPr lang="ru-RU" dirty="0" smtClean="0"/>
          </a:p>
          <a:p>
            <a:r>
              <a:rPr lang="uk-UA" b="1" dirty="0" smtClean="0"/>
              <a:t>Структурна	</a:t>
            </a:r>
            <a:endParaRPr lang="ru-RU" dirty="0" smtClean="0"/>
          </a:p>
          <a:p>
            <a:r>
              <a:rPr lang="uk-UA" dirty="0" smtClean="0"/>
              <a:t>Вуглеводи входять до складу оболонок клітин, виконують опорну функцію, беруть участь у синтезі багатьох речовин, входять до складу </a:t>
            </a:r>
            <a:r>
              <a:rPr lang="uk-UA" dirty="0" err="1" smtClean="0"/>
              <a:t>нуклеотидів</a:t>
            </a:r>
            <a:r>
              <a:rPr lang="uk-UA" dirty="0" smtClean="0"/>
              <a:t> у нуклеїнових кислотах.</a:t>
            </a:r>
            <a:endParaRPr lang="ru-RU" dirty="0" smtClean="0"/>
          </a:p>
          <a:p>
            <a:r>
              <a:rPr lang="uk-UA" b="1" dirty="0" err="1" smtClean="0"/>
              <a:t>Запасаюча</a:t>
            </a:r>
            <a:r>
              <a:rPr lang="uk-UA" b="1" dirty="0" smtClean="0"/>
              <a:t>	</a:t>
            </a:r>
            <a:endParaRPr lang="ru-RU" dirty="0" smtClean="0"/>
          </a:p>
          <a:p>
            <a:r>
              <a:rPr lang="uk-UA" dirty="0" smtClean="0"/>
              <a:t>Вуглеводи мають здатність накопичуватися у вигляді крохмалю у рослин і глікогену у тварин.</a:t>
            </a:r>
            <a:endParaRPr lang="ru-RU" dirty="0" smtClean="0"/>
          </a:p>
          <a:p>
            <a:r>
              <a:rPr lang="uk-UA" b="1" dirty="0" smtClean="0"/>
              <a:t>Захисна	</a:t>
            </a:r>
            <a:endParaRPr lang="ru-RU" dirty="0" smtClean="0"/>
          </a:p>
          <a:p>
            <a:r>
              <a:rPr lang="uk-UA" dirty="0" smtClean="0"/>
              <a:t>В'язкі слизи, що виділяються різними залозами, багаті на вуглеводи, вони оберігають стінки, порожнистих органів від механічних пошкоджень, проникнення бактерій та вірусів.</a:t>
            </a:r>
            <a:endParaRPr lang="ru-RU" dirty="0" smtClean="0"/>
          </a:p>
          <a:p>
            <a:r>
              <a:rPr lang="uk-UA" b="1" dirty="0" smtClean="0"/>
              <a:t>Будівельна, або структурна, функція</a:t>
            </a:r>
            <a:r>
              <a:rPr lang="uk-UA" dirty="0" smtClean="0"/>
              <a:t>	</a:t>
            </a:r>
            <a:endParaRPr lang="ru-RU" dirty="0" smtClean="0"/>
          </a:p>
          <a:p>
            <a:r>
              <a:rPr lang="uk-UA" dirty="0" smtClean="0"/>
              <a:t>вуглеводів полягає в тому, що ці сполуки входять до складу опорних елементів клітин організмів. Як ми вже згадували, хітин є компонентом зовнішнього скелета членистоногих та клітинних стінок деяких грибів і водоростей. Клітинні стінки рослин, які містять целюлозу, захищають вміст клітин і підтримують їхню форму.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Мета уроку: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8715436" cy="4214842"/>
          </a:xfrm>
        </p:spPr>
        <p:txBody>
          <a:bodyPr>
            <a:normAutofit/>
          </a:bodyPr>
          <a:lstStyle/>
          <a:p>
            <a:r>
              <a:rPr lang="uk-UA" dirty="0" smtClean="0"/>
              <a:t>поглибити </a:t>
            </a:r>
            <a:r>
              <a:rPr lang="uk-UA" dirty="0" smtClean="0"/>
              <a:t>знання учнів про застосування  вуглеводів, їх біологічну роль на основі знань про їх будову, властивості; обґрунтувати харчову цінність вуглеводів; ознайомити учнів з видами професій, пов’язаних з використанням вуглеводів; здійснювати </a:t>
            </a:r>
            <a:r>
              <a:rPr lang="uk-UA" dirty="0" err="1" smtClean="0"/>
              <a:t>міжпредметні</a:t>
            </a:r>
            <a:r>
              <a:rPr lang="en-US" dirty="0" smtClean="0"/>
              <a:t> </a:t>
            </a:r>
            <a:r>
              <a:rPr lang="uk-UA" dirty="0" smtClean="0"/>
              <a:t>зв’язки </a:t>
            </a:r>
            <a:r>
              <a:rPr lang="uk-UA" dirty="0" smtClean="0"/>
              <a:t>з біологією.</a:t>
            </a:r>
            <a:endParaRPr lang="ru-RU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uk-UA" b="1" dirty="0" smtClean="0"/>
              <a:t>Структура </a:t>
            </a:r>
            <a:r>
              <a:rPr lang="uk-UA" b="1" dirty="0" smtClean="0"/>
              <a:t>уроку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715436" cy="4389120"/>
          </a:xfrm>
        </p:spPr>
        <p:txBody>
          <a:bodyPr>
            <a:normAutofit/>
          </a:bodyPr>
          <a:lstStyle/>
          <a:p>
            <a:r>
              <a:rPr lang="uk-UA" dirty="0" smtClean="0"/>
              <a:t>І</a:t>
            </a:r>
            <a:r>
              <a:rPr lang="uk-UA" dirty="0" smtClean="0"/>
              <a:t>. Організація класу і налаштування на </a:t>
            </a:r>
            <a:r>
              <a:rPr lang="uk-UA" dirty="0" smtClean="0"/>
              <a:t>роботу.(</a:t>
            </a:r>
            <a:r>
              <a:rPr lang="uk-UA" dirty="0" smtClean="0"/>
              <a:t>1 хв.)</a:t>
            </a:r>
            <a:endParaRPr lang="ru-RU" dirty="0" smtClean="0"/>
          </a:p>
          <a:p>
            <a:r>
              <a:rPr lang="uk-UA" dirty="0" smtClean="0"/>
              <a:t>ІІ. Актуалізація опорних знань (7 хв.)</a:t>
            </a:r>
            <a:endParaRPr lang="ru-RU" dirty="0" smtClean="0"/>
          </a:p>
          <a:p>
            <a:r>
              <a:rPr lang="uk-UA" dirty="0" smtClean="0"/>
              <a:t>ІІІ. Мотивація навчальної діяльності, повідомлення теми та мети.(8 хв.)</a:t>
            </a:r>
            <a:endParaRPr lang="ru-RU" dirty="0" smtClean="0"/>
          </a:p>
          <a:p>
            <a:r>
              <a:rPr lang="uk-UA" dirty="0" smtClean="0"/>
              <a:t>ІV. Вивчення нового матеріалу (18 хв.)</a:t>
            </a:r>
            <a:endParaRPr lang="ru-RU" dirty="0" smtClean="0"/>
          </a:p>
          <a:p>
            <a:r>
              <a:rPr lang="en-US" dirty="0" smtClean="0"/>
              <a:t>V</a:t>
            </a:r>
            <a:r>
              <a:rPr lang="ru-RU" dirty="0" smtClean="0"/>
              <a:t>. </a:t>
            </a:r>
            <a:r>
              <a:rPr lang="uk-UA" dirty="0" smtClean="0"/>
              <a:t>З</a:t>
            </a:r>
            <a:r>
              <a:rPr lang="ru-RU" dirty="0" err="1" smtClean="0"/>
              <a:t>акріплення</a:t>
            </a:r>
            <a:r>
              <a:rPr lang="ru-RU" dirty="0" smtClean="0"/>
              <a:t> 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uk-UA" dirty="0" smtClean="0"/>
              <a:t>(5хв.)</a:t>
            </a:r>
            <a:endParaRPr lang="ru-RU" dirty="0" smtClean="0"/>
          </a:p>
          <a:p>
            <a:r>
              <a:rPr lang="en-US" dirty="0" smtClean="0"/>
              <a:t>V</a:t>
            </a:r>
            <a:r>
              <a:rPr lang="uk-UA" dirty="0" smtClean="0"/>
              <a:t>І. Підсумки уроку (4 хв.)</a:t>
            </a:r>
            <a:endParaRPr lang="ru-RU" dirty="0" smtClean="0"/>
          </a:p>
          <a:p>
            <a:r>
              <a:rPr lang="en-US" dirty="0" smtClean="0"/>
              <a:t>V</a:t>
            </a:r>
            <a:r>
              <a:rPr lang="uk-UA" dirty="0" smtClean="0"/>
              <a:t>ІІ. Домашнє завдання (2 хв.)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Фронтальна бесіда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50072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(хімія)</a:t>
            </a:r>
            <a:endParaRPr lang="en-US" dirty="0" smtClean="0"/>
          </a:p>
          <a:p>
            <a:pPr lvl="0"/>
            <a:r>
              <a:rPr lang="uk-UA" dirty="0" smtClean="0"/>
              <a:t>Які </a:t>
            </a:r>
            <a:r>
              <a:rPr lang="uk-UA" dirty="0" smtClean="0"/>
              <a:t>вуглеводи ви знаєте?</a:t>
            </a:r>
            <a:endParaRPr lang="ru-RU" dirty="0" smtClean="0"/>
          </a:p>
          <a:p>
            <a:pPr lvl="0"/>
            <a:r>
              <a:rPr lang="uk-UA" dirty="0" smtClean="0"/>
              <a:t>Як </a:t>
            </a:r>
            <a:r>
              <a:rPr lang="uk-UA" dirty="0" err="1" smtClean="0"/>
              <a:t>вни</a:t>
            </a:r>
            <a:r>
              <a:rPr lang="uk-UA" dirty="0" smtClean="0"/>
              <a:t> класифікуються?</a:t>
            </a:r>
            <a:endParaRPr lang="ru-RU" dirty="0" smtClean="0"/>
          </a:p>
          <a:p>
            <a:pPr lvl="0"/>
            <a:r>
              <a:rPr lang="uk-UA" dirty="0" smtClean="0"/>
              <a:t>Якими реакціями можна виявити глюкозу?</a:t>
            </a:r>
            <a:endParaRPr lang="ru-RU" dirty="0" smtClean="0"/>
          </a:p>
          <a:p>
            <a:pPr lvl="0"/>
            <a:r>
              <a:rPr lang="uk-UA" dirty="0" smtClean="0"/>
              <a:t>Чому крохмаль та целюлоза є полісахаридами?</a:t>
            </a:r>
            <a:endParaRPr lang="ru-RU" dirty="0" smtClean="0"/>
          </a:p>
          <a:p>
            <a:pPr lvl="0"/>
            <a:r>
              <a:rPr lang="uk-UA" dirty="0" smtClean="0"/>
              <a:t>Чим відрізняються крохмаль і целюлоза?</a:t>
            </a:r>
            <a:endParaRPr lang="ru-RU" dirty="0" smtClean="0"/>
          </a:p>
          <a:p>
            <a:r>
              <a:rPr lang="uk-UA" dirty="0" smtClean="0"/>
              <a:t>(біологія)</a:t>
            </a:r>
            <a:endParaRPr lang="ru-RU" dirty="0" smtClean="0"/>
          </a:p>
          <a:p>
            <a:pPr lvl="0"/>
            <a:r>
              <a:rPr lang="uk-UA" dirty="0" smtClean="0"/>
              <a:t>Чи поділяєте ви думку, що людина живе завдяки енергії Сонця?</a:t>
            </a:r>
            <a:endParaRPr lang="ru-RU" dirty="0" smtClean="0"/>
          </a:p>
          <a:p>
            <a:pPr lvl="0"/>
            <a:r>
              <a:rPr lang="uk-UA" dirty="0" smtClean="0"/>
              <a:t>Яких органічних речовин найбільше у біосфері?</a:t>
            </a:r>
            <a:endParaRPr lang="ru-RU" dirty="0" smtClean="0"/>
          </a:p>
          <a:p>
            <a:pPr lvl="0"/>
            <a:r>
              <a:rPr lang="uk-UA" dirty="0" smtClean="0"/>
              <a:t>Які вуглеводи мають енергетичне значення як продукти харчування?</a:t>
            </a:r>
            <a:endParaRPr lang="ru-RU" dirty="0" smtClean="0"/>
          </a:p>
          <a:p>
            <a:pPr lvl="0"/>
            <a:r>
              <a:rPr lang="uk-UA" dirty="0" smtClean="0"/>
              <a:t>  Яке значення глюкози в життєвих процесах тварин і людини? </a:t>
            </a:r>
            <a:endParaRPr lang="ru-RU" dirty="0" smtClean="0"/>
          </a:p>
          <a:p>
            <a:pPr lvl="0"/>
            <a:r>
              <a:rPr lang="uk-UA" dirty="0" smtClean="0"/>
              <a:t>У результаті якого процесу на Землі утворюються вуглеводи?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uk-UA" sz="5400" b="1" i="1" dirty="0" smtClean="0"/>
              <a:t>Вуглеводи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7529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uk-UA" sz="2400" b="1" i="1" dirty="0" smtClean="0"/>
              <a:t>Вуглеводи</a:t>
            </a:r>
            <a:r>
              <a:rPr lang="uk-UA" sz="2400" dirty="0" smtClean="0"/>
              <a:t> - речовини з загальною формулою </a:t>
            </a:r>
            <a:r>
              <a:rPr lang="uk-UA" sz="2400" dirty="0" err="1" smtClean="0"/>
              <a:t>C</a:t>
            </a:r>
            <a:r>
              <a:rPr lang="uk-UA" sz="2400" baseline="-25000" dirty="0" err="1" smtClean="0"/>
              <a:t>x</a:t>
            </a:r>
            <a:r>
              <a:rPr lang="uk-UA" sz="2400" dirty="0" smtClean="0"/>
              <a:t>(H</a:t>
            </a:r>
            <a:r>
              <a:rPr lang="uk-UA" sz="2400" baseline="-25000" dirty="0" smtClean="0"/>
              <a:t>2</a:t>
            </a:r>
            <a:r>
              <a:rPr lang="uk-UA" sz="2400" dirty="0" smtClean="0"/>
              <a:t>O)</a:t>
            </a:r>
            <a:r>
              <a:rPr lang="uk-UA" sz="2400" baseline="-25000" dirty="0" smtClean="0"/>
              <a:t>y</a:t>
            </a:r>
            <a:r>
              <a:rPr lang="uk-UA" sz="2400" dirty="0" smtClean="0"/>
              <a:t>, де x і y - натуральні числа. </a:t>
            </a:r>
          </a:p>
          <a:p>
            <a:pPr marL="0" indent="0">
              <a:buFont typeface="Wingdings" pitchFamily="2" charset="2"/>
              <a:buNone/>
            </a:pPr>
            <a:r>
              <a:rPr lang="uk-UA" sz="2400" dirty="0" smtClean="0"/>
              <a:t>Назва «вуглеводи» говорить про те, що в їх молекулах водень і кисень знаходяться в тому ж відношенні, що і у воді.</a:t>
            </a:r>
          </a:p>
          <a:p>
            <a:pPr marL="0" indent="0">
              <a:buFont typeface="Wingdings" pitchFamily="2" charset="2"/>
              <a:buNone/>
            </a:pPr>
            <a:r>
              <a:rPr lang="uk-UA" sz="2400" dirty="0" smtClean="0"/>
              <a:t>У тваринних клітинах міститься невелика кількість вуглеводів, а в рослинних - майже 70% від загальної кількості органічних речовин.</a:t>
            </a:r>
          </a:p>
          <a:p>
            <a:endParaRPr lang="ru-RU" dirty="0"/>
          </a:p>
        </p:txBody>
      </p:sp>
      <p:pic>
        <p:nvPicPr>
          <p:cNvPr id="4" name="Picture 6" descr="1499089_f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151870"/>
            <a:ext cx="4827585" cy="270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5500726" cy="621510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uk-UA" sz="2400" dirty="0" smtClean="0"/>
              <a:t>У </a:t>
            </a:r>
            <a:r>
              <a:rPr lang="uk-UA" sz="2400" dirty="0" smtClean="0"/>
              <a:t>рослинному світі широко поширена </a:t>
            </a:r>
            <a:r>
              <a:rPr lang="uk-UA" sz="2400" b="1" i="1" dirty="0" smtClean="0"/>
              <a:t>фруктоза</a:t>
            </a:r>
            <a:r>
              <a:rPr lang="uk-UA" sz="2400" dirty="0" smtClean="0"/>
              <a:t> або фруктовий (плодовий) цукор. Фруктоза міститься в солодких плодах, меді. Витягуючи з кольорових солодких плодів соки, бджоли готують мед, який за хімічним складом являє собою в основному суміш глюкози і фруктози. Також фруктоза входить до складу складних </a:t>
            </a:r>
            <a:r>
              <a:rPr lang="uk-UA" sz="2400" dirty="0" err="1" smtClean="0"/>
              <a:t>цукрів</a:t>
            </a:r>
            <a:r>
              <a:rPr lang="uk-UA" sz="2400" dirty="0" smtClean="0"/>
              <a:t>, наприклад тростинного та бурякового.</a:t>
            </a:r>
          </a:p>
          <a:p>
            <a:endParaRPr lang="ru-RU" dirty="0"/>
          </a:p>
        </p:txBody>
      </p:sp>
      <p:pic>
        <p:nvPicPr>
          <p:cNvPr id="4" name="Picture 6" descr="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857628"/>
            <a:ext cx="30956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7dcf46644bff844298734cdc9a7047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290"/>
            <a:ext cx="30956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472518" cy="6715148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uk-UA" sz="2400" dirty="0" smtClean="0"/>
              <a:t>Найважливіша </a:t>
            </a:r>
            <a:r>
              <a:rPr lang="uk-UA" sz="2400" dirty="0" smtClean="0"/>
              <a:t>з дисахаридів – </a:t>
            </a:r>
            <a:r>
              <a:rPr lang="uk-UA" sz="2400" i="1" dirty="0" smtClean="0"/>
              <a:t>сахароза</a:t>
            </a:r>
            <a:r>
              <a:rPr lang="uk-UA" sz="2400" dirty="0" smtClean="0"/>
              <a:t> – дуже поширена у природі. Це хімічна назва звичайного цукру, його </a:t>
            </a:r>
            <a:r>
              <a:rPr lang="uk-UA" sz="2400" dirty="0" smtClean="0"/>
              <a:t>називають </a:t>
            </a:r>
            <a:r>
              <a:rPr lang="uk-UA" sz="2400" dirty="0" smtClean="0"/>
              <a:t>ще тростинним чи буряковим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uk-UA" sz="2400" dirty="0" smtClean="0"/>
              <a:t>Буряковий </a:t>
            </a:r>
            <a:r>
              <a:rPr lang="uk-UA" sz="2400" dirty="0" smtClean="0"/>
              <a:t>цукор широко застосовується в харчовій промисловості, кулінарії, приготуванні вин, пива і </a:t>
            </a:r>
            <a:r>
              <a:rPr lang="uk-UA" sz="2400" dirty="0" err="1" smtClean="0"/>
              <a:t>т.д</a:t>
            </a:r>
            <a:r>
              <a:rPr lang="en-US" sz="2400" dirty="0" smtClean="0"/>
              <a:t>.</a:t>
            </a:r>
            <a:endParaRPr lang="ru-RU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3116"/>
            <a:ext cx="3429023" cy="31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4000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/>
              <a:t>Гра «Мікрофон»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b="1" dirty="0" smtClean="0"/>
              <a:t>(</a:t>
            </a:r>
            <a:r>
              <a:rPr lang="uk-UA" b="1" dirty="0" smtClean="0"/>
              <a:t>хімія)</a:t>
            </a:r>
            <a:endParaRPr lang="ru-RU" dirty="0" smtClean="0"/>
          </a:p>
          <a:p>
            <a:pPr lvl="0"/>
            <a:r>
              <a:rPr lang="uk-UA" dirty="0" smtClean="0"/>
              <a:t>Які фізичні властивості глюкози?</a:t>
            </a:r>
            <a:endParaRPr lang="ru-RU" dirty="0" smtClean="0"/>
          </a:p>
          <a:p>
            <a:pPr lvl="0"/>
            <a:r>
              <a:rPr lang="uk-UA" dirty="0" smtClean="0"/>
              <a:t>Які фізичні властивості сахарози?</a:t>
            </a:r>
            <a:endParaRPr lang="ru-RU" dirty="0" smtClean="0"/>
          </a:p>
          <a:p>
            <a:pPr lvl="0"/>
            <a:r>
              <a:rPr lang="uk-UA" dirty="0" smtClean="0"/>
              <a:t>Які фізичні властивості крохмалю?</a:t>
            </a:r>
            <a:endParaRPr lang="ru-RU" dirty="0" smtClean="0"/>
          </a:p>
          <a:p>
            <a:pPr lvl="0"/>
            <a:r>
              <a:rPr lang="uk-UA" dirty="0" smtClean="0"/>
              <a:t>Які фізичні властивості целюлози?</a:t>
            </a:r>
            <a:endParaRPr lang="ru-RU" dirty="0" smtClean="0"/>
          </a:p>
          <a:p>
            <a:pPr lvl="0"/>
            <a:r>
              <a:rPr lang="uk-UA" dirty="0" smtClean="0"/>
              <a:t>Яку форму має глюкоза, целюлоза, крохмаль, сахароза?</a:t>
            </a:r>
            <a:endParaRPr lang="ru-RU" dirty="0" smtClean="0"/>
          </a:p>
          <a:p>
            <a:pPr lvl="0"/>
            <a:r>
              <a:rPr lang="uk-UA" dirty="0" smtClean="0"/>
              <a:t>Чому целюлоза утворює штучні волокна, а крохмаль – ні?</a:t>
            </a:r>
            <a:endParaRPr lang="ru-RU" dirty="0" smtClean="0"/>
          </a:p>
          <a:p>
            <a:r>
              <a:rPr lang="uk-UA" b="1" dirty="0" smtClean="0"/>
              <a:t>(біологія)</a:t>
            </a:r>
            <a:endParaRPr lang="ru-RU" dirty="0" smtClean="0"/>
          </a:p>
          <a:p>
            <a:pPr lvl="0"/>
            <a:r>
              <a:rPr lang="uk-UA" dirty="0" smtClean="0"/>
              <a:t>В яких продуктах містяться вуглеводи?</a:t>
            </a:r>
            <a:endParaRPr lang="ru-RU" dirty="0" smtClean="0"/>
          </a:p>
          <a:p>
            <a:pPr lvl="0"/>
            <a:r>
              <a:rPr lang="uk-UA" dirty="0" smtClean="0"/>
              <a:t>Як утворюються вуглеводи?</a:t>
            </a:r>
            <a:endParaRPr lang="ru-RU" dirty="0" smtClean="0"/>
          </a:p>
          <a:p>
            <a:pPr lvl="0"/>
            <a:r>
              <a:rPr lang="uk-UA" dirty="0" smtClean="0"/>
              <a:t>Що вам відомо про фруктозу?</a:t>
            </a:r>
            <a:endParaRPr lang="ru-RU" dirty="0" smtClean="0"/>
          </a:p>
          <a:p>
            <a:pPr lvl="0"/>
            <a:r>
              <a:rPr lang="uk-UA" dirty="0" smtClean="0"/>
              <a:t>В чому суть фотосинтезу?</a:t>
            </a:r>
            <a:endParaRPr lang="ru-RU" dirty="0" smtClean="0"/>
          </a:p>
          <a:p>
            <a:pPr lvl="0"/>
            <a:r>
              <a:rPr lang="uk-UA" dirty="0" smtClean="0"/>
              <a:t>Які вуглеводи швидше засвоюються організмом?</a:t>
            </a:r>
            <a:endParaRPr lang="ru-RU" dirty="0" smtClean="0"/>
          </a:p>
          <a:p>
            <a:pPr lvl="0"/>
            <a:r>
              <a:rPr lang="uk-UA" dirty="0" smtClean="0"/>
              <a:t>Звідки у рослин вуглеводи?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Home\Pictures\2013-01-20 q\q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52"/>
            <a:ext cx="535785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904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Біологічна роль і застосування вуглеводів. </vt:lpstr>
      <vt:lpstr>Мета уроку:</vt:lpstr>
      <vt:lpstr>   Структура уроку </vt:lpstr>
      <vt:lpstr>Фронтальна бесіда  </vt:lpstr>
      <vt:lpstr>Вуглеводи</vt:lpstr>
      <vt:lpstr>Слайд 6</vt:lpstr>
      <vt:lpstr>Слайд 7</vt:lpstr>
      <vt:lpstr>Гра «Мікрофон»</vt:lpstr>
      <vt:lpstr>Слайд 9</vt:lpstr>
      <vt:lpstr>ЗНАЧЕННЯ КРОХМАЛЮ</vt:lpstr>
      <vt:lpstr>  Целюлоза </vt:lpstr>
      <vt:lpstr>Вуглеводи в харчовій промисловості</vt:lpstr>
      <vt:lpstr>Вуглеводи в медицині</vt:lpstr>
      <vt:lpstr>Вуглеводи – ліки</vt:lpstr>
      <vt:lpstr>    Правильне вживання вуглеводів – запорука міцного здоров’я  </vt:lpstr>
      <vt:lpstr>Функції вуглеводів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Біологічна роль і застосування вуглеводів. </dc:title>
  <dc:creator>Home</dc:creator>
  <cp:lastModifiedBy>Home</cp:lastModifiedBy>
  <cp:revision>13</cp:revision>
  <dcterms:created xsi:type="dcterms:W3CDTF">2013-01-21T18:17:34Z</dcterms:created>
  <dcterms:modified xsi:type="dcterms:W3CDTF">2013-01-21T19:35:07Z</dcterms:modified>
</cp:coreProperties>
</file>