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76" r:id="rId5"/>
    <p:sldId id="267" r:id="rId6"/>
    <p:sldId id="265" r:id="rId7"/>
    <p:sldId id="266" r:id="rId8"/>
    <p:sldId id="275" r:id="rId9"/>
    <p:sldId id="274" r:id="rId10"/>
    <p:sldId id="273" r:id="rId11"/>
    <p:sldId id="272" r:id="rId12"/>
    <p:sldId id="270" r:id="rId13"/>
    <p:sldId id="27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104" d="100"/>
          <a:sy n="104" d="100"/>
        </p:scale>
        <p:origin x="-182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0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2873" y="1196247"/>
            <a:ext cx="5358262" cy="27853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6600" b="1" i="1" dirty="0" err="1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Множення</a:t>
            </a:r>
            <a:r>
              <a:rPr lang="ru-RU" sz="66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ru-RU" sz="6600" b="1" i="1" dirty="0" err="1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д</a:t>
            </a:r>
            <a:r>
              <a:rPr lang="ru-RU" sz="6600" b="1" i="1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есяткових</a:t>
            </a:r>
            <a:endParaRPr lang="ru-RU" sz="6600" b="1" i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>
              <a:lnSpc>
                <a:spcPts val="7000"/>
              </a:lnSpc>
            </a:pPr>
            <a:r>
              <a:rPr lang="ru-RU" sz="66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 </a:t>
            </a:r>
            <a:r>
              <a:rPr lang="ru-RU" sz="6600" b="1" i="1" dirty="0" err="1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дробів</a:t>
            </a:r>
            <a:r>
              <a:rPr lang="ru-RU" sz="66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.</a:t>
            </a:r>
            <a:endParaRPr lang="ru-RU" sz="66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512" y="2449240"/>
            <a:ext cx="629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dirty="0" smtClean="0"/>
              <a:t>б</a:t>
            </a:r>
            <a:r>
              <a:rPr lang="uk-UA" sz="3200" dirty="0"/>
              <a:t>) (0,08·0,17+6,1009) ·</a:t>
            </a:r>
            <a:r>
              <a:rPr lang="uk-UA" sz="3200" dirty="0" smtClean="0"/>
              <a:t>21,5-130,889</a:t>
            </a:r>
            <a:endParaRPr lang="ru-RU" sz="3200" i="1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9282" y="1032361"/>
            <a:ext cx="4879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err="1" smtClean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Виконайте</a:t>
            </a:r>
            <a:r>
              <a:rPr lang="ru-RU" sz="4800" b="1" i="1" dirty="0" smtClean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r>
              <a:rPr lang="ru-RU" sz="4800" b="1" i="1" dirty="0" err="1" smtClean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дії</a:t>
            </a:r>
            <a:r>
              <a:rPr lang="ru-RU" sz="4800" b="1" i="1" dirty="0" smtClean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:</a:t>
            </a:r>
            <a:endParaRPr lang="ru-RU" sz="4800" b="1" i="1" dirty="0">
              <a:ln w="9525"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23" y="713232"/>
            <a:ext cx="5886450" cy="386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6950" y="364849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Задача:</a:t>
            </a:r>
            <a:endParaRPr lang="ru-RU" sz="32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7" y="-100584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5554" y="949624"/>
            <a:ext cx="61528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</a:rPr>
              <a:t>Задача</a:t>
            </a:r>
            <a:r>
              <a:rPr lang="uk-UA" sz="4000" b="1" i="1" dirty="0">
                <a:solidFill>
                  <a:srgbClr val="C00000"/>
                </a:solidFill>
              </a:rPr>
              <a:t>.</a:t>
            </a:r>
            <a:endParaRPr lang="ru-RU" sz="4000" b="1" i="1" dirty="0">
              <a:solidFill>
                <a:srgbClr val="C00000"/>
              </a:solidFill>
            </a:endParaRPr>
          </a:p>
          <a:p>
            <a:r>
              <a:rPr lang="uk-UA" sz="3600" dirty="0"/>
              <a:t>Заєць почав втікати від вовка, коли відстань між ними була 0,45 км. Швидкість вовка 1,05 км/</a:t>
            </a:r>
            <a:r>
              <a:rPr lang="uk-UA" sz="3600" dirty="0" err="1"/>
              <a:t>хв</a:t>
            </a:r>
            <a:r>
              <a:rPr lang="uk-UA" sz="3600" dirty="0"/>
              <a:t>, а зайця 0,95 км/хв. Яка відстань буде між ними через 3 </a:t>
            </a:r>
            <a:r>
              <a:rPr lang="uk-UA" sz="3600" dirty="0" err="1" smtClean="0"/>
              <a:t>хв</a:t>
            </a:r>
            <a:r>
              <a:rPr lang="en-US" sz="3600" dirty="0"/>
              <a:t>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84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187" y="949624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i="1" dirty="0" smtClean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Розв</a:t>
            </a:r>
            <a:r>
              <a:rPr lang="uk-UA" sz="4000" b="1" i="1" dirty="0" smtClean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Tahoma" panose="020B0604030504040204" pitchFamily="34" charset="0"/>
                <a:cs typeface="Gotham Pro" panose="02000503040000020004" pitchFamily="50" charset="0"/>
              </a:rPr>
              <a:t>‘язання задачі:</a:t>
            </a:r>
            <a:endParaRPr lang="ru-RU" sz="4000" b="1" i="1" dirty="0">
              <a:ln w="9525"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504" y="1754296"/>
            <a:ext cx="63906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1,05·3=3,15 (км) – пробіжить вовк за 3 хв.</a:t>
            </a:r>
            <a:endParaRPr lang="ru-RU" sz="3200" dirty="0"/>
          </a:p>
          <a:p>
            <a:r>
              <a:rPr lang="uk-UA" sz="3200" dirty="0"/>
              <a:t>0,95·3=2,85 (км) – пробіжить заєць.</a:t>
            </a:r>
            <a:endParaRPr lang="ru-RU" sz="3200" dirty="0"/>
          </a:p>
          <a:p>
            <a:r>
              <a:rPr lang="uk-UA" sz="3200" dirty="0"/>
              <a:t>0,45+2,85=3,3 (км) – була б відстань між зайцем і вовком через 3 </a:t>
            </a:r>
            <a:r>
              <a:rPr lang="uk-UA" sz="3200" dirty="0" err="1"/>
              <a:t>хв</a:t>
            </a:r>
            <a:r>
              <a:rPr lang="uk-UA" sz="3200" dirty="0"/>
              <a:t>, якби вовк не біг.</a:t>
            </a:r>
            <a:endParaRPr lang="ru-RU" sz="3200" dirty="0"/>
          </a:p>
          <a:p>
            <a:r>
              <a:rPr lang="uk-UA" sz="3200" dirty="0"/>
              <a:t>3,3-3,15=0,15 (км) – відстань між вовком і зайцем через 3 хв</a:t>
            </a:r>
            <a:r>
              <a:rPr lang="uk-UA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50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" y="73152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4920" y="1536174"/>
            <a:ext cx="6445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Питання </a:t>
            </a:r>
            <a:r>
              <a:rPr lang="uk-UA" sz="2400" b="1" dirty="0"/>
              <a:t>для проведення підсумку уроку:</a:t>
            </a:r>
            <a:endParaRPr lang="ru-RU" sz="2400" b="1" dirty="0"/>
          </a:p>
          <a:p>
            <a:r>
              <a:rPr lang="uk-UA" sz="2400" b="1" dirty="0"/>
              <a:t>1) Що нового ми дізналися сьогодні на уроці?</a:t>
            </a:r>
            <a:endParaRPr lang="ru-RU" sz="2400" b="1" dirty="0"/>
          </a:p>
          <a:p>
            <a:r>
              <a:rPr lang="uk-UA" sz="2400" b="1" dirty="0"/>
              <a:t>2) Як виконується множення десяткових дробів?</a:t>
            </a:r>
            <a:endParaRPr lang="ru-RU" sz="2400" b="1" dirty="0"/>
          </a:p>
          <a:p>
            <a:r>
              <a:rPr lang="uk-UA" sz="2400" b="1" dirty="0"/>
              <a:t>Домашнє завдання:</a:t>
            </a:r>
            <a:endParaRPr lang="ru-RU" sz="2400" b="1" dirty="0"/>
          </a:p>
          <a:p>
            <a:r>
              <a:rPr lang="uk-UA" sz="2400" b="1" dirty="0" smtClean="0"/>
              <a:t>         п</a:t>
            </a:r>
            <a:r>
              <a:rPr lang="uk-UA" sz="2400" b="1" dirty="0"/>
              <a:t>. 27 </a:t>
            </a:r>
            <a:endParaRPr lang="uk-UA" sz="2400" b="1" dirty="0" smtClean="0"/>
          </a:p>
          <a:p>
            <a:r>
              <a:rPr lang="uk-UA" sz="2400" b="1" dirty="0"/>
              <a:t> </a:t>
            </a:r>
            <a:r>
              <a:rPr lang="uk-UA" sz="2400" b="1" dirty="0" smtClean="0"/>
              <a:t>        № </a:t>
            </a:r>
            <a:r>
              <a:rPr lang="uk-UA" sz="2400" b="1" dirty="0"/>
              <a:t>1237, 1240, 1244 – для </a:t>
            </a:r>
            <a:r>
              <a:rPr lang="uk-UA" sz="2400" b="1" dirty="0" smtClean="0"/>
              <a:t>учнів, які вчаться на початковому та середньому рівні;</a:t>
            </a:r>
            <a:endParaRPr lang="ru-RU" sz="2400" b="1" dirty="0"/>
          </a:p>
          <a:p>
            <a:r>
              <a:rPr lang="uk-UA" sz="2400" b="1" dirty="0"/>
              <a:t>         № 1271, 1276, 1279 – </a:t>
            </a:r>
            <a:r>
              <a:rPr lang="uk-UA" sz="2400" b="1" dirty="0" smtClean="0"/>
              <a:t>для учнів, які вчаться на високому та достатньому рівні.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4920" y="364849"/>
            <a:ext cx="6445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C00000"/>
                </a:solidFill>
                <a:latin typeface="FuturisXC"/>
              </a:rPr>
              <a:t>5. Підсумок уроку і повідомлення домашнього завдання</a:t>
            </a:r>
            <a:r>
              <a:rPr lang="uk-UA" sz="2800" b="1" i="1" dirty="0" smtClean="0">
                <a:solidFill>
                  <a:srgbClr val="C00000"/>
                </a:solidFill>
                <a:latin typeface="FuturisXC"/>
              </a:rPr>
              <a:t>.</a:t>
            </a:r>
            <a:endParaRPr lang="ru-RU" sz="2800" b="1" i="1" dirty="0">
              <a:solidFill>
                <a:srgbClr val="C00000"/>
              </a:solidFill>
              <a:latin typeface="FuturisXC"/>
            </a:endParaRPr>
          </a:p>
        </p:txBody>
      </p:sp>
    </p:spTree>
    <p:extLst>
      <p:ext uri="{BB962C8B-B14F-4D97-AF65-F5344CB8AC3E}">
        <p14:creationId xmlns:p14="http://schemas.microsoft.com/office/powerpoint/2010/main" val="18984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2" y="-109728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4920" y="949624"/>
            <a:ext cx="5979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2400" b="1" i="1" dirty="0">
                <a:solidFill>
                  <a:srgbClr val="C00000"/>
                </a:solidFill>
              </a:rPr>
              <a:t>Актуалізація опорних знань.</a:t>
            </a:r>
            <a:endParaRPr lang="ru-RU" sz="2400" b="1" i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 smtClean="0"/>
              <a:t>Нагодуй</a:t>
            </a:r>
            <a:r>
              <a:rPr lang="ru-RU" sz="2400" b="1" i="1" dirty="0" smtClean="0"/>
              <a:t> </a:t>
            </a:r>
            <a:r>
              <a:rPr lang="ru-RU" sz="2400" b="1" i="1" dirty="0"/>
              <a:t>мене і я буду </a:t>
            </a:r>
            <a:r>
              <a:rPr lang="ru-RU" sz="2400" b="1" i="1" dirty="0" err="1"/>
              <a:t>жити</a:t>
            </a:r>
            <a:r>
              <a:rPr lang="ru-RU" sz="2400" b="1" i="1" dirty="0"/>
              <a:t>, але дай води  – і я помру. </a:t>
            </a:r>
            <a:r>
              <a:rPr lang="ru-RU" sz="2400" b="1" i="1" dirty="0" err="1"/>
              <a:t>Хто</a:t>
            </a:r>
            <a:r>
              <a:rPr lang="ru-RU" sz="2400" b="1" i="1" dirty="0"/>
              <a:t> я</a:t>
            </a:r>
            <a:r>
              <a:rPr lang="ru-RU" sz="2400" b="1" i="1" dirty="0" smtClean="0"/>
              <a:t>?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73896" y="2487168"/>
            <a:ext cx="0" cy="64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38" y="2890647"/>
            <a:ext cx="2476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41" y="2459736"/>
            <a:ext cx="13525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95" y="4777550"/>
            <a:ext cx="2705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8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167" y="-1315623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6968" y="1207008"/>
            <a:ext cx="6830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/>
              <a:t>Задача</a:t>
            </a:r>
            <a:r>
              <a:rPr lang="uk-UA" sz="3600" b="1" i="1" dirty="0"/>
              <a:t>.</a:t>
            </a:r>
            <a:endParaRPr lang="ru-RU" sz="3600" b="1" i="1" dirty="0"/>
          </a:p>
          <a:p>
            <a:r>
              <a:rPr lang="uk-UA" sz="3600" b="1" i="1" dirty="0"/>
              <a:t>Знайти </a:t>
            </a:r>
            <a:r>
              <a:rPr lang="uk-UA" sz="3600" b="1" i="1" dirty="0" smtClean="0"/>
              <a:t>площу </a:t>
            </a:r>
            <a:r>
              <a:rPr lang="uk-UA" sz="3600" b="1" i="1" dirty="0"/>
              <a:t>прямокутника, якщо його сторони 0,5 дм </a:t>
            </a:r>
            <a:r>
              <a:rPr lang="uk-UA" sz="3600" b="1" i="1" dirty="0" smtClean="0"/>
              <a:t>і</a:t>
            </a:r>
          </a:p>
          <a:p>
            <a:r>
              <a:rPr lang="uk-UA" sz="3600" b="1" i="1" dirty="0" smtClean="0"/>
              <a:t> </a:t>
            </a:r>
            <a:r>
              <a:rPr lang="uk-UA" sz="3600" b="1" i="1" dirty="0"/>
              <a:t>0,3 </a:t>
            </a:r>
            <a:r>
              <a:rPr lang="uk-UA" sz="3600" b="1" i="1" dirty="0" err="1"/>
              <a:t>дм</a:t>
            </a:r>
            <a:r>
              <a:rPr lang="uk-UA" sz="3600" b="1" i="1" dirty="0" smtClean="0"/>
              <a:t>.</a:t>
            </a:r>
            <a:endParaRPr lang="ru-RU" sz="3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8934" y="83159"/>
            <a:ext cx="4730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C00000"/>
                </a:solidFill>
                <a:latin typeface="FuturisXC"/>
              </a:rPr>
              <a:t>Пояснення нового матеріалу</a:t>
            </a:r>
            <a:r>
              <a:rPr lang="uk-UA" sz="3200" b="1" i="1" dirty="0" smtClean="0">
                <a:solidFill>
                  <a:srgbClr val="C00000"/>
                </a:solidFill>
                <a:latin typeface="FuturisXC"/>
              </a:rPr>
              <a:t>.</a:t>
            </a:r>
            <a:endParaRPr lang="ru-RU" sz="3200" b="1" i="1" dirty="0">
              <a:solidFill>
                <a:srgbClr val="C00000"/>
              </a:solidFill>
              <a:latin typeface="FuturisXC"/>
            </a:endParaRPr>
          </a:p>
        </p:txBody>
      </p:sp>
    </p:spTree>
    <p:extLst>
      <p:ext uri="{BB962C8B-B14F-4D97-AF65-F5344CB8AC3E}">
        <p14:creationId xmlns:p14="http://schemas.microsoft.com/office/powerpoint/2010/main" val="34339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460324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0240" y="1461908"/>
            <a:ext cx="4937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C00000"/>
                </a:solidFill>
              </a:rPr>
              <a:t>Розв’язання:</a:t>
            </a:r>
            <a:endParaRPr lang="ru-RU" sz="3200" b="1" i="1" dirty="0">
              <a:solidFill>
                <a:srgbClr val="C00000"/>
              </a:solidFill>
            </a:endParaRPr>
          </a:p>
          <a:p>
            <a:r>
              <a:rPr lang="uk-UA" sz="3200" b="1" i="1" dirty="0"/>
              <a:t>0,5 дм = 5 см;</a:t>
            </a:r>
            <a:endParaRPr lang="ru-RU" sz="3200" b="1" i="1" dirty="0"/>
          </a:p>
          <a:p>
            <a:r>
              <a:rPr lang="uk-UA" sz="3200" b="1" i="1" dirty="0"/>
              <a:t>0,3дм = 3 см.</a:t>
            </a:r>
            <a:endParaRPr lang="ru-RU" sz="3200" b="1" i="1" dirty="0"/>
          </a:p>
          <a:p>
            <a:r>
              <a:rPr lang="en-US" sz="3200" b="1" i="1" dirty="0"/>
              <a:t>S</a:t>
            </a:r>
            <a:r>
              <a:rPr lang="uk-UA" sz="3200" b="1" i="1" dirty="0"/>
              <a:t> = </a:t>
            </a:r>
            <a:r>
              <a:rPr lang="uk-UA" sz="3200" b="1" i="1" dirty="0" err="1"/>
              <a:t>а·в</a:t>
            </a:r>
            <a:r>
              <a:rPr lang="uk-UA" sz="3200" b="1" i="1" dirty="0"/>
              <a:t>;</a:t>
            </a:r>
            <a:endParaRPr lang="ru-RU" sz="3200" b="1" i="1" dirty="0"/>
          </a:p>
          <a:p>
            <a:r>
              <a:rPr lang="en-US" sz="3200" b="1" i="1" dirty="0"/>
              <a:t>S</a:t>
            </a:r>
            <a:r>
              <a:rPr lang="uk-UA" sz="3200" b="1" i="1" dirty="0"/>
              <a:t> = 5·3= 15 (см</a:t>
            </a:r>
            <a:r>
              <a:rPr lang="uk-UA" sz="3200" b="1" i="1" baseline="30000" dirty="0"/>
              <a:t>2</a:t>
            </a:r>
            <a:r>
              <a:rPr lang="uk-UA" sz="3200" b="1" i="1" dirty="0"/>
              <a:t>),</a:t>
            </a:r>
            <a:endParaRPr lang="ru-RU" sz="3200" b="1" i="1" dirty="0"/>
          </a:p>
          <a:p>
            <a:r>
              <a:rPr lang="uk-UA" sz="3200" b="1" i="1" dirty="0"/>
              <a:t>15 см</a:t>
            </a:r>
            <a:r>
              <a:rPr lang="uk-UA" sz="3200" b="1" i="1" baseline="30000" dirty="0"/>
              <a:t>2</a:t>
            </a:r>
            <a:r>
              <a:rPr lang="uk-UA" sz="3200" b="1" i="1" dirty="0"/>
              <a:t> = 0,15 дм</a:t>
            </a:r>
            <a:r>
              <a:rPr lang="uk-UA" sz="3200" b="1" i="1" baseline="30000" dirty="0"/>
              <a:t>2</a:t>
            </a:r>
            <a:r>
              <a:rPr lang="uk-UA" sz="3200" b="1" i="1" dirty="0"/>
              <a:t>.</a:t>
            </a:r>
            <a:endParaRPr lang="ru-RU" sz="3200" b="1" i="1" dirty="0"/>
          </a:p>
          <a:p>
            <a:r>
              <a:rPr lang="uk-UA" sz="3200" b="1" i="1" dirty="0"/>
              <a:t>Отже, </a:t>
            </a:r>
            <a:endParaRPr lang="ru-RU" sz="3200" b="1" i="1" dirty="0"/>
          </a:p>
          <a:p>
            <a:r>
              <a:rPr lang="uk-UA" sz="3200" b="1" i="1" dirty="0"/>
              <a:t>0,3 дм·0,5дм = 0,15дм</a:t>
            </a:r>
            <a:r>
              <a:rPr lang="uk-UA" sz="3200" b="1" i="1" baseline="30000" dirty="0"/>
              <a:t>2</a:t>
            </a:r>
            <a:r>
              <a:rPr lang="uk-UA" sz="3200" b="1" i="1" dirty="0"/>
              <a:t>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7750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70" y="-82296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7864" y="1997839"/>
            <a:ext cx="66659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1) Виконати множення, не звертаючи увагу на кому, як у випадку натуральних чисел;</a:t>
            </a:r>
            <a:endParaRPr lang="ru-RU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2) Підрахувати кількість цифр, що стоять після коми в обох множниках разом;</a:t>
            </a:r>
            <a:endParaRPr lang="ru-RU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3) У добутку відокремити таку ж  кількість  цифр, рахуючи справа.</a:t>
            </a:r>
            <a:endParaRPr lang="ru-RU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i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i="1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364849"/>
            <a:ext cx="4730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i="1" dirty="0">
                <a:solidFill>
                  <a:srgbClr val="C00000"/>
                </a:solidFill>
              </a:rPr>
              <a:t>А</a:t>
            </a:r>
            <a:r>
              <a:rPr lang="ru-RU" sz="3600" b="1" i="1" dirty="0" err="1">
                <a:solidFill>
                  <a:srgbClr val="C00000"/>
                </a:solidFill>
              </a:rPr>
              <a:t>лгоритм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множення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десяткових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дробів</a:t>
            </a:r>
            <a:r>
              <a:rPr lang="uk-UA" sz="3600" b="1" i="1" dirty="0">
                <a:solidFill>
                  <a:srgbClr val="C00000"/>
                </a:solidFill>
              </a:rPr>
              <a:t>:</a:t>
            </a:r>
            <a:endParaRPr lang="ru-RU" sz="3600" b="1" i="1" dirty="0">
              <a:ln w="9525"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4920" y="1562272"/>
            <a:ext cx="6491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</a:rPr>
              <a:t> </a:t>
            </a:r>
            <a:r>
              <a:rPr lang="uk-UA" sz="2400" b="1" i="1" dirty="0"/>
              <a:t>1) Скільки ц</a:t>
            </a:r>
            <a:r>
              <a:rPr lang="uk-UA" sz="2400" b="1" i="1" dirty="0" smtClean="0"/>
              <a:t>ифр треба </a:t>
            </a:r>
            <a:r>
              <a:rPr lang="uk-UA" sz="2400" b="1" i="1" dirty="0"/>
              <a:t>відокремити справа наліво комою у добутку, якщо:</a:t>
            </a:r>
            <a:endParaRPr lang="ru-RU" sz="2400" b="1" i="1" dirty="0"/>
          </a:p>
          <a:p>
            <a:r>
              <a:rPr lang="uk-UA" sz="2400" b="1" i="1" dirty="0"/>
              <a:t>а) один множник має два </a:t>
            </a:r>
            <a:r>
              <a:rPr lang="uk-UA" sz="2400" b="1" i="1" dirty="0" smtClean="0"/>
              <a:t>цифри після </a:t>
            </a:r>
            <a:r>
              <a:rPr lang="uk-UA" sz="2400" b="1" i="1" dirty="0"/>
              <a:t>коми, а другий – три?</a:t>
            </a:r>
            <a:endParaRPr lang="ru-RU" sz="2400" b="1" i="1" dirty="0"/>
          </a:p>
          <a:p>
            <a:r>
              <a:rPr lang="uk-UA" sz="2400" b="1" i="1" dirty="0"/>
              <a:t>б) у одному множнику і в другому – по 2 </a:t>
            </a:r>
            <a:r>
              <a:rPr lang="uk-UA" sz="2400" b="1" i="1" dirty="0" smtClean="0"/>
              <a:t>цифри </a:t>
            </a:r>
            <a:r>
              <a:rPr lang="uk-UA" sz="2400" b="1" i="1" dirty="0"/>
              <a:t>після коми?</a:t>
            </a:r>
            <a:endParaRPr lang="ru-RU" sz="2400" b="1" i="1" dirty="0"/>
          </a:p>
          <a:p>
            <a:r>
              <a:rPr lang="uk-UA" sz="2400" b="1" i="1" dirty="0"/>
              <a:t>в) у одному множнику </a:t>
            </a:r>
            <a:r>
              <a:rPr lang="uk-UA" sz="2400" b="1" i="1" dirty="0" smtClean="0"/>
              <a:t>5цифр, </a:t>
            </a:r>
            <a:r>
              <a:rPr lang="uk-UA" sz="2400" b="1" i="1" dirty="0"/>
              <a:t>а </a:t>
            </a:r>
            <a:r>
              <a:rPr lang="uk-UA" sz="2400" b="1" i="1" dirty="0" smtClean="0"/>
              <a:t>в </a:t>
            </a:r>
            <a:r>
              <a:rPr lang="uk-UA" sz="2400" b="1" i="1" dirty="0" err="1" smtClean="0"/>
              <a:t>другому-</a:t>
            </a:r>
            <a:r>
              <a:rPr lang="uk-UA" sz="2400" b="1" i="1" dirty="0" smtClean="0"/>
              <a:t> лише ціла частина?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364849"/>
            <a:ext cx="4730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C00000"/>
                </a:solidFill>
              </a:rPr>
              <a:t>Закріплення </a:t>
            </a:r>
            <a:r>
              <a:rPr lang="uk-UA" sz="3200" b="1" i="1" dirty="0" smtClean="0">
                <a:solidFill>
                  <a:srgbClr val="C00000"/>
                </a:solidFill>
              </a:rPr>
              <a:t>вивченого </a:t>
            </a:r>
            <a:r>
              <a:rPr lang="uk-UA" sz="3200" b="1" i="1" dirty="0">
                <a:solidFill>
                  <a:srgbClr val="C00000"/>
                </a:solidFill>
              </a:rPr>
              <a:t>матеріалу</a:t>
            </a:r>
            <a:r>
              <a:rPr lang="uk-UA" sz="3200" b="1" i="1" dirty="0" smtClean="0">
                <a:solidFill>
                  <a:srgbClr val="C00000"/>
                </a:solidFill>
              </a:rPr>
              <a:t>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3716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4920" y="949624"/>
            <a:ext cx="65917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C00000"/>
                </a:solidFill>
              </a:rPr>
              <a:t>2) Відомо, що 542·37=20054.</a:t>
            </a:r>
            <a:endParaRPr lang="ru-RU" sz="4000" b="1" i="1" dirty="0">
              <a:solidFill>
                <a:srgbClr val="C00000"/>
              </a:solidFill>
            </a:endParaRPr>
          </a:p>
          <a:p>
            <a:r>
              <a:rPr lang="uk-UA" sz="4000" b="1" i="1" dirty="0">
                <a:solidFill>
                  <a:srgbClr val="C00000"/>
                </a:solidFill>
              </a:rPr>
              <a:t>Обчислити:</a:t>
            </a:r>
            <a:endParaRPr lang="ru-RU" sz="4000" b="1" i="1" dirty="0">
              <a:solidFill>
                <a:srgbClr val="C00000"/>
              </a:solidFill>
            </a:endParaRPr>
          </a:p>
          <a:p>
            <a:r>
              <a:rPr lang="uk-UA" sz="4000" b="1" i="1" dirty="0"/>
              <a:t>5,42·3,7			0,542·3,7</a:t>
            </a:r>
            <a:endParaRPr lang="ru-RU" sz="4000" b="1" i="1" dirty="0"/>
          </a:p>
          <a:p>
            <a:r>
              <a:rPr lang="uk-UA" sz="4000" b="1" i="1" dirty="0"/>
              <a:t>5,42·0,37		</a:t>
            </a:r>
            <a:r>
              <a:rPr lang="uk-UA" sz="4000" b="1" i="1" dirty="0" smtClean="0"/>
              <a:t>542·0,37</a:t>
            </a:r>
            <a:endParaRPr lang="ru-RU" sz="4000" b="1" i="1" dirty="0"/>
          </a:p>
          <a:p>
            <a:r>
              <a:rPr lang="uk-UA" sz="4000" b="1" i="1" dirty="0"/>
              <a:t>54,2·3,7			0, </a:t>
            </a:r>
            <a:r>
              <a:rPr lang="uk-UA" sz="4000" b="1" i="1" dirty="0" smtClean="0"/>
              <a:t>0542·0,37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7688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88"/>
            <a:ext cx="9135879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490472" y="1442067"/>
                <a:ext cx="5788152" cy="3716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uk-UA" sz="2800" b="1" i="1" dirty="0" smtClean="0"/>
                  <a:t>1. </a:t>
                </a:r>
                <a:r>
                  <a:rPr lang="uk-UA" sz="2800" dirty="0" smtClean="0">
                    <a:latin typeface="+mj-lt"/>
                  </a:rPr>
                  <a:t>Обчислити:</a:t>
                </a:r>
                <a:endParaRPr lang="ru-RU" sz="2800" dirty="0" smtClean="0">
                  <a:latin typeface="+mj-lt"/>
                </a:endParaRPr>
              </a:p>
              <a:p>
                <a:pPr marL="457200" indent="-457200" algn="ctr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3600" b="1" i="1" dirty="0" smtClean="0">
                    <a:ea typeface="Tahoma" panose="020B0604030504040204" pitchFamily="34" charset="0"/>
                    <a:cs typeface="Gotham Pro" panose="02000503040000020004" pitchFamily="50" charset="0"/>
                  </a:rPr>
                  <a:t>    4,35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ea typeface="Cambria Math"/>
                        <a:cs typeface="Gotham Pro" panose="02000503040000020004" pitchFamily="50" charset="0"/>
                      </a:rPr>
                      <m:t>∙</m:t>
                    </m:r>
                    <m:r>
                      <a:rPr lang="uk-UA" sz="3600" b="1" i="1" smtClean="0">
                        <a:ea typeface="Cambria Math"/>
                        <a:cs typeface="Gotham Pro" panose="02000503040000020004" pitchFamily="50" charset="0"/>
                      </a:rPr>
                      <m:t>𝟐</m:t>
                    </m:r>
                    <m:r>
                      <a:rPr lang="uk-UA" sz="3600" b="1" i="1" smtClean="0">
                        <a:ea typeface="Cambria Math"/>
                        <a:cs typeface="Gotham Pro" panose="02000503040000020004" pitchFamily="50" charset="0"/>
                      </a:rPr>
                      <m:t>,</m:t>
                    </m:r>
                    <m:r>
                      <a:rPr lang="uk-UA" sz="3600" b="1" i="1" smtClean="0">
                        <a:ea typeface="Cambria Math"/>
                        <a:cs typeface="Gotham Pro" panose="02000503040000020004" pitchFamily="50" charset="0"/>
                      </a:rPr>
                      <m:t>𝟑𝟔</m:t>
                    </m:r>
                    <m:r>
                      <a:rPr lang="uk-UA" sz="3600" b="1" i="1" smtClean="0">
                        <a:ea typeface="Cambria Math"/>
                        <a:cs typeface="Gotham Pro" panose="02000503040000020004" pitchFamily="50" charset="0"/>
                      </a:rPr>
                      <m:t>;</m:t>
                    </m:r>
                  </m:oMath>
                </a14:m>
                <a:endParaRPr lang="uk-UA" sz="3600" b="1" i="1" dirty="0" smtClean="0">
                  <a:ea typeface="Cambria Math"/>
                  <a:cs typeface="Gotham Pro" panose="02000503040000020004" pitchFamily="50" charset="0"/>
                </a:endParaRPr>
              </a:p>
              <a:p>
                <a:pPr marL="457200" indent="-457200" algn="ctr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uk-UA" sz="3600" b="1" i="1" dirty="0" smtClean="0">
                    <a:ea typeface="Cambria Math"/>
                    <a:cs typeface="Gotham Pro" panose="02000503040000020004" pitchFamily="50" charset="0"/>
                  </a:rPr>
                  <a:t>    32,9 </a:t>
                </a:r>
                <a14:m>
                  <m:oMath xmlns:m="http://schemas.openxmlformats.org/officeDocument/2006/math">
                    <m:r>
                      <a:rPr lang="uk-UA" sz="3600" b="1" i="1" smtClean="0">
                        <a:ea typeface="Cambria Math"/>
                        <a:cs typeface="Gotham Pro" panose="02000503040000020004" pitchFamily="50" charset="0"/>
                      </a:rPr>
                      <m:t>∙</m:t>
                    </m:r>
                    <m:r>
                      <a:rPr lang="uk-UA" sz="3600" b="1" i="1" smtClean="0">
                        <a:ea typeface="Cambria Math"/>
                        <a:cs typeface="Gotham Pro" panose="02000503040000020004" pitchFamily="50" charset="0"/>
                      </a:rPr>
                      <m:t>𝟏𝟖𝟎</m:t>
                    </m:r>
                  </m:oMath>
                </a14:m>
                <a:r>
                  <a:rPr lang="uk-UA" sz="3600" b="1" i="1" dirty="0" smtClean="0">
                    <a:ea typeface="Cambria Math"/>
                    <a:cs typeface="Gotham Pro" panose="02000503040000020004" pitchFamily="50" charset="0"/>
                  </a:rPr>
                  <a:t>   </a:t>
                </a:r>
                <a:endParaRPr lang="uk-UA" sz="3600" b="1" i="1" dirty="0" smtClean="0">
                  <a:ea typeface="Cambria Math"/>
                  <a:cs typeface="Gotham Pro" panose="02000503040000020004" pitchFamily="50" charset="0"/>
                </a:endParaRPr>
              </a:p>
              <a:p>
                <a:pPr marL="457200" indent="-457200" algn="ctr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uk-UA" sz="3600" b="1" i="1" dirty="0" smtClean="0">
                    <a:ea typeface="Cambria Math"/>
                    <a:cs typeface="Gotham Pro" panose="02000503040000020004" pitchFamily="50" charset="0"/>
                  </a:rPr>
                  <a:t>  </a:t>
                </a:r>
                <a:r>
                  <a:rPr lang="uk-UA" sz="3600" b="1" i="1" dirty="0" smtClean="0">
                    <a:ea typeface="Cambria Math"/>
                    <a:cs typeface="Gotham Pro" panose="02000503040000020004" pitchFamily="50" charset="0"/>
                  </a:rPr>
                  <a:t>0,17 ∙8800</a:t>
                </a:r>
                <a:r>
                  <a:rPr lang="uk-UA" sz="3600" b="1" i="1" dirty="0" smtClean="0">
                    <a:latin typeface="+mj-lt"/>
                    <a:ea typeface="Cambria Math"/>
                    <a:cs typeface="Gotham Pro" panose="02000503040000020004" pitchFamily="50" charset="0"/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ru-RU" sz="2400" i="1" dirty="0">
                  <a:latin typeface="FuturaDemiCTT" pitchFamily="2" charset="0"/>
                  <a:ea typeface="Tahoma" panose="020B0604030504040204" pitchFamily="34" charset="0"/>
                  <a:cs typeface="Gotham Pro" panose="02000503040000020004" pitchFamily="50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472" y="1442067"/>
                <a:ext cx="5788152" cy="3716851"/>
              </a:xfrm>
              <a:prstGeom prst="rect">
                <a:avLst/>
              </a:prstGeom>
              <a:blipFill rotWithShape="1">
                <a:blip r:embed="rId3"/>
                <a:stretch>
                  <a:fillRect l="-221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206950" y="364849"/>
            <a:ext cx="4730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3</a:t>
            </a:r>
            <a:r>
              <a:rPr lang="uk-UA" sz="3200" b="1" i="1" dirty="0">
                <a:solidFill>
                  <a:srgbClr val="C00000"/>
                </a:solidFill>
              </a:rPr>
              <a:t>. Виконання письмових вправ</a:t>
            </a:r>
            <a:r>
              <a:rPr lang="uk-UA" sz="3200" b="1" i="1" dirty="0" smtClean="0">
                <a:solidFill>
                  <a:srgbClr val="C00000"/>
                </a:solidFill>
              </a:rPr>
              <a:t>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8" y="-128016"/>
            <a:ext cx="9135879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969264"/>
            <a:ext cx="5926074" cy="331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411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Вчитель</cp:lastModifiedBy>
  <cp:revision>85</cp:revision>
  <dcterms:created xsi:type="dcterms:W3CDTF">2013-11-19T05:52:05Z</dcterms:created>
  <dcterms:modified xsi:type="dcterms:W3CDTF">2020-01-15T12:33:30Z</dcterms:modified>
</cp:coreProperties>
</file>