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56" r:id="rId3"/>
    <p:sldId id="263" r:id="rId4"/>
    <p:sldId id="265" r:id="rId5"/>
    <p:sldId id="264" r:id="rId6"/>
    <p:sldId id="257" r:id="rId7"/>
    <p:sldId id="267" r:id="rId8"/>
    <p:sldId id="269" r:id="rId9"/>
    <p:sldId id="270" r:id="rId10"/>
    <p:sldId id="274" r:id="rId11"/>
    <p:sldId id="288" r:id="rId12"/>
    <p:sldId id="283" r:id="rId13"/>
    <p:sldId id="276" r:id="rId14"/>
    <p:sldId id="277" r:id="rId15"/>
    <p:sldId id="289" r:id="rId16"/>
    <p:sldId id="291" r:id="rId17"/>
    <p:sldId id="284" r:id="rId18"/>
    <p:sldId id="292" r:id="rId19"/>
    <p:sldId id="295" r:id="rId20"/>
    <p:sldId id="293" r:id="rId21"/>
    <p:sldId id="294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705D4-99B0-46A0-9B13-B5CF8DC155DA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D29AC-7B45-4C62-B201-2BF412E2133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38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D29AC-7B45-4C62-B201-2BF412E2133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34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D29AC-7B45-4C62-B201-2BF412E2133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 userDrawn="1"/>
        </p:nvSpPr>
        <p:spPr>
          <a:xfrm rot="350073" flipH="1" flipV="1">
            <a:off x="542060" y="1095202"/>
            <a:ext cx="7901695" cy="5136146"/>
          </a:xfrm>
          <a:prstGeom prst="frame">
            <a:avLst>
              <a:gd name="adj1" fmla="val 430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Блок-схема: узел 19"/>
          <p:cNvSpPr/>
          <p:nvPr userDrawn="1"/>
        </p:nvSpPr>
        <p:spPr>
          <a:xfrm>
            <a:off x="804444" y="4954744"/>
            <a:ext cx="948597" cy="742401"/>
          </a:xfrm>
          <a:prstGeom prst="flowChartConnector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291804" y="332656"/>
            <a:ext cx="8600675" cy="6336704"/>
          </a:xfrm>
          <a:prstGeom prst="frame">
            <a:avLst>
              <a:gd name="adj1" fmla="val 2954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Блок-схема: узел 24"/>
          <p:cNvSpPr/>
          <p:nvPr userDrawn="1"/>
        </p:nvSpPr>
        <p:spPr>
          <a:xfrm>
            <a:off x="8161364" y="202166"/>
            <a:ext cx="863096" cy="753369"/>
          </a:xfrm>
          <a:prstGeom prst="flowChartConnector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 userDrawn="1"/>
        </p:nvSpPr>
        <p:spPr>
          <a:xfrm>
            <a:off x="6444208" y="5578653"/>
            <a:ext cx="936104" cy="742402"/>
          </a:xfrm>
          <a:prstGeom prst="flowChartConnector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 userDrawn="1"/>
        </p:nvSpPr>
        <p:spPr>
          <a:xfrm>
            <a:off x="6982986" y="703472"/>
            <a:ext cx="885445" cy="709304"/>
          </a:xfrm>
          <a:prstGeom prst="flowChartConnector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 userDrawn="1"/>
        </p:nvSpPr>
        <p:spPr>
          <a:xfrm>
            <a:off x="3750200" y="5325944"/>
            <a:ext cx="857805" cy="648072"/>
          </a:xfrm>
          <a:prstGeom prst="flowChartConnector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 userDrawn="1"/>
        </p:nvSpPr>
        <p:spPr>
          <a:xfrm>
            <a:off x="135218" y="188638"/>
            <a:ext cx="1340437" cy="1224138"/>
          </a:xfrm>
          <a:prstGeom prst="flowChartConnector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27" name="Блок-схема: узел 26"/>
          <p:cNvSpPr/>
          <p:nvPr userDrawn="1"/>
        </p:nvSpPr>
        <p:spPr>
          <a:xfrm>
            <a:off x="2555776" y="306419"/>
            <a:ext cx="864096" cy="649116"/>
          </a:xfrm>
          <a:prstGeom prst="flowChartConnector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 userDrawn="1"/>
        </p:nvSpPr>
        <p:spPr>
          <a:xfrm>
            <a:off x="4932040" y="508358"/>
            <a:ext cx="936104" cy="630268"/>
          </a:xfrm>
          <a:prstGeom prst="flowChartConnector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 userDrawn="1"/>
        </p:nvSpPr>
        <p:spPr>
          <a:xfrm>
            <a:off x="201096" y="6068345"/>
            <a:ext cx="770504" cy="611997"/>
          </a:xfrm>
          <a:prstGeom prst="flowChartConnector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 userDrawn="1"/>
        </p:nvSpPr>
        <p:spPr>
          <a:xfrm>
            <a:off x="8161364" y="6019567"/>
            <a:ext cx="792089" cy="633813"/>
          </a:xfrm>
          <a:prstGeom prst="flowChartConnector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068"/>
            </a:avLst>
          </a:prstGeom>
          <a:blipFill>
            <a:blip r:embed="rId13" cstate="print"/>
            <a:stretch>
              <a:fillRect/>
            </a:stretch>
          </a:blipFill>
          <a:ln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4716" y="3861356"/>
            <a:ext cx="6400800" cy="13430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941" y="1987823"/>
            <a:ext cx="7772400" cy="1470025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226124" y="661967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Georgia" pitchFamily="18" charset="0"/>
              </a:rPr>
              <a:t>vedvalya</a:t>
            </a:r>
            <a:endParaRPr lang="ru-RU" sz="1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5435-1C6A-4EFF-B8D1-E9FDC4D8277B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5C12-DF3B-48C0-AC40-1A4AA6ED46B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2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3B60-6E77-40F3-A455-45AC2B70BD71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C8FF-D435-4340-9369-CACA3598603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7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6ACC-415E-4EAA-9878-58F05BCB0455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4045-A2C5-495F-91AB-25909C8B38C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4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A1AA-3B15-437B-8299-C08BB15CEC3F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1746C-2B55-4C70-A030-E4012C07D9D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64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9D6A2-9946-4814-81F6-0ADB9688BE19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E03F-714A-48FE-97D5-28E170ECABE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92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F945-92FB-420E-8269-F3399F8C6016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26D3-6C4B-4D15-8F36-A6F396CAC7D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20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28A0-50FE-49A5-8F54-C50A5DB1E8C7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ADED-E914-4D9D-9CA8-C658AD4EC47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46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FFC0-30F2-4ACF-8FEC-A3A56243B1BE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AFD3B-14F6-494B-B0E3-34C28BB0D07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70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D82B-F328-4E8B-A8FE-6B7DDDD9A851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5867-961A-45F1-B2AC-C53EA0D88F9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19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DF52-9E96-4383-8D6A-A38F20C21FC8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871-8EFB-42E5-9342-5EAC097AF79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03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1867-121F-4059-A4AB-CD9E6BF4FF3B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AD00-5FC5-421D-9EB6-33A31542EED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80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 userDrawn="1"/>
        </p:nvSpPr>
        <p:spPr>
          <a:xfrm>
            <a:off x="179512" y="188640"/>
            <a:ext cx="1008112" cy="864096"/>
          </a:xfrm>
          <a:prstGeom prst="flowChartConnector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00392" y="5444652"/>
            <a:ext cx="929184" cy="1368724"/>
          </a:xfrm>
          <a:prstGeom prst="rect">
            <a:avLst/>
          </a:prstGeom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blipFill>
            <a:blip r:embed="rId13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84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9039BE-E56C-477E-837E-A83752343578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A0A7B-A541-4AB6-A0E5-32F92CCE608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1597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15.pn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" indent="0"/>
            <a:endParaRPr lang="ru-RU" b="1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sz="5400" b="1" i="1" dirty="0" smtClean="0">
                <a:solidFill>
                  <a:srgbClr val="7030A0"/>
                </a:solidFill>
              </a:rPr>
              <a:t>C</a:t>
            </a:r>
            <a:r>
              <a:rPr lang="uk-UA" sz="5400" b="1" i="1" dirty="0" err="1" smtClean="0">
                <a:solidFill>
                  <a:srgbClr val="7030A0"/>
                </a:solidFill>
              </a:rPr>
              <a:t>емінар</a:t>
            </a:r>
            <a:r>
              <a:rPr lang="uk-UA" sz="5400" b="1" i="1" dirty="0" smtClean="0">
                <a:solidFill>
                  <a:srgbClr val="7030A0"/>
                </a:solidFill>
              </a:rPr>
              <a:t>  </a:t>
            </a:r>
            <a:r>
              <a:rPr lang="uk-UA" sz="5400" b="1" i="1" dirty="0" smtClean="0">
                <a:solidFill>
                  <a:srgbClr val="7030A0"/>
                </a:solidFill>
              </a:rPr>
              <a:t>заступників директорів шкіл з навчально-виховної роботи</a:t>
            </a:r>
            <a:endParaRPr lang="ru-RU" sz="5400" b="1" i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337226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040" y="413048"/>
            <a:ext cx="7337226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урок з геом фото\unnamed (10).jpg"/>
          <p:cNvPicPr>
            <a:picLocks noChangeAspect="1" noChangeArrowheads="1"/>
          </p:cNvPicPr>
          <p:nvPr/>
        </p:nvPicPr>
        <p:blipFill>
          <a:blip r:embed="rId2" cstate="print"/>
          <a:srcRect t="29577"/>
          <a:stretch>
            <a:fillRect/>
          </a:stretch>
        </p:blipFill>
        <p:spPr bwMode="auto">
          <a:xfrm>
            <a:off x="5796136" y="4005064"/>
            <a:ext cx="2808312" cy="26369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" name="Picture 2" descr="F:\урок з геом фото\unnamed (13).jpg"/>
          <p:cNvPicPr>
            <a:picLocks noChangeAspect="1" noChangeArrowheads="1"/>
          </p:cNvPicPr>
          <p:nvPr/>
        </p:nvPicPr>
        <p:blipFill>
          <a:blip r:embed="rId3" cstate="print"/>
          <a:srcRect t="7816" b="26531"/>
          <a:stretch>
            <a:fillRect/>
          </a:stretch>
        </p:blipFill>
        <p:spPr bwMode="auto">
          <a:xfrm>
            <a:off x="395536" y="3573016"/>
            <a:ext cx="2664296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684338"/>
            <a:ext cx="8229600" cy="4985022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2.Зробивши </a:t>
            </a:r>
            <a:r>
              <a:rPr lang="ru-RU" b="1" i="1" dirty="0" err="1" smtClean="0">
                <a:solidFill>
                  <a:srgbClr val="7030A0"/>
                </a:solidFill>
              </a:rPr>
              <a:t>необхідні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вимірювання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застосували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теореми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синусів</a:t>
            </a:r>
            <a:r>
              <a:rPr lang="ru-RU" b="1" i="1" dirty="0" smtClean="0">
                <a:solidFill>
                  <a:srgbClr val="7030A0"/>
                </a:solidFill>
              </a:rPr>
              <a:t> та </a:t>
            </a:r>
            <a:r>
              <a:rPr lang="ru-RU" b="1" i="1" dirty="0" err="1" smtClean="0">
                <a:solidFill>
                  <a:srgbClr val="7030A0"/>
                </a:solidFill>
              </a:rPr>
              <a:t>косинусів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визначили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висоту</a:t>
            </a:r>
            <a:r>
              <a:rPr lang="ru-RU" b="1" i="1" dirty="0" smtClean="0">
                <a:solidFill>
                  <a:srgbClr val="7030A0"/>
                </a:solidFill>
              </a:rPr>
              <a:t> дерева.</a:t>
            </a:r>
          </a:p>
          <a:p>
            <a:pPr eaLnBrk="1" hangingPunct="1">
              <a:buNone/>
            </a:pPr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0648"/>
            <a:ext cx="75608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урок з геом фото\unnamed (1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01008"/>
            <a:ext cx="2376264" cy="31137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Михайло\Рабочий стол\stream\стеам 050.jpg"/>
          <p:cNvPicPr>
            <a:picLocks noChangeAspect="1" noChangeArrowheads="1"/>
          </p:cNvPicPr>
          <p:nvPr/>
        </p:nvPicPr>
        <p:blipFill>
          <a:blip r:embed="rId2" cstate="print"/>
          <a:srcRect t="22676" r="51289" b="24414"/>
          <a:stretch>
            <a:fillRect/>
          </a:stretch>
        </p:blipFill>
        <p:spPr bwMode="auto">
          <a:xfrm>
            <a:off x="6804248" y="1412776"/>
            <a:ext cx="2088232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Picture 2" descr="C:\Documents and Settings\Михайло\Рабочий стол\stream\стеам 054.jpg"/>
          <p:cNvPicPr>
            <a:picLocks noChangeAspect="1" noChangeArrowheads="1"/>
          </p:cNvPicPr>
          <p:nvPr/>
        </p:nvPicPr>
        <p:blipFill>
          <a:blip r:embed="rId3" cstate="print"/>
          <a:srcRect b="17123"/>
          <a:stretch>
            <a:fillRect/>
          </a:stretch>
        </p:blipFill>
        <p:spPr bwMode="auto">
          <a:xfrm>
            <a:off x="3275856" y="2780928"/>
            <a:ext cx="3924944" cy="243965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315970"/>
            <a:ext cx="8219256" cy="3329054"/>
          </a:xfrm>
        </p:spPr>
        <p:txBody>
          <a:bodyPr/>
          <a:lstStyle/>
          <a:p>
            <a:pPr algn="l" eaLnBrk="1" hangingPunct="1"/>
            <a:r>
              <a:rPr lang="uk-UA" sz="4000" b="1" i="1" dirty="0" smtClean="0">
                <a:solidFill>
                  <a:srgbClr val="7030A0"/>
                </a:solidFill>
              </a:rPr>
              <a:t> </a:t>
            </a:r>
            <a:r>
              <a:rPr lang="uk-UA" sz="4000" b="1" i="1" dirty="0" smtClean="0">
                <a:solidFill>
                  <a:srgbClr val="7030A0"/>
                </a:solidFill>
              </a:rPr>
              <a:t>Результат даної </a:t>
            </a:r>
            <a:r>
              <a:rPr lang="uk-UA" sz="4000" b="1" i="1" dirty="0" err="1" smtClean="0">
                <a:solidFill>
                  <a:srgbClr val="7030A0"/>
                </a:solidFill>
              </a:rPr>
              <a:t>дослід-</a:t>
            </a:r>
            <a:r>
              <a:rPr lang="uk-UA" sz="4000" b="1" i="1" dirty="0" smtClean="0">
                <a:solidFill>
                  <a:srgbClr val="7030A0"/>
                </a:solidFill>
              </a:rPr>
              <a:t/>
            </a:r>
            <a:br>
              <a:rPr lang="uk-UA" sz="4000" b="1" i="1" dirty="0" smtClean="0">
                <a:solidFill>
                  <a:srgbClr val="7030A0"/>
                </a:solidFill>
              </a:rPr>
            </a:br>
            <a:r>
              <a:rPr lang="uk-UA" sz="4000" b="1" i="1" dirty="0" err="1" smtClean="0">
                <a:solidFill>
                  <a:srgbClr val="7030A0"/>
                </a:solidFill>
              </a:rPr>
              <a:t>ницької</a:t>
            </a:r>
            <a:r>
              <a:rPr lang="uk-UA" sz="4000" b="1" i="1" dirty="0" smtClean="0">
                <a:solidFill>
                  <a:srgbClr val="7030A0"/>
                </a:solidFill>
              </a:rPr>
              <a:t> діяльності </a:t>
            </a:r>
            <a:r>
              <a:rPr lang="uk-UA" sz="4000" b="1" i="1" dirty="0" smtClean="0">
                <a:solidFill>
                  <a:srgbClr val="7030A0"/>
                </a:solidFill>
              </a:rPr>
              <a:t>- </a:t>
            </a:r>
            <a:r>
              <a:rPr lang="uk-UA" sz="4000" b="1" i="1" dirty="0" smtClean="0">
                <a:solidFill>
                  <a:srgbClr val="7030A0"/>
                </a:solidFill>
              </a:rPr>
              <a:t/>
            </a:r>
            <a:br>
              <a:rPr lang="uk-UA" sz="4000" b="1" i="1" dirty="0" smtClean="0">
                <a:solidFill>
                  <a:srgbClr val="7030A0"/>
                </a:solidFill>
              </a:rPr>
            </a:br>
            <a:r>
              <a:rPr lang="uk-UA" sz="4000" b="1" i="1" dirty="0" smtClean="0">
                <a:solidFill>
                  <a:srgbClr val="7030A0"/>
                </a:solidFill>
              </a:rPr>
              <a:t>учнівські </a:t>
            </a:r>
            <a:r>
              <a:rPr lang="uk-UA" sz="4000" b="1" i="1" dirty="0" err="1" smtClean="0">
                <a:solidFill>
                  <a:srgbClr val="7030A0"/>
                </a:solidFill>
              </a:rPr>
              <a:t>проєкти</a:t>
            </a:r>
            <a:r>
              <a:rPr lang="uk-UA" sz="4000" b="1" i="1" dirty="0" smtClean="0">
                <a:solidFill>
                  <a:srgbClr val="7030A0"/>
                </a:solidFill>
              </a:rPr>
              <a:t> </a:t>
            </a:r>
            <a:endParaRPr lang="ru-RU" sz="4000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60648"/>
            <a:ext cx="76328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Михайло\Рабочий стол\stream\стеам 04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8236" t="9546" r="14203"/>
          <a:stretch>
            <a:fillRect/>
          </a:stretch>
        </p:blipFill>
        <p:spPr bwMode="auto">
          <a:xfrm>
            <a:off x="395536" y="4221088"/>
            <a:ext cx="3021961" cy="2376264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69532"/>
          </a:xfrm>
        </p:spPr>
        <p:txBody>
          <a:bodyPr/>
          <a:lstStyle/>
          <a:p>
            <a:pPr algn="ctr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Однією із  груп ключових </a:t>
            </a:r>
          </a:p>
          <a:p>
            <a:pPr algn="ctr">
              <a:buNone/>
            </a:pPr>
            <a:r>
              <a:rPr lang="uk-UA" b="1" i="1" dirty="0" err="1" smtClean="0">
                <a:solidFill>
                  <a:srgbClr val="7030A0"/>
                </a:solidFill>
              </a:rPr>
              <a:t>компетентностей</a:t>
            </a:r>
            <a:r>
              <a:rPr lang="uk-UA" b="1" i="1" dirty="0" smtClean="0">
                <a:solidFill>
                  <a:srgbClr val="7030A0"/>
                </a:solidFill>
              </a:rPr>
              <a:t>  </a:t>
            </a:r>
            <a:r>
              <a:rPr lang="uk-UA" b="1" i="1" dirty="0" smtClean="0">
                <a:solidFill>
                  <a:srgbClr val="7030A0"/>
                </a:solidFill>
              </a:rPr>
              <a:t>Нової </a:t>
            </a:r>
            <a:r>
              <a:rPr lang="uk-UA" b="1" i="1" dirty="0" smtClean="0">
                <a:solidFill>
                  <a:srgbClr val="7030A0"/>
                </a:solidFill>
              </a:rPr>
              <a:t>української школи</a:t>
            </a:r>
          </a:p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є математична грамотність,а саме: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…</a:t>
            </a:r>
            <a:r>
              <a:rPr lang="ru-RU" b="1" i="1" dirty="0" err="1" smtClean="0">
                <a:solidFill>
                  <a:srgbClr val="7030A0"/>
                </a:solidFill>
              </a:rPr>
              <a:t>Здатність</a:t>
            </a:r>
            <a:r>
              <a:rPr lang="ru-RU" b="1" i="1" dirty="0" smtClean="0">
                <a:solidFill>
                  <a:srgbClr val="7030A0"/>
                </a:solidFill>
              </a:rPr>
              <a:t> до </a:t>
            </a:r>
            <a:r>
              <a:rPr lang="ru-RU" b="1" i="1" dirty="0" err="1" smtClean="0">
                <a:solidFill>
                  <a:srgbClr val="7030A0"/>
                </a:solidFill>
              </a:rPr>
              <a:t>розуміння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використання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7030A0"/>
                </a:solidFill>
              </a:rPr>
              <a:t>простих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математичних</a:t>
            </a:r>
            <a:r>
              <a:rPr lang="ru-RU" b="1" i="1" dirty="0" smtClean="0">
                <a:solidFill>
                  <a:srgbClr val="7030A0"/>
                </a:solidFill>
              </a:rPr>
              <a:t> моделей. 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7030A0"/>
                </a:solidFill>
              </a:rPr>
              <a:t>Уміння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будувати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такі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моделі</a:t>
            </a:r>
            <a:r>
              <a:rPr lang="ru-RU" b="1" i="1" dirty="0" smtClean="0">
                <a:solidFill>
                  <a:srgbClr val="7030A0"/>
                </a:solidFill>
              </a:rPr>
              <a:t> для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вирішення</a:t>
            </a:r>
            <a:r>
              <a:rPr lang="ru-RU" b="1" i="1" dirty="0" smtClean="0">
                <a:solidFill>
                  <a:srgbClr val="7030A0"/>
                </a:solidFill>
              </a:rPr>
              <a:t> проблем»</a:t>
            </a:r>
            <a:r>
              <a:rPr lang="uk-UA" b="1" i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Учні 10-11 класів створюють </a:t>
            </a:r>
          </a:p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моделі до задач із стереометрії: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4888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Documents and Settings\Михайло\Рабочий стол\stream\стеам 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806" y="-12484768"/>
            <a:ext cx="4410490" cy="5880653"/>
          </a:xfrm>
          <a:prstGeom prst="rect">
            <a:avLst/>
          </a:prstGeom>
          <a:noFill/>
        </p:spPr>
      </p:pic>
      <p:pic>
        <p:nvPicPr>
          <p:cNvPr id="8" name="Picture 3" descr="C:\Documents and Settings\Михайло\Рабочий стол\stream\стеам 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0243" y="3717032"/>
            <a:ext cx="2355725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об’єм</a:t>
            </a:r>
            <a:br>
              <a:rPr lang="uk-UA" b="1" i="1" dirty="0" smtClean="0">
                <a:solidFill>
                  <a:srgbClr val="7030A0"/>
                </a:solidFill>
              </a:rPr>
            </a:br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589612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Над проектами працюють </a:t>
            </a:r>
            <a:r>
              <a:rPr lang="uk-UA" b="1" i="1" dirty="0" smtClean="0">
                <a:solidFill>
                  <a:srgbClr val="7030A0"/>
                </a:solidFill>
              </a:rPr>
              <a:t>учні старшої та базової школи. Учнів </a:t>
            </a:r>
            <a:r>
              <a:rPr lang="uk-UA" b="1" i="1" dirty="0" smtClean="0">
                <a:solidFill>
                  <a:srgbClr val="7030A0"/>
                </a:solidFill>
              </a:rPr>
              <a:t>6-А класу </a:t>
            </a:r>
            <a:r>
              <a:rPr lang="uk-UA" b="1" i="1" dirty="0" smtClean="0">
                <a:solidFill>
                  <a:srgbClr val="7030A0"/>
                </a:solidFill>
              </a:rPr>
              <a:t>об</a:t>
            </a:r>
            <a:r>
              <a:rPr lang="en-US" b="1" i="1" dirty="0" smtClean="0">
                <a:solidFill>
                  <a:srgbClr val="7030A0"/>
                </a:solidFill>
              </a:rPr>
              <a:t>’</a:t>
            </a:r>
            <a:r>
              <a:rPr lang="uk-UA" b="1" i="1" dirty="0" err="1" smtClean="0">
                <a:solidFill>
                  <a:srgbClr val="7030A0"/>
                </a:solidFill>
              </a:rPr>
              <a:t>єднано</a:t>
            </a:r>
            <a:r>
              <a:rPr lang="uk-UA" b="1" i="1" dirty="0" smtClean="0">
                <a:solidFill>
                  <a:srgbClr val="7030A0"/>
                </a:solidFill>
              </a:rPr>
              <a:t> у </a:t>
            </a:r>
            <a:r>
              <a:rPr lang="uk-UA" b="1" i="1" dirty="0" smtClean="0">
                <a:solidFill>
                  <a:srgbClr val="7030A0"/>
                </a:solidFill>
              </a:rPr>
              <a:t>три групи.</a:t>
            </a:r>
          </a:p>
          <a:p>
            <a:pPr algn="ctr" eaLnBrk="1" hangingPunct="1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Кожна група на початку навчального </a:t>
            </a:r>
          </a:p>
          <a:p>
            <a:pPr algn="ctr" eaLnBrk="1" hangingPunct="1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семестру отримала завдання:скласти </a:t>
            </a:r>
          </a:p>
          <a:p>
            <a:pPr algn="ctr" eaLnBrk="1" hangingPunct="1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кросворд із однієї з тем ,що буде </a:t>
            </a:r>
          </a:p>
          <a:p>
            <a:pPr algn="ctr" eaLnBrk="1" hangingPunct="1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вивчатися протягом семестру. </a:t>
            </a:r>
          </a:p>
          <a:p>
            <a:pPr algn="ctr" eaLnBrk="1" hangingPunct="1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При оцінюванні робіт враховується </a:t>
            </a:r>
            <a:r>
              <a:rPr lang="uk-UA" b="1" i="1" dirty="0" smtClean="0">
                <a:solidFill>
                  <a:srgbClr val="7030A0"/>
                </a:solidFill>
              </a:rPr>
              <a:t>математична </a:t>
            </a:r>
            <a:r>
              <a:rPr lang="uk-UA" b="1" i="1" dirty="0" smtClean="0">
                <a:solidFill>
                  <a:srgbClr val="7030A0"/>
                </a:solidFill>
              </a:rPr>
              <a:t>грамотність, </a:t>
            </a:r>
            <a:r>
              <a:rPr lang="uk-UA" b="1" i="1" dirty="0" smtClean="0">
                <a:solidFill>
                  <a:srgbClr val="7030A0"/>
                </a:solidFill>
              </a:rPr>
              <a:t>оформлення </a:t>
            </a:r>
            <a:r>
              <a:rPr lang="uk-UA" b="1" i="1" dirty="0" smtClean="0">
                <a:solidFill>
                  <a:srgbClr val="7030A0"/>
                </a:solidFill>
              </a:rPr>
              <a:t>та об’єм виконаної роботи</a:t>
            </a:r>
            <a:endParaRPr lang="ru-RU" sz="3600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7768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7048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Михайло\Рабочий стол\stream\стеам 0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893" t="9523" b="15596"/>
          <a:stretch>
            <a:fillRect/>
          </a:stretch>
        </p:blipFill>
        <p:spPr bwMode="auto">
          <a:xfrm>
            <a:off x="5220072" y="1412776"/>
            <a:ext cx="3707903" cy="4093914"/>
          </a:xfrm>
          <a:prstGeom prst="rect">
            <a:avLst/>
          </a:prstGeom>
          <a:noFill/>
          <a:ln w="12700"/>
        </p:spPr>
      </p:pic>
      <p:pic>
        <p:nvPicPr>
          <p:cNvPr id="9" name="Picture 2" descr="C:\Documents and Settings\Михайло\Рабочий стол\stream\стеам 043.jpg"/>
          <p:cNvPicPr>
            <a:picLocks noChangeAspect="1" noChangeArrowheads="1"/>
          </p:cNvPicPr>
          <p:nvPr/>
        </p:nvPicPr>
        <p:blipFill>
          <a:blip r:embed="rId4" cstate="print"/>
          <a:srcRect l="2804" t="21028" r="12150" b="36916"/>
          <a:stretch>
            <a:fillRect/>
          </a:stretch>
        </p:blipFill>
        <p:spPr bwMode="auto">
          <a:xfrm rot="21372390">
            <a:off x="261555" y="1252897"/>
            <a:ext cx="3960440" cy="261127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  <p:pic>
        <p:nvPicPr>
          <p:cNvPr id="2" name="Picture 2" descr="C:\Documents and Settings\Михайло\Рабочий стол\stream\стеам 030.jpg"/>
          <p:cNvPicPr>
            <a:picLocks noChangeAspect="1" noChangeArrowheads="1"/>
          </p:cNvPicPr>
          <p:nvPr/>
        </p:nvPicPr>
        <p:blipFill>
          <a:blip r:embed="rId5" cstate="print"/>
          <a:srcRect t="16903" b="31685"/>
          <a:stretch>
            <a:fillRect/>
          </a:stretch>
        </p:blipFill>
        <p:spPr bwMode="auto">
          <a:xfrm>
            <a:off x="1187624" y="3501008"/>
            <a:ext cx="4320480" cy="296165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725516"/>
          </a:xfrm>
        </p:spPr>
        <p:txBody>
          <a:bodyPr/>
          <a:lstStyle/>
          <a:p>
            <a:pPr algn="ctr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</a:t>
            </a:r>
            <a:r>
              <a:rPr lang="uk-UA" sz="3600" b="1" i="1" dirty="0" smtClean="0">
                <a:solidFill>
                  <a:srgbClr val="7030A0"/>
                </a:solidFill>
              </a:rPr>
              <a:t>Учні 5-6 класів виконують проекти </a:t>
            </a:r>
            <a:r>
              <a:rPr lang="uk-UA" sz="3600" b="1" i="1" dirty="0" err="1" smtClean="0">
                <a:solidFill>
                  <a:srgbClr val="7030A0"/>
                </a:solidFill>
              </a:rPr>
              <a:t>“Я-художник”</a:t>
            </a:r>
            <a:r>
              <a:rPr lang="uk-UA" sz="3600" b="1" i="1" dirty="0" smtClean="0">
                <a:solidFill>
                  <a:srgbClr val="7030A0"/>
                </a:solidFill>
              </a:rPr>
              <a:t>, </a:t>
            </a:r>
            <a:r>
              <a:rPr lang="uk-UA" sz="3600" b="1" i="1" dirty="0" err="1" smtClean="0">
                <a:solidFill>
                  <a:srgbClr val="7030A0"/>
                </a:solidFill>
              </a:rPr>
              <a:t>”Прикраси</a:t>
            </a:r>
            <a:r>
              <a:rPr lang="uk-UA" sz="3600" b="1" i="1" dirty="0" smtClean="0">
                <a:solidFill>
                  <a:srgbClr val="7030A0"/>
                </a:solidFill>
              </a:rPr>
              <a:t> ялинку трикутниками, прямокутниками та </a:t>
            </a:r>
            <a:r>
              <a:rPr lang="uk-UA" sz="3600" b="1" i="1" dirty="0" err="1" smtClean="0">
                <a:solidFill>
                  <a:srgbClr val="7030A0"/>
                </a:solidFill>
              </a:rPr>
              <a:t>квадратами”</a:t>
            </a:r>
            <a:r>
              <a:rPr lang="uk-UA" sz="3600" b="1" i="1" dirty="0" smtClean="0">
                <a:solidFill>
                  <a:srgbClr val="7030A0"/>
                </a:solidFill>
              </a:rPr>
              <a:t>,проводять власні дослідження ,чи потрібна людині математика.</a:t>
            </a:r>
          </a:p>
          <a:p>
            <a:pPr>
              <a:buNone/>
            </a:pPr>
            <a:endParaRPr lang="ru-RU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5608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Михайло\Рабочий стол\stream\стеам 024.jpg"/>
          <p:cNvPicPr>
            <a:picLocks noChangeAspect="1" noChangeArrowheads="1"/>
          </p:cNvPicPr>
          <p:nvPr/>
        </p:nvPicPr>
        <p:blipFill>
          <a:blip r:embed="rId3" cstate="print"/>
          <a:srcRect l="11570" t="10061"/>
          <a:stretch>
            <a:fillRect/>
          </a:stretch>
        </p:blipFill>
        <p:spPr bwMode="auto">
          <a:xfrm rot="4710646">
            <a:off x="3767045" y="1903895"/>
            <a:ext cx="2591118" cy="1944216"/>
          </a:xfrm>
          <a:prstGeom prst="rect">
            <a:avLst/>
          </a:prstGeom>
          <a:noFill/>
        </p:spPr>
      </p:pic>
      <p:pic>
        <p:nvPicPr>
          <p:cNvPr id="10" name="Picture 3" descr="C:\Documents and Settings\Михайло\Рабочий стол\stream\стеам 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99753">
            <a:off x="5879162" y="1899714"/>
            <a:ext cx="2948791" cy="221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60648"/>
            <a:ext cx="78488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ихайло\Рабочий стол\stream\стеам 00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6955" t="31797" r="21251" b="23626"/>
          <a:stretch>
            <a:fillRect/>
          </a:stretch>
        </p:blipFill>
        <p:spPr bwMode="auto">
          <a:xfrm>
            <a:off x="467544" y="1628801"/>
            <a:ext cx="3605390" cy="2984790"/>
          </a:xfrm>
          <a:prstGeom prst="rect">
            <a:avLst/>
          </a:prstGeom>
          <a:noFill/>
        </p:spPr>
      </p:pic>
      <p:pic>
        <p:nvPicPr>
          <p:cNvPr id="9" name="Picture 4" descr="C:\Documents and Settings\Михайло\Рабочий стол\stream\стеам 026.jpg"/>
          <p:cNvPicPr>
            <a:picLocks noChangeAspect="1" noChangeArrowheads="1"/>
          </p:cNvPicPr>
          <p:nvPr/>
        </p:nvPicPr>
        <p:blipFill>
          <a:blip r:embed="rId7" cstate="print"/>
          <a:srcRect t="11594" b="9179"/>
          <a:stretch>
            <a:fillRect/>
          </a:stretch>
        </p:blipFill>
        <p:spPr bwMode="auto">
          <a:xfrm>
            <a:off x="4427984" y="3284984"/>
            <a:ext cx="4284984" cy="2808312"/>
          </a:xfrm>
          <a:prstGeom prst="rect">
            <a:avLst/>
          </a:prstGeom>
          <a:noFill/>
        </p:spPr>
      </p:pic>
      <p:pic>
        <p:nvPicPr>
          <p:cNvPr id="9218" name="Picture 2" descr="C:\Documents and Settings\Михайло\Рабочий стол\stream\стеам 003.jpg"/>
          <p:cNvPicPr>
            <a:picLocks noChangeAspect="1" noChangeArrowheads="1"/>
          </p:cNvPicPr>
          <p:nvPr/>
        </p:nvPicPr>
        <p:blipFill>
          <a:blip r:embed="rId8" cstate="print"/>
          <a:srcRect l="20720" t="48813" r="59135" b="25618"/>
          <a:stretch>
            <a:fillRect/>
          </a:stretch>
        </p:blipFill>
        <p:spPr bwMode="auto">
          <a:xfrm rot="20361264">
            <a:off x="546033" y="4682500"/>
            <a:ext cx="1584176" cy="1959129"/>
          </a:xfrm>
          <a:prstGeom prst="rect">
            <a:avLst/>
          </a:prstGeom>
          <a:noFill/>
        </p:spPr>
      </p:pic>
      <p:pic>
        <p:nvPicPr>
          <p:cNvPr id="13" name="Picture 2" descr="C:\Documents and Settings\Михайло\Рабочий стол\stream\стеам 003.jpg"/>
          <p:cNvPicPr>
            <a:picLocks noChangeAspect="1" noChangeArrowheads="1"/>
          </p:cNvPicPr>
          <p:nvPr/>
        </p:nvPicPr>
        <p:blipFill>
          <a:blip r:embed="rId9" cstate="print"/>
          <a:srcRect l="50162" t="60435" r="20395" b="16320"/>
          <a:stretch>
            <a:fillRect/>
          </a:stretch>
        </p:blipFill>
        <p:spPr bwMode="auto">
          <a:xfrm>
            <a:off x="2627784" y="4725144"/>
            <a:ext cx="136815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4000" b="1" i="1" dirty="0" smtClean="0">
                <a:solidFill>
                  <a:srgbClr val="7030A0"/>
                </a:solidFill>
              </a:rPr>
              <a:t>Учні </a:t>
            </a:r>
            <a:r>
              <a:rPr lang="uk-UA" sz="4000" b="1" i="1" dirty="0" smtClean="0">
                <a:solidFill>
                  <a:srgbClr val="7030A0"/>
                </a:solidFill>
              </a:rPr>
              <a:t>школи є активними учасниками  Міжнародних математичних </a:t>
            </a:r>
            <a:r>
              <a:rPr lang="uk-UA" sz="4000" b="1" i="1" dirty="0" err="1" smtClean="0">
                <a:solidFill>
                  <a:srgbClr val="7030A0"/>
                </a:solidFill>
              </a:rPr>
              <a:t>конкурсів”Кенгуру”</a:t>
            </a:r>
            <a:r>
              <a:rPr lang="uk-UA" sz="4000" b="1" i="1" dirty="0" smtClean="0">
                <a:solidFill>
                  <a:srgbClr val="7030A0"/>
                </a:solidFill>
              </a:rPr>
              <a:t> та</a:t>
            </a:r>
          </a:p>
          <a:p>
            <a:pPr algn="ctr">
              <a:buNone/>
            </a:pPr>
            <a:r>
              <a:rPr lang="ru-RU" sz="4000" b="1" i="1" dirty="0" err="1" smtClean="0">
                <a:solidFill>
                  <a:srgbClr val="7030A0"/>
                </a:solidFill>
              </a:rPr>
              <a:t>чемпіонату</a:t>
            </a:r>
            <a:r>
              <a:rPr lang="ru-RU" sz="40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з</a:t>
            </a:r>
            <a:r>
              <a:rPr lang="ru-RU" sz="40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розв’язування</a:t>
            </a:r>
            <a:r>
              <a:rPr lang="ru-RU" sz="40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логічних</a:t>
            </a:r>
            <a:r>
              <a:rPr lang="ru-RU" sz="40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математичних</a:t>
            </a:r>
            <a:r>
              <a:rPr lang="ru-RU" sz="4000" b="1" i="1" dirty="0" smtClean="0">
                <a:solidFill>
                  <a:srgbClr val="7030A0"/>
                </a:solidFill>
              </a:rPr>
              <a:t> задач.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4888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2304256"/>
          </a:xfrm>
        </p:spPr>
        <p:txBody>
          <a:bodyPr/>
          <a:lstStyle/>
          <a:p>
            <a:r>
              <a:rPr lang="uk-UA" sz="3600" b="1" i="1" dirty="0" smtClean="0">
                <a:solidFill>
                  <a:srgbClr val="7030A0"/>
                </a:solidFill>
              </a:rPr>
              <a:t>Міжнародний математичний </a:t>
            </a:r>
            <a:r>
              <a:rPr lang="uk-UA" sz="3600" b="1" i="1" dirty="0" err="1" smtClean="0">
                <a:solidFill>
                  <a:srgbClr val="7030A0"/>
                </a:solidFill>
              </a:rPr>
              <a:t>конкурс”Кенгуру</a:t>
            </a:r>
            <a:endParaRPr lang="ru-RU" sz="3600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8488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3" cstate="print"/>
          <a:srcRect t="6520" b="40028"/>
          <a:stretch>
            <a:fillRect/>
          </a:stretch>
        </p:blipFill>
        <p:spPr bwMode="auto">
          <a:xfrm>
            <a:off x="251520" y="3429000"/>
            <a:ext cx="46805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4" cstate="print"/>
          <a:srcRect l="21461" t="23344" r="16742"/>
          <a:stretch>
            <a:fillRect/>
          </a:stretch>
        </p:blipFill>
        <p:spPr bwMode="auto">
          <a:xfrm>
            <a:off x="5004048" y="3284984"/>
            <a:ext cx="38750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5970"/>
            <a:ext cx="8229600" cy="3185038"/>
          </a:xfrm>
        </p:spPr>
        <p:txBody>
          <a:bodyPr/>
          <a:lstStyle/>
          <a:p>
            <a:r>
              <a:rPr lang="uk-UA" sz="3200" b="1" i="1" dirty="0" smtClean="0">
                <a:solidFill>
                  <a:srgbClr val="7030A0"/>
                </a:solidFill>
              </a:rPr>
              <a:t>Чверть фіналісти та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пів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фіналісти</a:t>
            </a:r>
            <a:r>
              <a:rPr lang="uk-UA" sz="3200" b="1" i="1" dirty="0" smtClean="0">
                <a:solidFill>
                  <a:srgbClr val="7030A0"/>
                </a:solidFill>
              </a:rPr>
              <a:t> Міжнародного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чемпіонату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з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розв’язування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логічних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математичних</a:t>
            </a:r>
            <a:r>
              <a:rPr lang="ru-RU" sz="3200" b="1" i="1" dirty="0" smtClean="0">
                <a:solidFill>
                  <a:srgbClr val="7030A0"/>
                </a:solidFill>
              </a:rPr>
              <a:t> задач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80" t="15314" r="8620" b="14252"/>
          <a:stretch>
            <a:fillRect/>
          </a:stretch>
        </p:blipFill>
        <p:spPr bwMode="auto">
          <a:xfrm>
            <a:off x="467544" y="3140968"/>
            <a:ext cx="4464496" cy="2376264"/>
          </a:xfrm>
          <a:prstGeom prst="rect">
            <a:avLst/>
          </a:prstGeom>
          <a:noFill/>
          <a:ln w="28575">
            <a:solidFill>
              <a:srgbClr val="771F28"/>
            </a:solidFill>
            <a:miter lim="800000"/>
            <a:headEnd/>
            <a:tailEnd/>
          </a:ln>
        </p:spPr>
      </p:pic>
      <p:pic>
        <p:nvPicPr>
          <p:cNvPr id="5" name="Picture 2" descr="D:\Мои документы\фото лог чемпіонат 2 тур\2015-03-24 12.48.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152" y="188640"/>
            <a:ext cx="76328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560840" cy="309634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i="1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STEAM</a:t>
            </a:r>
            <a:r>
              <a:rPr lang="uk-UA" sz="3600" b="1" i="1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-</a:t>
            </a:r>
            <a:r>
              <a:rPr lang="en-US" sz="3600" b="1" i="1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uk-UA" sz="3600" b="1" i="1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освіта </a:t>
            </a:r>
            <a:r>
              <a:rPr lang="ru-RU" sz="3600" b="1" i="1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 як </a:t>
            </a:r>
            <a:r>
              <a:rPr lang="ru-RU" sz="3600" b="1" i="1" dirty="0" err="1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засіб</a:t>
            </a:r>
            <a:r>
              <a:rPr lang="ru-RU" sz="3600" b="1" i="1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3600" b="1" i="1" dirty="0" err="1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стимулювання</a:t>
            </a:r>
            <a:r>
              <a:rPr lang="ru-RU" sz="3600" b="1" i="1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3600" b="1" i="1" dirty="0" err="1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пізнавальної</a:t>
            </a:r>
            <a:r>
              <a:rPr lang="ru-RU" sz="3600" b="1" i="1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3600" b="1" i="1" dirty="0" err="1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діяльності</a:t>
            </a:r>
            <a:r>
              <a:rPr lang="ru-RU" sz="3600" b="1" i="1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, </a:t>
            </a:r>
            <a:r>
              <a:rPr lang="ru-RU" sz="3600" b="1" i="1" dirty="0" err="1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самопізнання</a:t>
            </a:r>
            <a:r>
              <a:rPr lang="ru-RU" sz="3600" b="1" i="1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 та </a:t>
            </a:r>
            <a:r>
              <a:rPr lang="ru-RU" sz="3600" b="1" i="1" dirty="0" err="1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саморозвитку</a:t>
            </a:r>
            <a:r>
              <a:rPr lang="ru-RU" sz="3600" b="1" i="1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  </a:t>
            </a:r>
            <a:r>
              <a:rPr lang="ru-RU" sz="3600" b="1" i="1" dirty="0" err="1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rPr>
              <a:t>особистості</a:t>
            </a:r>
            <a:endParaRPr lang="ru-RU" sz="3600" b="1" i="1" dirty="0" smtClean="0">
              <a:ln w="10541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" name="Picture 2" descr="I:\ЗвездаАкадем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149080"/>
            <a:ext cx="1339847" cy="1339847"/>
          </a:xfrm>
          <a:prstGeom prst="rect">
            <a:avLst/>
          </a:prstGeom>
          <a:noFill/>
        </p:spPr>
      </p:pic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3707904" y="4365104"/>
            <a:ext cx="4087612" cy="839252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БЛАЖКІВ М.Д.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15970"/>
            <a:ext cx="8229600" cy="88078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13548"/>
          </a:xfrm>
        </p:spPr>
        <p:txBody>
          <a:bodyPr/>
          <a:lstStyle/>
          <a:p>
            <a:pPr algn="ctr">
              <a:buNone/>
            </a:pPr>
            <a:r>
              <a:rPr lang="ru-RU" b="1" i="1" dirty="0" err="1" smtClean="0">
                <a:solidFill>
                  <a:srgbClr val="7030A0"/>
                </a:solidFill>
              </a:rPr>
              <a:t>Проведення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конкурсів,створення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проектів,виконання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творчих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завдань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сприяє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удосконаленню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й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урізноманітненню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розумової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діяльності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учнів</a:t>
            </a:r>
            <a:r>
              <a:rPr lang="ru-RU" b="1" i="1" dirty="0" smtClean="0">
                <a:solidFill>
                  <a:srgbClr val="7030A0"/>
                </a:solidFill>
              </a:rPr>
              <a:t>: </a:t>
            </a:r>
            <a:r>
              <a:rPr lang="ru-RU" b="1" i="1" dirty="0" err="1" smtClean="0">
                <a:solidFill>
                  <a:srgbClr val="7030A0"/>
                </a:solidFill>
              </a:rPr>
              <a:t>уяви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спостережливості</a:t>
            </a:r>
            <a:r>
              <a:rPr lang="ru-RU" b="1" i="1" dirty="0" smtClean="0">
                <a:solidFill>
                  <a:srgbClr val="7030A0"/>
                </a:solidFill>
              </a:rPr>
              <a:t>; </a:t>
            </a:r>
            <a:r>
              <a:rPr lang="ru-RU" b="1" i="1" dirty="0" err="1" smtClean="0">
                <a:solidFill>
                  <a:srgbClr val="7030A0"/>
                </a:solidFill>
              </a:rPr>
              <a:t>розвиває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їхні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важливі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якості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мислення</a:t>
            </a:r>
            <a:r>
              <a:rPr lang="ru-RU" b="1" i="1" dirty="0" smtClean="0">
                <a:solidFill>
                  <a:srgbClr val="7030A0"/>
                </a:solidFill>
              </a:rPr>
              <a:t>: </a:t>
            </a:r>
            <a:r>
              <a:rPr lang="ru-RU" b="1" i="1" dirty="0" err="1" smtClean="0">
                <a:solidFill>
                  <a:srgbClr val="7030A0"/>
                </a:solidFill>
              </a:rPr>
              <a:t>логічність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здатність</a:t>
            </a:r>
            <a:r>
              <a:rPr lang="ru-RU" b="1" i="1" dirty="0" smtClean="0">
                <a:solidFill>
                  <a:srgbClr val="7030A0"/>
                </a:solidFill>
              </a:rPr>
              <a:t> до </a:t>
            </a:r>
            <a:r>
              <a:rPr lang="ru-RU" b="1" i="1" dirty="0" err="1" smtClean="0">
                <a:solidFill>
                  <a:srgbClr val="7030A0"/>
                </a:solidFill>
              </a:rPr>
              <a:t>абстрагування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порівняння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  <a:r>
              <a:rPr lang="ru-RU" b="1" i="1" dirty="0" err="1" smtClean="0">
                <a:solidFill>
                  <a:srgbClr val="7030A0"/>
                </a:solidFill>
              </a:rPr>
              <a:t>Кожний</a:t>
            </a:r>
            <a:r>
              <a:rPr lang="ru-RU" b="1" i="1" dirty="0" smtClean="0">
                <a:solidFill>
                  <a:srgbClr val="7030A0"/>
                </a:solidFill>
              </a:rPr>
              <a:t> раз ми </a:t>
            </a:r>
            <a:r>
              <a:rPr lang="ru-RU" b="1" i="1" dirty="0" err="1" smtClean="0">
                <a:solidFill>
                  <a:srgbClr val="7030A0"/>
                </a:solidFill>
              </a:rPr>
              <a:t>переконуємося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що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будь-яка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діяльність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дитини</a:t>
            </a:r>
            <a:r>
              <a:rPr lang="ru-RU" b="1" i="1" dirty="0" smtClean="0">
                <a:solidFill>
                  <a:srgbClr val="7030A0"/>
                </a:solidFill>
              </a:rPr>
              <a:t> буде </a:t>
            </a:r>
            <a:r>
              <a:rPr lang="ru-RU" b="1" i="1" dirty="0" err="1" smtClean="0">
                <a:solidFill>
                  <a:srgbClr val="7030A0"/>
                </a:solidFill>
              </a:rPr>
              <a:t>успішною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тоді</a:t>
            </a:r>
            <a:r>
              <a:rPr lang="ru-RU" b="1" i="1" dirty="0" smtClean="0">
                <a:solidFill>
                  <a:srgbClr val="7030A0"/>
                </a:solidFill>
              </a:rPr>
              <a:t>, коли вона </a:t>
            </a:r>
            <a:r>
              <a:rPr lang="ru-RU" b="1" i="1" dirty="0" err="1" smtClean="0">
                <a:solidFill>
                  <a:srgbClr val="7030A0"/>
                </a:solidFill>
              </a:rPr>
              <a:t>дарує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радість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відчути</a:t>
            </a:r>
            <a:r>
              <a:rPr lang="ru-RU" b="1" i="1" dirty="0" smtClean="0">
                <a:solidFill>
                  <a:srgbClr val="7030A0"/>
                </a:solidFill>
              </a:rPr>
              <a:t> себе </a:t>
            </a:r>
            <a:r>
              <a:rPr lang="ru-RU" b="1" i="1" dirty="0" err="1" smtClean="0">
                <a:solidFill>
                  <a:srgbClr val="7030A0"/>
                </a:solidFill>
              </a:rPr>
              <a:t>переможцем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творцем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6328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024" y="413048"/>
            <a:ext cx="76328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15970"/>
            <a:ext cx="8229600" cy="88078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13548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 Математика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може</a:t>
            </a:r>
            <a:r>
              <a:rPr lang="ru-RU" sz="4000" b="1" i="1" dirty="0" smtClean="0">
                <a:solidFill>
                  <a:srgbClr val="7030A0"/>
                </a:solidFill>
              </a:rPr>
              <a:t> бути веселою,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несподіваною</a:t>
            </a:r>
            <a:r>
              <a:rPr lang="ru-RU" sz="4000" b="1" i="1" dirty="0" smtClean="0">
                <a:solidFill>
                  <a:srgbClr val="7030A0"/>
                </a:solidFill>
              </a:rPr>
              <a:t>,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загадковою</a:t>
            </a:r>
            <a:r>
              <a:rPr lang="ru-RU" sz="4000" b="1" i="1" dirty="0" smtClean="0">
                <a:solidFill>
                  <a:srgbClr val="7030A0"/>
                </a:solidFill>
              </a:rPr>
              <a:t>. У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цьому</a:t>
            </a:r>
            <a:r>
              <a:rPr lang="ru-RU" sz="40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кожний</a:t>
            </a:r>
            <a:r>
              <a:rPr lang="ru-RU" sz="4000" b="1" i="1" dirty="0" smtClean="0">
                <a:solidFill>
                  <a:srgbClr val="7030A0"/>
                </a:solidFill>
              </a:rPr>
              <a:t> раз нас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переконують</a:t>
            </a:r>
            <a:r>
              <a:rPr lang="ru-RU" sz="40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наші</a:t>
            </a:r>
            <a:r>
              <a:rPr lang="ru-RU" sz="40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юні</a:t>
            </a:r>
            <a:r>
              <a:rPr lang="ru-RU" sz="4000" b="1" i="1" dirty="0" smtClean="0">
                <a:solidFill>
                  <a:srgbClr val="7030A0"/>
                </a:solidFill>
              </a:rPr>
              <a:t>«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піфагори</a:t>
            </a:r>
            <a:r>
              <a:rPr lang="ru-RU" sz="4000" b="1" i="1" dirty="0" smtClean="0">
                <a:solidFill>
                  <a:srgbClr val="7030A0"/>
                </a:solidFill>
              </a:rPr>
              <a:t>»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і</a:t>
            </a:r>
            <a:r>
              <a:rPr lang="ru-RU" sz="4000" b="1" i="1" dirty="0" smtClean="0">
                <a:solidFill>
                  <a:srgbClr val="7030A0"/>
                </a:solidFill>
              </a:rPr>
              <a:t>«</a:t>
            </a:r>
            <a:r>
              <a:rPr lang="ru-RU" sz="4000" b="1" i="1" dirty="0" err="1" smtClean="0">
                <a:solidFill>
                  <a:srgbClr val="7030A0"/>
                </a:solidFill>
              </a:rPr>
              <a:t>фалеси</a:t>
            </a:r>
            <a:r>
              <a:rPr lang="ru-RU" sz="4000" b="1" i="1" dirty="0" smtClean="0">
                <a:solidFill>
                  <a:srgbClr val="7030A0"/>
                </a:solidFill>
              </a:rPr>
              <a:t>».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А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ви</a:t>
            </a:r>
            <a:r>
              <a:rPr lang="ru-RU" sz="4000" b="1" i="1" dirty="0" smtClean="0">
                <a:solidFill>
                  <a:srgbClr val="7030A0"/>
                </a:solidFill>
              </a:rPr>
              <a:t> до сих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пір</a:t>
            </a:r>
            <a:r>
              <a:rPr lang="ru-RU" sz="40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вважаєте</a:t>
            </a:r>
            <a:r>
              <a:rPr lang="ru-RU" sz="4000" b="1" i="1" dirty="0" smtClean="0">
                <a:solidFill>
                  <a:srgbClr val="7030A0"/>
                </a:solidFill>
              </a:rPr>
              <a:t> математику сухою наукою?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6328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859216" cy="5616624"/>
          </a:xfrm>
        </p:spPr>
        <p:txBody>
          <a:bodyPr/>
          <a:lstStyle/>
          <a:p>
            <a:pPr marL="6858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«,,, зростання наукових знань ХХІ століття швидко стирає межі між окремими науками. Вони дедалі більше спеціалізуються не за науками, а за проблемами. Це дає змогу, з одного боку, надзвичайно глибоко вивчати явище, а з другого – охоплювати його з усіх точок зору»</a:t>
            </a:r>
          </a:p>
          <a:p>
            <a:pPr marL="68580" indent="0" algn="r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Володимир Вернадський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" name="Picture 3" descr="C:\Users\Сергей\Desktop\World outlook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030562" cy="18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1"/>
            <a:ext cx="748124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dirty="0" smtClean="0"/>
              <a:t>                </a:t>
            </a:r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53508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7030A0"/>
                </a:solidFill>
              </a:rPr>
              <a:t>STEM (S - science, T - technology – </a:t>
            </a:r>
            <a:r>
              <a:rPr lang="ru-RU" sz="2800" b="1" i="1" dirty="0" smtClean="0">
                <a:solidFill>
                  <a:srgbClr val="7030A0"/>
                </a:solidFill>
              </a:rPr>
              <a:t>Е</a:t>
            </a:r>
            <a:r>
              <a:rPr lang="en-US" sz="2800" b="1" i="1" dirty="0" smtClean="0">
                <a:solidFill>
                  <a:srgbClr val="7030A0"/>
                </a:solidFill>
              </a:rPr>
              <a:t>-engineering – </a:t>
            </a:r>
            <a:r>
              <a:rPr lang="ru-RU" sz="2800" b="1" i="1" dirty="0" smtClean="0">
                <a:solidFill>
                  <a:srgbClr val="7030A0"/>
                </a:solidFill>
              </a:rPr>
              <a:t>М</a:t>
            </a:r>
            <a:r>
              <a:rPr lang="en-US" sz="2800" b="1" i="1" dirty="0" smtClean="0">
                <a:solidFill>
                  <a:srgbClr val="7030A0"/>
                </a:solidFill>
              </a:rPr>
              <a:t>-mathematics).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Акронім</a:t>
            </a:r>
            <a:r>
              <a:rPr lang="en-US" sz="2800" b="1" i="1" dirty="0" smtClean="0">
                <a:solidFill>
                  <a:srgbClr val="7030A0"/>
                </a:solidFill>
              </a:rPr>
              <a:t> STEM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вживається</a:t>
            </a:r>
            <a:r>
              <a:rPr lang="ru-RU" sz="2800" b="1" i="1" dirty="0" smtClean="0">
                <a:solidFill>
                  <a:srgbClr val="7030A0"/>
                </a:solidFill>
              </a:rPr>
              <a:t> для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позначення</a:t>
            </a:r>
            <a:r>
              <a:rPr lang="ru-RU" sz="2800" b="1" i="1" dirty="0" smtClean="0">
                <a:solidFill>
                  <a:srgbClr val="7030A0"/>
                </a:solidFill>
              </a:rPr>
              <a:t> популярного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напряму</a:t>
            </a:r>
            <a:r>
              <a:rPr lang="ru-RU" sz="2800" b="1" i="1" dirty="0" smtClean="0">
                <a:solidFill>
                  <a:srgbClr val="7030A0"/>
                </a:solidFill>
              </a:rPr>
              <a:t> в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освіті</a:t>
            </a:r>
            <a:r>
              <a:rPr lang="en-US" sz="2800" b="1" i="1" dirty="0" smtClean="0">
                <a:solidFill>
                  <a:srgbClr val="7030A0"/>
                </a:solidFill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що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охоплює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природничі</a:t>
            </a:r>
            <a:r>
              <a:rPr lang="ru-RU" sz="2800" b="1" i="1" dirty="0" smtClean="0">
                <a:solidFill>
                  <a:srgbClr val="7030A0"/>
                </a:solidFill>
              </a:rPr>
              <a:t> науки</a:t>
            </a:r>
            <a:r>
              <a:rPr lang="en-US" sz="2800" b="1" i="1" dirty="0" smtClean="0">
                <a:solidFill>
                  <a:srgbClr val="7030A0"/>
                </a:solidFill>
              </a:rPr>
              <a:t> (Science),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технології</a:t>
            </a:r>
            <a:r>
              <a:rPr lang="en-US" sz="2800" b="1" i="1" dirty="0" smtClean="0">
                <a:solidFill>
                  <a:srgbClr val="7030A0"/>
                </a:solidFill>
              </a:rPr>
              <a:t> (Technology),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технічну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творчість</a:t>
            </a:r>
            <a:r>
              <a:rPr lang="en-US" sz="2800" b="1" i="1" dirty="0" smtClean="0">
                <a:solidFill>
                  <a:srgbClr val="7030A0"/>
                </a:solidFill>
              </a:rPr>
              <a:t> (Engineering) </a:t>
            </a:r>
            <a:r>
              <a:rPr lang="ru-RU" sz="2800" b="1" i="1" dirty="0" smtClean="0">
                <a:solidFill>
                  <a:srgbClr val="7030A0"/>
                </a:solidFill>
              </a:rPr>
              <a:t>та математику</a:t>
            </a:r>
            <a:r>
              <a:rPr lang="en-US" sz="2800" b="1" i="1" dirty="0" smtClean="0">
                <a:solidFill>
                  <a:srgbClr val="7030A0"/>
                </a:solidFill>
              </a:rPr>
              <a:t> (Mathematics).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Це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напрям</a:t>
            </a:r>
            <a:r>
              <a:rPr lang="ru-RU" sz="2800" b="1" i="1" dirty="0" smtClean="0">
                <a:solidFill>
                  <a:srgbClr val="7030A0"/>
                </a:solidFill>
              </a:rPr>
              <a:t> в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освіті</a:t>
            </a:r>
            <a:r>
              <a:rPr lang="ru-RU" sz="2800" b="1" i="1" dirty="0" smtClean="0">
                <a:solidFill>
                  <a:srgbClr val="7030A0"/>
                </a:solidFill>
              </a:rPr>
              <a:t>, при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якому</a:t>
            </a:r>
            <a:r>
              <a:rPr lang="ru-RU" sz="2800" b="1" i="1" dirty="0" smtClean="0">
                <a:solidFill>
                  <a:srgbClr val="7030A0"/>
                </a:solidFill>
              </a:rPr>
              <a:t> в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навчальних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програмах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посилюється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природничонауковий</a:t>
            </a:r>
            <a:r>
              <a:rPr lang="ru-RU" sz="2800" b="1" i="1" dirty="0" smtClean="0">
                <a:solidFill>
                  <a:srgbClr val="7030A0"/>
                </a:solidFill>
              </a:rPr>
              <a:t> компонент +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інноваційні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технології</a:t>
            </a:r>
            <a:r>
              <a:rPr lang="ru-RU" sz="2800" b="1" i="1" dirty="0" smtClean="0">
                <a:solidFill>
                  <a:srgbClr val="7030A0"/>
                </a:solidFill>
              </a:rPr>
              <a:t>.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Технології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використовують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навіть</a:t>
            </a:r>
            <a:r>
              <a:rPr lang="ru-RU" sz="2800" b="1" i="1" dirty="0" smtClean="0">
                <a:solidFill>
                  <a:srgbClr val="7030A0"/>
                </a:solidFill>
              </a:rPr>
              <a:t> у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вивченні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творчих</a:t>
            </a:r>
            <a:r>
              <a:rPr lang="ru-RU" sz="2800" b="1" i="1" dirty="0" smtClean="0">
                <a:solidFill>
                  <a:srgbClr val="7030A0"/>
                </a:solidFill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мистецьких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дисциплін</a:t>
            </a:r>
            <a:r>
              <a:rPr lang="ru-RU" sz="2800" b="1" i="1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74888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877272"/>
            <a:ext cx="28083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16" r="14412"/>
          <a:stretch>
            <a:fillRect/>
          </a:stretch>
        </p:blipFill>
        <p:spPr bwMode="auto">
          <a:xfrm>
            <a:off x="5436096" y="5445224"/>
            <a:ext cx="266429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3600" b="1" i="1" dirty="0" smtClean="0">
                <a:solidFill>
                  <a:srgbClr val="7030A0"/>
                </a:solidFill>
                <a:latin typeface="Calibri" panose="020F0502020204030204" pitchFamily="34" charset="0"/>
                <a:cs typeface="Arial"/>
              </a:rPr>
              <a:t>Занурює дитину у світ творчості та пошуку</a:t>
            </a:r>
          </a:p>
          <a:p>
            <a:r>
              <a:rPr lang="uk-UA" sz="3600" b="1" i="1" dirty="0" smtClean="0">
                <a:solidFill>
                  <a:srgbClr val="7030A0"/>
                </a:solidFill>
                <a:latin typeface="Calibri" panose="020F0502020204030204" pitchFamily="34" charset="0"/>
                <a:cs typeface="Arial"/>
              </a:rPr>
              <a:t>Здійснює ранню діагностику здібностей</a:t>
            </a:r>
          </a:p>
          <a:p>
            <a:r>
              <a:rPr lang="uk-UA" sz="3600" b="1" i="1" dirty="0" smtClean="0">
                <a:solidFill>
                  <a:srgbClr val="7030A0"/>
                </a:solidFill>
                <a:latin typeface="Calibri" panose="020F0502020204030204" pitchFamily="34" charset="0"/>
                <a:cs typeface="Arial"/>
              </a:rPr>
              <a:t>Спонукає до конструювання та перших винаходів</a:t>
            </a:r>
          </a:p>
          <a:p>
            <a:pPr lvl="0"/>
            <a:endParaRPr lang="uk-UA" dirty="0">
              <a:solidFill>
                <a:srgbClr val="0070C0"/>
              </a:solidFill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568863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74168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</a:t>
            </a:r>
            <a:r>
              <a:rPr lang="uk-UA" sz="4400" b="1" i="1" dirty="0" smtClean="0">
                <a:solidFill>
                  <a:srgbClr val="7030A0"/>
                </a:solidFill>
              </a:rPr>
              <a:t>“В істинному </a:t>
            </a:r>
          </a:p>
          <a:p>
            <a:pPr algn="ctr">
              <a:buNone/>
            </a:pPr>
            <a:r>
              <a:rPr lang="uk-UA" sz="4400" b="1" i="1" dirty="0" smtClean="0">
                <a:solidFill>
                  <a:srgbClr val="7030A0"/>
                </a:solidFill>
              </a:rPr>
              <a:t>математику завжди є щось </a:t>
            </a:r>
          </a:p>
          <a:p>
            <a:pPr algn="ctr">
              <a:buNone/>
            </a:pPr>
            <a:r>
              <a:rPr lang="uk-UA" sz="4400" b="1" i="1" dirty="0" smtClean="0">
                <a:solidFill>
                  <a:srgbClr val="7030A0"/>
                </a:solidFill>
              </a:rPr>
              <a:t>від художника, архітектора і навіть </a:t>
            </a:r>
            <a:r>
              <a:rPr lang="uk-UA" sz="4400" b="1" i="1" dirty="0" err="1" smtClean="0">
                <a:solidFill>
                  <a:srgbClr val="7030A0"/>
                </a:solidFill>
              </a:rPr>
              <a:t>поета”</a:t>
            </a:r>
            <a:endParaRPr lang="uk-UA" sz="44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</a:t>
            </a:r>
            <a:r>
              <a:rPr lang="uk-UA" sz="4400" b="1" i="1" dirty="0" smtClean="0">
                <a:solidFill>
                  <a:srgbClr val="7030A0"/>
                </a:solidFill>
              </a:rPr>
              <a:t>                               А.</a:t>
            </a:r>
            <a:r>
              <a:rPr lang="uk-UA" sz="4400" b="1" i="1" dirty="0" err="1" smtClean="0">
                <a:solidFill>
                  <a:srgbClr val="7030A0"/>
                </a:solidFill>
              </a:rPr>
              <a:t>Прінгсхайм</a:t>
            </a:r>
            <a:endParaRPr lang="uk-UA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15970"/>
            <a:ext cx="8229600" cy="376726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7337226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Одним </a:t>
            </a:r>
            <a:r>
              <a:rPr lang="ru-RU" b="1" i="1" dirty="0" err="1" smtClean="0">
                <a:solidFill>
                  <a:srgbClr val="7030A0"/>
                </a:solidFill>
              </a:rPr>
              <a:t>із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ефективних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засобів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формування</a:t>
            </a:r>
            <a:r>
              <a:rPr lang="ru-RU" b="1" i="1" dirty="0" smtClean="0">
                <a:solidFill>
                  <a:srgbClr val="7030A0"/>
                </a:solidFill>
              </a:rPr>
              <a:t> компетентностей </a:t>
            </a:r>
            <a:r>
              <a:rPr lang="ru-RU" b="1" i="1" dirty="0" err="1" smtClean="0">
                <a:solidFill>
                  <a:srgbClr val="7030A0"/>
                </a:solidFill>
              </a:rPr>
              <a:t>є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дослідно-проектна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діяльність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  <a:r>
              <a:rPr lang="ru-RU" b="1" i="1" dirty="0" err="1" smtClean="0">
                <a:solidFill>
                  <a:srgbClr val="7030A0"/>
                </a:solidFill>
              </a:rPr>
              <a:t>Виконання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навчальних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проектів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передбачає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інтегровану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дослідницьку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творчу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діяльність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учнів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спрямовану</a:t>
            </a:r>
            <a:r>
              <a:rPr lang="ru-RU" b="1" i="1" dirty="0" smtClean="0">
                <a:solidFill>
                  <a:srgbClr val="7030A0"/>
                </a:solidFill>
              </a:rPr>
              <a:t> на </a:t>
            </a:r>
            <a:r>
              <a:rPr lang="ru-RU" b="1" i="1" dirty="0" err="1" smtClean="0">
                <a:solidFill>
                  <a:srgbClr val="7030A0"/>
                </a:solidFill>
              </a:rPr>
              <a:t>отримання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самостійних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результатів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під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керівництвом</a:t>
            </a:r>
            <a:r>
              <a:rPr lang="ru-RU" b="1" i="1" dirty="0" smtClean="0">
                <a:solidFill>
                  <a:srgbClr val="7030A0"/>
                </a:solidFill>
              </a:rPr>
              <a:t> учителя. 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Урок </a:t>
            </a:r>
            <a:r>
              <a:rPr lang="uk-UA" b="1" i="1" dirty="0" smtClean="0">
                <a:solidFill>
                  <a:srgbClr val="7030A0"/>
                </a:solidFill>
              </a:rPr>
              <a:t>геометрії у</a:t>
            </a:r>
            <a:r>
              <a:rPr lang="uk-UA" b="1" i="1" dirty="0" smtClean="0">
                <a:solidFill>
                  <a:srgbClr val="7030A0"/>
                </a:solidFill>
              </a:rPr>
              <a:t> </a:t>
            </a:r>
            <a:r>
              <a:rPr lang="uk-UA" b="1" i="1" dirty="0" smtClean="0">
                <a:solidFill>
                  <a:srgbClr val="7030A0"/>
                </a:solidFill>
              </a:rPr>
              <a:t>9-А класі на </a:t>
            </a:r>
            <a:r>
              <a:rPr lang="uk-UA" b="1" i="1" dirty="0" err="1" smtClean="0">
                <a:solidFill>
                  <a:srgbClr val="7030A0"/>
                </a:solidFill>
              </a:rPr>
              <a:t>тему”Практичне</a:t>
            </a:r>
            <a:r>
              <a:rPr lang="uk-UA" b="1" i="1" dirty="0" smtClean="0">
                <a:solidFill>
                  <a:srgbClr val="7030A0"/>
                </a:solidFill>
              </a:rPr>
              <a:t> застосування  теореми синусів і </a:t>
            </a:r>
            <a:r>
              <a:rPr lang="uk-UA" b="1" i="1" dirty="0" err="1" smtClean="0">
                <a:solidFill>
                  <a:srgbClr val="7030A0"/>
                </a:solidFill>
              </a:rPr>
              <a:t>косинусів”</a:t>
            </a:r>
            <a:r>
              <a:rPr lang="uk-UA" b="1" i="1" dirty="0" smtClean="0">
                <a:solidFill>
                  <a:srgbClr val="7030A0"/>
                </a:solidFill>
              </a:rPr>
              <a:t> з використанням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дослідно-проектної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діяльності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684338"/>
            <a:ext cx="8507288" cy="4768998"/>
          </a:xfrm>
        </p:spPr>
        <p:txBody>
          <a:bodyPr/>
          <a:lstStyle/>
          <a:p>
            <a:pPr marL="68580" indent="0">
              <a:buNone/>
            </a:pPr>
            <a:r>
              <a:rPr lang="uk-UA" b="1" dirty="0" smtClean="0"/>
              <a:t>                                       </a:t>
            </a:r>
            <a:r>
              <a:rPr lang="uk-UA" b="1" i="1" dirty="0" smtClean="0">
                <a:solidFill>
                  <a:srgbClr val="7030A0"/>
                </a:solidFill>
              </a:rPr>
              <a:t>Етапи проведення</a:t>
            </a:r>
            <a:endParaRPr lang="uk-UA" b="1" i="1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                                  </a:t>
            </a:r>
            <a:r>
              <a:rPr lang="uk-UA" b="1" i="1" dirty="0" smtClean="0">
                <a:solidFill>
                  <a:srgbClr val="7030A0"/>
                </a:solidFill>
              </a:rPr>
              <a:t>уроку: підготовчий </a:t>
            </a:r>
            <a:endParaRPr lang="uk-UA" b="1" i="1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                                  етап:учні виготовили </a:t>
            </a:r>
          </a:p>
          <a:p>
            <a:pPr marL="6858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                                  прилади для </a:t>
            </a:r>
            <a:r>
              <a:rPr lang="uk-UA" b="1" i="1" dirty="0" err="1" smtClean="0">
                <a:solidFill>
                  <a:srgbClr val="7030A0"/>
                </a:solidFill>
              </a:rPr>
              <a:t>вимірю-</a:t>
            </a:r>
            <a:r>
              <a:rPr lang="uk-UA" b="1" i="1" dirty="0" smtClean="0">
                <a:solidFill>
                  <a:srgbClr val="7030A0"/>
                </a:solidFill>
              </a:rPr>
              <a:t> </a:t>
            </a:r>
          </a:p>
          <a:p>
            <a:pPr marL="6858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                           р     </a:t>
            </a:r>
            <a:r>
              <a:rPr lang="uk-UA" b="1" i="1" dirty="0" err="1" smtClean="0">
                <a:solidFill>
                  <a:srgbClr val="7030A0"/>
                </a:solidFill>
              </a:rPr>
              <a:t>вання</a:t>
            </a:r>
            <a:r>
              <a:rPr lang="uk-UA" b="1" i="1" dirty="0" smtClean="0">
                <a:solidFill>
                  <a:srgbClr val="7030A0"/>
                </a:solidFill>
              </a:rPr>
              <a:t> на місцевості</a:t>
            </a:r>
          </a:p>
          <a:p>
            <a:pPr marL="6858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                                  (астролябії,</a:t>
            </a:r>
            <a:r>
              <a:rPr lang="uk-UA" b="1" i="1" dirty="0" err="1" smtClean="0">
                <a:solidFill>
                  <a:srgbClr val="7030A0"/>
                </a:solidFill>
              </a:rPr>
              <a:t>штангенцир-</a:t>
            </a:r>
            <a:endParaRPr lang="uk-UA" b="1" i="1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                                  кулі, віхи) та отримали</a:t>
            </a:r>
          </a:p>
          <a:p>
            <a:pPr marL="6858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                                 практичні завдання</a:t>
            </a:r>
          </a:p>
          <a:p>
            <a:pPr marL="68580" indent="0">
              <a:buNone/>
            </a:pPr>
            <a:endParaRPr lang="uk-UA" b="1" dirty="0" smtClean="0">
              <a:solidFill>
                <a:srgbClr val="7030A0"/>
              </a:solidFill>
            </a:endParaRPr>
          </a:p>
          <a:p>
            <a:pPr marL="68580" indent="0"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                                      </a:t>
            </a:r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69847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урок з геом фото\unnamed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16835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15970"/>
            <a:ext cx="8229600" cy="736766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733256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2800" b="1" i="1" dirty="0" smtClean="0">
                <a:solidFill>
                  <a:srgbClr val="7030A0"/>
                </a:solidFill>
              </a:rPr>
              <a:t>Завдання  для учнів:</a:t>
            </a:r>
          </a:p>
          <a:p>
            <a:pPr>
              <a:buNone/>
            </a:pPr>
            <a:r>
              <a:rPr lang="uk-UA" sz="2800" b="1" i="1" dirty="0" smtClean="0">
                <a:solidFill>
                  <a:srgbClr val="7030A0"/>
                </a:solidFill>
              </a:rPr>
              <a:t>     1. Зробити необхідні вимірювання на місцевості та, використовуючи теореми синусів та косинусів, визначити ширину річки </a:t>
            </a:r>
            <a:r>
              <a:rPr lang="uk-UA" sz="2800" b="1" i="1" dirty="0" err="1" smtClean="0">
                <a:solidFill>
                  <a:srgbClr val="7030A0"/>
                </a:solidFill>
              </a:rPr>
              <a:t>”Золота</a:t>
            </a:r>
            <a:r>
              <a:rPr lang="uk-UA" sz="2800" b="1" i="1" dirty="0" smtClean="0">
                <a:solidFill>
                  <a:srgbClr val="7030A0"/>
                </a:solidFill>
              </a:rPr>
              <a:t> </a:t>
            </a:r>
            <a:r>
              <a:rPr lang="uk-UA" sz="2800" b="1" i="1" dirty="0" err="1" smtClean="0">
                <a:solidFill>
                  <a:srgbClr val="7030A0"/>
                </a:solidFill>
              </a:rPr>
              <a:t>липа”</a:t>
            </a:r>
            <a:r>
              <a:rPr lang="uk-UA" sz="2800" b="1" i="1" dirty="0" smtClean="0">
                <a:solidFill>
                  <a:srgbClr val="7030A0"/>
                </a:solidFill>
              </a:rPr>
              <a:t>.</a:t>
            </a:r>
            <a:endParaRPr lang="ru-RU" sz="2800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6328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2659">
            <a:off x="6121787" y="3420803"/>
            <a:ext cx="2406409" cy="311028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Picture 3" descr="F:\урок з геом фото\unnamed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3854">
            <a:off x="1172340" y="3391770"/>
            <a:ext cx="2100085" cy="296158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урок з геом фото\unnamed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068960"/>
            <a:ext cx="2520280" cy="33603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4f8c6c6b321fb3a3ccbb37936ced74244b2"/>
</p:tagLst>
</file>

<file path=ppt/theme/theme1.xml><?xml version="1.0" encoding="utf-8"?>
<a:theme xmlns:a="http://schemas.openxmlformats.org/drawingml/2006/main" name="геометрический 2">
  <a:themeElements>
    <a:clrScheme name="Другая 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002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геометрический 2</Template>
  <TotalTime>1058</TotalTime>
  <Words>554</Words>
  <Application>Microsoft Office PowerPoint</Application>
  <PresentationFormat>Екран (4:3)</PresentationFormat>
  <Paragraphs>56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геометрический 2</vt:lpstr>
      <vt:lpstr>Слайд 1</vt:lpstr>
      <vt:lpstr>STEAM- освіта  як засіб стимулювання пізнавальної діяльності, самопізнання та саморозвитку  особистості</vt:lpstr>
      <vt:lpstr>Слайд 3</vt:lpstr>
      <vt:lpstr>                </vt:lpstr>
      <vt:lpstr>Слайд 5</vt:lpstr>
      <vt:lpstr>Слайд 6</vt:lpstr>
      <vt:lpstr>Слайд 7</vt:lpstr>
      <vt:lpstr>Слайд 8</vt:lpstr>
      <vt:lpstr>Слайд 9</vt:lpstr>
      <vt:lpstr>Слайд 10</vt:lpstr>
      <vt:lpstr> Результат даної дослід- ницької діяльності -  учнівські проєкти </vt:lpstr>
      <vt:lpstr>Слайд 12</vt:lpstr>
      <vt:lpstr>об’єм </vt:lpstr>
      <vt:lpstr>Слайд 14</vt:lpstr>
      <vt:lpstr>Слайд 15</vt:lpstr>
      <vt:lpstr>Слайд 16</vt:lpstr>
      <vt:lpstr>Слайд 17</vt:lpstr>
      <vt:lpstr>Міжнародний математичний конкурс”Кенгуру</vt:lpstr>
      <vt:lpstr>Чверть фіналісти та пів фіналісти Міжнародного чемпіонату з розв’язування логічних математичних задач</vt:lpstr>
      <vt:lpstr>Слайд 20</vt:lpstr>
      <vt:lpstr>Слайд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119</cp:revision>
  <dcterms:created xsi:type="dcterms:W3CDTF">2015-07-31T21:16:05Z</dcterms:created>
  <dcterms:modified xsi:type="dcterms:W3CDTF">2019-12-26T09:11:44Z</dcterms:modified>
</cp:coreProperties>
</file>