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2" r:id="rId7"/>
    <p:sldId id="258" r:id="rId8"/>
    <p:sldId id="263" r:id="rId9"/>
    <p:sldId id="259" r:id="rId10"/>
    <p:sldId id="266" r:id="rId11"/>
    <p:sldId id="265" r:id="rId12"/>
    <p:sldId id="260" r:id="rId13"/>
    <p:sldId id="275" r:id="rId14"/>
    <p:sldId id="274" r:id="rId15"/>
    <p:sldId id="273" r:id="rId16"/>
    <p:sldId id="272" r:id="rId17"/>
    <p:sldId id="271" r:id="rId18"/>
    <p:sldId id="270" r:id="rId19"/>
    <p:sldId id="269" r:id="rId20"/>
    <p:sldId id="268" r:id="rId21"/>
    <p:sldId id="278" r:id="rId22"/>
    <p:sldId id="280" r:id="rId23"/>
    <p:sldId id="277" r:id="rId24"/>
    <p:sldId id="276" r:id="rId25"/>
    <p:sldId id="267" r:id="rId26"/>
    <p:sldId id="281" r:id="rId27"/>
    <p:sldId id="26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>
        <p:scale>
          <a:sx n="107" d="100"/>
          <a:sy n="107" d="100"/>
        </p:scale>
        <p:origin x="-174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4608512"/>
          </a:xfrm>
        </p:spPr>
        <p:txBody>
          <a:bodyPr>
            <a:noAutofit/>
          </a:bodyPr>
          <a:lstStyle/>
          <a:p>
            <a:r>
              <a:rPr lang="uk-UA" sz="6000" b="1" i="1" dirty="0" smtClean="0">
                <a:solidFill>
                  <a:schemeClr val="accent6">
                    <a:lumMod val="50000"/>
                  </a:schemeClr>
                </a:solidFill>
              </a:rPr>
              <a:t>Інтелектуальна </a:t>
            </a:r>
            <a:br>
              <a:rPr lang="uk-UA" sz="6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6000" b="1" i="1" dirty="0" smtClean="0">
                <a:solidFill>
                  <a:schemeClr val="accent6">
                    <a:lumMod val="50000"/>
                  </a:schemeClr>
                </a:solidFill>
              </a:rPr>
              <a:t>гра</a:t>
            </a:r>
            <a:r>
              <a:rPr lang="uk-UA" sz="72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sz="7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7200" b="1" i="1" dirty="0" smtClean="0">
                <a:solidFill>
                  <a:schemeClr val="accent6">
                    <a:lumMod val="50000"/>
                  </a:schemeClr>
                </a:solidFill>
              </a:rPr>
              <a:t>«Найрозумніший»</a:t>
            </a:r>
            <a:endParaRPr lang="en-US" sz="7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692696"/>
            <a:ext cx="3240360" cy="2016224"/>
          </a:xfrm>
        </p:spPr>
        <p:txBody>
          <a:bodyPr/>
          <a:lstStyle/>
          <a:p>
            <a:endParaRPr lang="uk-UA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7</a:t>
            </a:r>
            <a:r>
              <a:rPr lang="uk-UA" dirty="0" smtClean="0">
                <a:solidFill>
                  <a:srgbClr val="FF9900"/>
                </a:solidFill>
              </a:rPr>
              <a:t>. Відсотки.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</a:t>
            </a:r>
            <a:r>
              <a:rPr lang="uk-UA" dirty="0"/>
              <a:t>1% </a:t>
            </a:r>
            <a:r>
              <a:rPr lang="uk-UA" dirty="0" smtClean="0"/>
              <a:t>- це</a:t>
            </a:r>
            <a:r>
              <a:rPr lang="uk-UA" dirty="0" smtClean="0"/>
              <a:t>… 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Виразити </a:t>
            </a:r>
            <a:r>
              <a:rPr lang="uk-UA" dirty="0"/>
              <a:t>дробом 15,5%. 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</a:t>
            </a:r>
            <a:r>
              <a:rPr lang="uk-UA" dirty="0"/>
              <a:t>50% числа називають </a:t>
            </a:r>
            <a:r>
              <a:rPr lang="uk-UA" dirty="0" smtClean="0"/>
              <a:t>…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</a:t>
            </a:r>
            <a:r>
              <a:rPr lang="uk-UA" dirty="0"/>
              <a:t>25% числа називають </a:t>
            </a:r>
            <a:r>
              <a:rPr lang="uk-UA" dirty="0" smtClean="0"/>
              <a:t>… 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</a:t>
            </a:r>
            <a:r>
              <a:rPr lang="uk-UA" dirty="0"/>
              <a:t>Знайти 20% від числа 200. 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</a:t>
            </a:r>
            <a:r>
              <a:rPr lang="uk-UA" dirty="0"/>
              <a:t>Знайти число, якщо 20% дорівнює 60. 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</a:t>
            </a:r>
            <a:r>
              <a:rPr lang="uk-UA" dirty="0"/>
              <a:t>Щоб знайти відсотки від числа треба це </a:t>
            </a:r>
            <a:r>
              <a:rPr lang="uk-UA" dirty="0" smtClean="0"/>
              <a:t>число... 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</a:t>
            </a:r>
            <a:r>
              <a:rPr lang="uk-UA" dirty="0"/>
              <a:t>Знайти 3% від 1т. </a:t>
            </a: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Знайти </a:t>
            </a:r>
            <a:r>
              <a:rPr lang="uk-UA" dirty="0"/>
              <a:t>12% від 1грн. </a:t>
            </a:r>
            <a:endParaRPr lang="en-US" dirty="0" smtClean="0"/>
          </a:p>
          <a:p>
            <a:pPr marL="514350" indent="-514350">
              <a:buAutoNum type="arabicPeriod" startAt="10"/>
            </a:pPr>
            <a:r>
              <a:rPr lang="uk-UA" dirty="0"/>
              <a:t>Знайти 50% від розгорнутого </a:t>
            </a:r>
            <a:r>
              <a:rPr lang="uk-UA" dirty="0" smtClean="0"/>
              <a:t>кута</a:t>
            </a:r>
            <a:r>
              <a:rPr lang="uk-UA" dirty="0"/>
              <a:t>. 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 startAt="11"/>
            </a:pPr>
            <a:r>
              <a:rPr lang="uk-UA" dirty="0" smtClean="0"/>
              <a:t>10</a:t>
            </a:r>
            <a:r>
              <a:rPr lang="uk-UA" dirty="0"/>
              <a:t>% числа дорівнюють </a:t>
            </a:r>
            <a:r>
              <a:rPr lang="uk-UA" dirty="0" smtClean="0"/>
              <a:t>значенню </a:t>
            </a:r>
            <a:r>
              <a:rPr lang="uk-UA" dirty="0"/>
              <a:t>виразу 10². Знайти це число. </a:t>
            </a:r>
            <a:r>
              <a:rPr lang="uk-UA" b="1" dirty="0"/>
              <a:t> </a:t>
            </a:r>
            <a:endParaRPr lang="ru-RU" dirty="0"/>
          </a:p>
          <a:p>
            <a:pPr marL="514350" indent="-514350">
              <a:buAutoNum type="arabicPeriod" startAt="12"/>
            </a:pPr>
            <a:r>
              <a:rPr lang="uk-UA" dirty="0" smtClean="0"/>
              <a:t>Скільки </a:t>
            </a:r>
            <a:r>
              <a:rPr lang="uk-UA" dirty="0"/>
              <a:t>відсотків становить </a:t>
            </a:r>
            <a:r>
              <a:rPr lang="uk-UA" dirty="0" smtClean="0"/>
              <a:t>3 </a:t>
            </a:r>
            <a:r>
              <a:rPr lang="uk-UA" dirty="0"/>
              <a:t>від </a:t>
            </a:r>
            <a:r>
              <a:rPr lang="uk-UA" dirty="0" smtClean="0"/>
              <a:t>12</a:t>
            </a:r>
            <a:r>
              <a:rPr lang="en-US" dirty="0"/>
              <a:t>?</a:t>
            </a:r>
            <a:endParaRPr lang="ru-RU" dirty="0"/>
          </a:p>
          <a:p>
            <a:pPr marL="514350" indent="-514350">
              <a:buAutoNum type="arabicPeriod" startAt="13"/>
            </a:pPr>
            <a:r>
              <a:rPr lang="uk-UA" dirty="0" smtClean="0"/>
              <a:t>Щоб </a:t>
            </a:r>
            <a:r>
              <a:rPr lang="uk-UA" dirty="0"/>
              <a:t>знайти число за </a:t>
            </a:r>
            <a:r>
              <a:rPr lang="uk-UA" dirty="0" smtClean="0"/>
              <a:t>його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uk-UA" dirty="0" smtClean="0"/>
              <a:t> </a:t>
            </a:r>
            <a:r>
              <a:rPr lang="uk-UA" dirty="0"/>
              <a:t>відсотками </a:t>
            </a:r>
            <a:r>
              <a:rPr lang="uk-UA" dirty="0" smtClean="0"/>
              <a:t>треба</a:t>
            </a:r>
            <a:r>
              <a:rPr lang="en-US" dirty="0" smtClean="0"/>
              <a:t>…</a:t>
            </a:r>
            <a:endParaRPr lang="ru-RU" dirty="0"/>
          </a:p>
          <a:p>
            <a:pPr marL="514350" indent="-514350">
              <a:buAutoNum type="arabicPeriod" startAt="14"/>
            </a:pPr>
            <a:r>
              <a:rPr lang="uk-UA" dirty="0" smtClean="0"/>
              <a:t>Щоб </a:t>
            </a:r>
            <a:r>
              <a:rPr lang="uk-UA" dirty="0"/>
              <a:t>знайти </a:t>
            </a:r>
            <a:r>
              <a:rPr lang="uk-UA" dirty="0" smtClean="0"/>
              <a:t>скільки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uk-UA" dirty="0" smtClean="0"/>
              <a:t> </a:t>
            </a:r>
            <a:r>
              <a:rPr lang="uk-UA" dirty="0"/>
              <a:t>відсотків становить </a:t>
            </a:r>
            <a:r>
              <a:rPr lang="uk-UA" dirty="0" smtClean="0"/>
              <a:t>одне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uk-UA" dirty="0" smtClean="0"/>
              <a:t> </a:t>
            </a:r>
            <a:r>
              <a:rPr lang="uk-UA" dirty="0"/>
              <a:t>число від другого,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uk-UA" dirty="0" smtClean="0"/>
              <a:t>треба… </a:t>
            </a:r>
            <a:r>
              <a:rPr lang="uk-UA" dirty="0"/>
              <a:t> 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15. Знайти 30% від 15.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78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9900"/>
                </a:solidFill>
              </a:rPr>
              <a:t>8. Степінь.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</a:t>
            </a:r>
            <a:r>
              <a:rPr lang="uk-UA" dirty="0"/>
              <a:t>У виразі </a:t>
            </a:r>
            <a:r>
              <a:rPr lang="uk-UA" u="sng" dirty="0"/>
              <a:t>а</a:t>
            </a:r>
            <a:r>
              <a:rPr lang="uk-UA" baseline="30000" dirty="0"/>
              <a:t>7</a:t>
            </a:r>
            <a:r>
              <a:rPr lang="uk-UA" dirty="0"/>
              <a:t> число </a:t>
            </a:r>
            <a:r>
              <a:rPr lang="uk-UA" u="sng" dirty="0"/>
              <a:t>а</a:t>
            </a:r>
            <a:r>
              <a:rPr lang="uk-UA" dirty="0"/>
              <a:t> </a:t>
            </a:r>
            <a:r>
              <a:rPr lang="uk-UA" dirty="0" smtClean="0"/>
              <a:t>називається…</a:t>
            </a:r>
            <a:r>
              <a:rPr lang="ru-RU" dirty="0"/>
              <a:t> 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Обчислити</a:t>
            </a:r>
            <a:r>
              <a:rPr lang="uk-UA" dirty="0"/>
              <a:t>: (-3)</a:t>
            </a:r>
            <a:r>
              <a:rPr lang="uk-UA" baseline="30000" dirty="0"/>
              <a:t> 4 </a:t>
            </a:r>
            <a:r>
              <a:rPr lang="uk-UA" dirty="0"/>
              <a:t>. 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Додатнім </a:t>
            </a:r>
            <a:r>
              <a:rPr lang="uk-UA" dirty="0"/>
              <a:t>чи від’ємним є значення виразу (-7)</a:t>
            </a:r>
            <a:r>
              <a:rPr lang="uk-UA" baseline="30000" dirty="0"/>
              <a:t> 7 </a:t>
            </a:r>
            <a:r>
              <a:rPr lang="en-US" b="1" dirty="0"/>
              <a:t> </a:t>
            </a:r>
            <a:r>
              <a:rPr lang="en-US" dirty="0" smtClean="0"/>
              <a:t>?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Обчислити</a:t>
            </a:r>
            <a:r>
              <a:rPr lang="uk-UA" dirty="0"/>
              <a:t>: 126</a:t>
            </a:r>
            <a:r>
              <a:rPr lang="uk-UA" baseline="30000" dirty="0"/>
              <a:t>0 </a:t>
            </a:r>
            <a:r>
              <a:rPr lang="uk-UA" dirty="0"/>
              <a:t>. </a:t>
            </a:r>
            <a:r>
              <a:rPr lang="en-US" b="1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При </a:t>
            </a:r>
            <a:r>
              <a:rPr lang="uk-UA" dirty="0"/>
              <a:t>множинні степенів з однаковими основами основу </a:t>
            </a:r>
            <a:r>
              <a:rPr lang="uk-UA" dirty="0" smtClean="0"/>
              <a:t>залишають </a:t>
            </a:r>
            <a:r>
              <a:rPr lang="uk-UA" dirty="0" smtClean="0"/>
              <a:t>без змін, </a:t>
            </a:r>
            <a:r>
              <a:rPr lang="uk-UA" dirty="0"/>
              <a:t>а </a:t>
            </a:r>
            <a:r>
              <a:rPr lang="uk-UA" dirty="0" smtClean="0"/>
              <a:t>показники…</a:t>
            </a:r>
            <a:r>
              <a:rPr lang="en-US" b="1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Обчислити</a:t>
            </a:r>
            <a:r>
              <a:rPr lang="uk-UA" dirty="0"/>
              <a:t>: 3</a:t>
            </a:r>
            <a:r>
              <a:rPr lang="uk-UA" baseline="30000" dirty="0"/>
              <a:t>2  </a:t>
            </a:r>
            <a:r>
              <a:rPr lang="uk-UA" dirty="0"/>
              <a:t>+ 2</a:t>
            </a:r>
            <a:r>
              <a:rPr lang="uk-UA" baseline="30000" dirty="0"/>
              <a:t>3 </a:t>
            </a:r>
            <a:r>
              <a:rPr lang="uk-UA" dirty="0"/>
              <a:t>. </a:t>
            </a:r>
            <a:r>
              <a:rPr lang="en-US" b="1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Обчислити</a:t>
            </a:r>
            <a:r>
              <a:rPr lang="uk-UA" dirty="0"/>
              <a:t>: (3</a:t>
            </a:r>
            <a:r>
              <a:rPr lang="uk-UA" baseline="30000" dirty="0"/>
              <a:t>2 </a:t>
            </a:r>
            <a:r>
              <a:rPr lang="uk-UA" dirty="0"/>
              <a:t>+ 1)</a:t>
            </a:r>
            <a:r>
              <a:rPr lang="uk-UA" baseline="30000" dirty="0"/>
              <a:t> 4</a:t>
            </a:r>
            <a:r>
              <a:rPr lang="uk-UA" dirty="0"/>
              <a:t> </a:t>
            </a:r>
            <a:r>
              <a:rPr lang="uk-UA" dirty="0" smtClean="0"/>
              <a:t>.</a:t>
            </a:r>
            <a:r>
              <a:rPr lang="en-US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При </a:t>
            </a:r>
            <a:r>
              <a:rPr lang="uk-UA" dirty="0" smtClean="0"/>
              <a:t>піднесенні </a:t>
            </a:r>
            <a:r>
              <a:rPr lang="uk-UA" dirty="0"/>
              <a:t>степеня до степеня основу залишають, а </a:t>
            </a:r>
            <a:r>
              <a:rPr lang="uk-UA" dirty="0" smtClean="0"/>
              <a:t>показники…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 startAt="9"/>
            </a:pPr>
            <a:r>
              <a:rPr lang="uk-UA" dirty="0" smtClean="0"/>
              <a:t>Спростити </a:t>
            </a:r>
            <a:r>
              <a:rPr lang="uk-UA" dirty="0"/>
              <a:t>вираз</a:t>
            </a:r>
            <a:r>
              <a:rPr lang="uk-UA"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uk-UA" dirty="0" smtClean="0"/>
              <a:t> </a:t>
            </a:r>
            <a:r>
              <a:rPr lang="uk-UA" dirty="0"/>
              <a:t>(Х</a:t>
            </a:r>
            <a:r>
              <a:rPr lang="uk-UA" baseline="30000" dirty="0"/>
              <a:t>8</a:t>
            </a:r>
            <a:r>
              <a:rPr lang="uk-UA" dirty="0"/>
              <a:t> )</a:t>
            </a:r>
            <a:r>
              <a:rPr lang="uk-UA" baseline="30000" dirty="0"/>
              <a:t> 4</a:t>
            </a:r>
            <a:r>
              <a:rPr lang="uk-UA" dirty="0"/>
              <a:t>  ∙ Х</a:t>
            </a:r>
            <a:r>
              <a:rPr lang="uk-UA" baseline="30000" dirty="0"/>
              <a:t>10</a:t>
            </a:r>
            <a:r>
              <a:rPr lang="uk-UA" dirty="0"/>
              <a:t>. </a:t>
            </a:r>
            <a:r>
              <a:rPr lang="en-US" dirty="0"/>
              <a:t> 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uk-UA" dirty="0" smtClean="0"/>
              <a:t>0.   Щоб піднести добуток до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степеня, потрібно…</a:t>
            </a:r>
            <a:r>
              <a:rPr lang="en-US" dirty="0"/>
              <a:t> 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11.   Спростити </a:t>
            </a:r>
            <a:r>
              <a:rPr lang="uk-UA" dirty="0"/>
              <a:t>вираз: (а</a:t>
            </a:r>
            <a:r>
              <a:rPr lang="uk-UA" baseline="30000" dirty="0"/>
              <a:t>3</a:t>
            </a:r>
            <a:r>
              <a:rPr lang="uk-UA" dirty="0"/>
              <a:t> b</a:t>
            </a:r>
            <a:r>
              <a:rPr lang="uk-UA" baseline="30000" dirty="0"/>
              <a:t>8</a:t>
            </a:r>
            <a:r>
              <a:rPr lang="uk-UA" dirty="0"/>
              <a:t> )</a:t>
            </a:r>
            <a:r>
              <a:rPr lang="uk-UA" baseline="30000" dirty="0"/>
              <a:t>7</a:t>
            </a:r>
            <a:r>
              <a:rPr lang="uk-UA" dirty="0"/>
              <a:t> . 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12.   Розв’язати </a:t>
            </a:r>
            <a:r>
              <a:rPr lang="uk-UA" dirty="0"/>
              <a:t>рівняння</a:t>
            </a:r>
            <a:r>
              <a:rPr lang="uk-UA" dirty="0" smtClean="0"/>
              <a:t>: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</a:t>
            </a:r>
            <a:r>
              <a:rPr lang="uk-UA" dirty="0"/>
              <a:t>(Х – 6)</a:t>
            </a:r>
            <a:r>
              <a:rPr lang="uk-UA" baseline="30000" dirty="0"/>
              <a:t> 7</a:t>
            </a:r>
            <a:r>
              <a:rPr lang="uk-UA" dirty="0"/>
              <a:t> = 0. </a:t>
            </a:r>
            <a:r>
              <a:rPr lang="en-US" dirty="0"/>
              <a:t> 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13.  </a:t>
            </a:r>
            <a:r>
              <a:rPr lang="en-US" dirty="0" smtClean="0"/>
              <a:t> </a:t>
            </a:r>
            <a:r>
              <a:rPr lang="uk-UA" dirty="0" smtClean="0"/>
              <a:t>Чи </a:t>
            </a:r>
            <a:r>
              <a:rPr lang="uk-UA" dirty="0" smtClean="0"/>
              <a:t>правильна </a:t>
            </a:r>
            <a:r>
              <a:rPr lang="uk-UA" dirty="0" smtClean="0"/>
              <a:t>рівність</a:t>
            </a:r>
            <a:r>
              <a:rPr lang="en-US" dirty="0" smtClean="0"/>
              <a:t>?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</a:t>
            </a:r>
            <a:r>
              <a:rPr lang="en-US" dirty="0" smtClean="0"/>
              <a:t> </a:t>
            </a:r>
            <a:r>
              <a:rPr lang="uk-UA" dirty="0" smtClean="0"/>
              <a:t>Х</a:t>
            </a:r>
            <a:r>
              <a:rPr lang="uk-UA" baseline="30000" dirty="0" smtClean="0"/>
              <a:t>10</a:t>
            </a:r>
            <a:r>
              <a:rPr lang="uk-UA" dirty="0" smtClean="0"/>
              <a:t> </a:t>
            </a:r>
            <a:r>
              <a:rPr lang="uk-UA" dirty="0"/>
              <a:t>∙ Х</a:t>
            </a:r>
            <a:r>
              <a:rPr lang="uk-UA" baseline="30000" dirty="0"/>
              <a:t>6</a:t>
            </a:r>
            <a:r>
              <a:rPr lang="uk-UA" dirty="0"/>
              <a:t>  = Х</a:t>
            </a:r>
            <a:r>
              <a:rPr lang="uk-UA" baseline="30000" dirty="0"/>
              <a:t>60</a:t>
            </a:r>
            <a:r>
              <a:rPr lang="uk-UA" dirty="0"/>
              <a:t>. </a:t>
            </a:r>
            <a:r>
              <a:rPr lang="en-US" dirty="0"/>
              <a:t> 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14.</a:t>
            </a:r>
            <a:r>
              <a:rPr lang="en-US" dirty="0" smtClean="0"/>
              <a:t>  </a:t>
            </a:r>
            <a:r>
              <a:rPr lang="uk-UA" dirty="0" smtClean="0"/>
              <a:t> </a:t>
            </a:r>
            <a:r>
              <a:rPr lang="uk-UA" dirty="0"/>
              <a:t>Обчислити: (0,2)</a:t>
            </a:r>
            <a:r>
              <a:rPr lang="uk-UA" baseline="30000" dirty="0"/>
              <a:t> 3</a:t>
            </a:r>
            <a:r>
              <a:rPr lang="uk-UA" dirty="0"/>
              <a:t> . 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15. </a:t>
            </a:r>
            <a:r>
              <a:rPr lang="en-US" dirty="0" smtClean="0"/>
              <a:t>   </a:t>
            </a:r>
            <a:r>
              <a:rPr lang="uk-UA" dirty="0" smtClean="0"/>
              <a:t>Обчислити</a:t>
            </a:r>
            <a:r>
              <a:rPr lang="uk-UA" dirty="0"/>
              <a:t>: (- 1/3)</a:t>
            </a:r>
            <a:r>
              <a:rPr lang="uk-UA" baseline="30000" dirty="0"/>
              <a:t> 4</a:t>
            </a:r>
            <a:r>
              <a:rPr lang="uk-UA" dirty="0"/>
              <a:t> 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08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9900"/>
                </a:solidFill>
              </a:rPr>
              <a:t>9. Дії із звичайними дробами.</a:t>
            </a:r>
            <a:endParaRPr lang="ru-RU" dirty="0">
              <a:solidFill>
                <a:srgbClr val="FF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11560" y="836712"/>
                <a:ext cx="3852890" cy="5268931"/>
              </a:xfrm>
            </p:spPr>
            <p:txBody>
              <a:bodyPr>
                <a:normAutofit fontScale="77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uk-UA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uk-UA" dirty="0" smtClean="0"/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uk-UA" b="0" i="1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uk-UA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uk-UA" b="1" dirty="0"/>
                  <a:t> </a:t>
                </a:r>
                <a:endParaRPr lang="ru-RU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uk-UA" dirty="0" smtClean="0"/>
                  <a:t>Величина </a:t>
                </a:r>
                <a:r>
                  <a:rPr lang="uk-UA" dirty="0"/>
                  <a:t>дробу не зміниться, </a:t>
                </a:r>
                <a:r>
                  <a:rPr lang="uk-UA" dirty="0" smtClean="0"/>
                  <a:t>якщо… </a:t>
                </a:r>
                <a:r>
                  <a:rPr lang="uk-UA" b="1" dirty="0"/>
                  <a:t> </a:t>
                </a:r>
                <a:endParaRPr lang="ru-RU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uk-UA" dirty="0" smtClean="0"/>
                  <a:t> </a:t>
                </a:r>
                <a:r>
                  <a:rPr lang="uk-UA" dirty="0"/>
                  <a:t>Щоб додати два дроби з різними знаменниками </a:t>
                </a:r>
                <a:r>
                  <a:rPr lang="uk-UA" dirty="0" smtClean="0"/>
                  <a:t>треба… </a:t>
                </a:r>
                <a:r>
                  <a:rPr lang="uk-UA" b="1" dirty="0"/>
                  <a:t> </a:t>
                </a:r>
                <a:endParaRPr lang="ru-RU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uk-UA" dirty="0" smtClean="0"/>
                  <a:t> </a:t>
                </a:r>
                <a:r>
                  <a:rPr lang="uk-UA" dirty="0"/>
                  <a:t>Порівняти дроби: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uk-UA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uk-UA" dirty="0" smtClean="0"/>
                  <a:t>  </a:t>
                </a:r>
                <a:r>
                  <a:rPr lang="uk-UA" dirty="0"/>
                  <a:t>і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uk-UA" b="0" i="1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uk-UA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uk-UA" dirty="0" smtClean="0"/>
                  <a:t> </a:t>
                </a:r>
                <a:r>
                  <a:rPr lang="uk-UA" b="1" dirty="0"/>
                  <a:t> </a:t>
                </a:r>
                <a:endParaRPr lang="ru-RU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uk-UA" dirty="0" smtClean="0"/>
                  <a:t> </a:t>
                </a:r>
                <a:r>
                  <a:rPr lang="uk-UA" dirty="0"/>
                  <a:t>Щоб помножити </a:t>
                </a:r>
                <a:r>
                  <a:rPr lang="uk-UA" dirty="0" smtClean="0"/>
                  <a:t> звичайний дріб на звичайний дріб  треба…</a:t>
                </a:r>
                <a:r>
                  <a:rPr lang="uk-UA" b="1" dirty="0"/>
                  <a:t> </a:t>
                </a:r>
                <a:endParaRPr lang="ru-RU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uk-UA" dirty="0" smtClean="0"/>
                  <a:t>Обчислити</a:t>
                </a:r>
                <a:r>
                  <a:rPr lang="uk-UA" dirty="0"/>
                  <a:t>: 1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uk-UA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uk-UA" dirty="0" smtClean="0"/>
                  <a:t>  </a:t>
                </a:r>
                <a:r>
                  <a:rPr lang="uk-UA" b="1" dirty="0"/>
                  <a:t> </a:t>
                </a:r>
                <a:endParaRPr lang="ru-RU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uk-UA" dirty="0" smtClean="0"/>
                  <a:t> </a:t>
                </a:r>
                <a:r>
                  <a:rPr lang="uk-UA" dirty="0"/>
                  <a:t>Обчислити: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uk-UA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uk-UA" dirty="0" smtClean="0"/>
                  <a:t> 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dirty="0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uk-UA" b="0" i="1" dirty="0" smtClean="0"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r>
                  <a:rPr lang="uk-UA" dirty="0" smtClean="0"/>
                  <a:t>   </a:t>
                </a:r>
                <a:r>
                  <a:rPr lang="uk-UA" b="1" dirty="0"/>
                  <a:t> </a:t>
                </a:r>
                <a:endParaRPr lang="ru-RU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uk-UA" dirty="0" smtClean="0"/>
                  <a:t>Розв’язати </a:t>
                </a:r>
                <a:r>
                  <a:rPr lang="uk-UA" dirty="0"/>
                  <a:t>рівняння:  </a:t>
                </a:r>
                <a:endParaRPr lang="uk-UA" dirty="0" smtClean="0"/>
              </a:p>
              <a:p>
                <a:pPr marL="0" indent="0">
                  <a:buNone/>
                </a:pPr>
                <a:r>
                  <a:rPr lang="uk-UA" dirty="0"/>
                  <a:t> </a:t>
                </a:r>
                <a:r>
                  <a:rPr lang="uk-UA" dirty="0" smtClean="0"/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uk-UA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uk-UA" dirty="0" smtClean="0"/>
                  <a:t>Х </a:t>
                </a:r>
                <a:r>
                  <a:rPr lang="uk-UA" dirty="0"/>
                  <a:t>= 1.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11560" y="836712"/>
                <a:ext cx="3852890" cy="5268931"/>
              </a:xfrm>
              <a:blipFill rotWithShape="1">
                <a:blip r:embed="rId2"/>
                <a:stretch>
                  <a:fillRect l="-2057" t="-6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514350" indent="-514350">
                  <a:buAutoNum type="arabicPeriod" startAt="9"/>
                </a:pPr>
                <a:r>
                  <a:rPr lang="uk-UA" dirty="0" smtClean="0"/>
                  <a:t>Щоб </a:t>
                </a:r>
                <a:r>
                  <a:rPr lang="uk-UA" dirty="0"/>
                  <a:t>виконати ділення звичайного </a:t>
                </a:r>
                <a:r>
                  <a:rPr lang="uk-UA" dirty="0" smtClean="0"/>
                  <a:t> дробу </a:t>
                </a:r>
                <a:r>
                  <a:rPr lang="uk-UA" dirty="0"/>
                  <a:t>на звичайний дріб </a:t>
                </a:r>
                <a:r>
                  <a:rPr lang="uk-UA" dirty="0" smtClean="0"/>
                  <a:t>треба… </a:t>
                </a:r>
                <a:r>
                  <a:rPr lang="uk-UA" b="1" dirty="0"/>
                  <a:t> </a:t>
                </a:r>
                <a:endParaRPr lang="ru-RU" dirty="0"/>
              </a:p>
              <a:p>
                <a:pPr marL="514350" indent="-514350">
                  <a:buAutoNum type="arabicPeriod" startAt="10"/>
                </a:pPr>
                <a:r>
                  <a:rPr lang="uk-UA" dirty="0" smtClean="0"/>
                  <a:t>Два </a:t>
                </a:r>
                <a:r>
                  <a:rPr lang="uk-UA" dirty="0"/>
                  <a:t>числа, добуток </a:t>
                </a:r>
                <a:r>
                  <a:rPr lang="uk-UA" dirty="0" smtClean="0"/>
                  <a:t>яких </a:t>
                </a:r>
              </a:p>
              <a:p>
                <a:pPr marL="0" indent="0">
                  <a:buNone/>
                </a:pPr>
                <a:r>
                  <a:rPr lang="uk-UA" dirty="0"/>
                  <a:t> </a:t>
                </a:r>
                <a:r>
                  <a:rPr lang="uk-UA" dirty="0" smtClean="0"/>
                  <a:t>       дорівнює 1 називаються…</a:t>
                </a:r>
                <a:r>
                  <a:rPr lang="uk-UA" b="1" dirty="0"/>
                  <a:t> </a:t>
                </a:r>
                <a:endParaRPr lang="ru-RU" dirty="0"/>
              </a:p>
              <a:p>
                <a:pPr marL="0" indent="0">
                  <a:buNone/>
                </a:pPr>
                <a:r>
                  <a:rPr lang="uk-UA" dirty="0"/>
                  <a:t>11. </a:t>
                </a:r>
                <a:r>
                  <a:rPr lang="uk-UA" dirty="0" smtClean="0"/>
                  <a:t>  Обчислити</a:t>
                </a:r>
                <a:r>
                  <a:rPr lang="uk-UA" dirty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uk-UA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uk-UA" dirty="0" smtClean="0"/>
                  <a:t>  </a:t>
                </a:r>
                <a:r>
                  <a:rPr lang="uk-UA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k-UA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uk-UA" dirty="0" smtClean="0"/>
                  <a:t>  </a:t>
                </a:r>
                <a:r>
                  <a:rPr lang="uk-UA" b="1" dirty="0"/>
                  <a:t> </a:t>
                </a:r>
                <a:endParaRPr lang="ru-RU" dirty="0"/>
              </a:p>
              <a:p>
                <a:pPr marL="514350" indent="-514350">
                  <a:buAutoNum type="arabicPeriod" startAt="12"/>
                </a:pPr>
                <a:r>
                  <a:rPr lang="uk-UA" dirty="0" smtClean="0"/>
                  <a:t>Оберненим  до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/>
                          </a:rPr>
                          <m:t>31</m:t>
                        </m:r>
                      </m:num>
                      <m:den>
                        <m:r>
                          <a:rPr lang="uk-UA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uk-UA" dirty="0" smtClean="0"/>
                  <a:t>  </a:t>
                </a:r>
                <a:r>
                  <a:rPr lang="uk-UA" dirty="0"/>
                  <a:t>є </a:t>
                </a:r>
                <a:endParaRPr lang="uk-UA" dirty="0" smtClean="0"/>
              </a:p>
              <a:p>
                <a:pPr marL="0" indent="0">
                  <a:buNone/>
                </a:pPr>
                <a:r>
                  <a:rPr lang="uk-UA" dirty="0"/>
                  <a:t> </a:t>
                </a:r>
                <a:r>
                  <a:rPr lang="uk-UA" dirty="0" smtClean="0"/>
                  <a:t>        число…</a:t>
                </a:r>
                <a:r>
                  <a:rPr lang="uk-UA" b="1" dirty="0"/>
                  <a:t> </a:t>
                </a:r>
                <a:endParaRPr lang="ru-RU" dirty="0"/>
              </a:p>
              <a:p>
                <a:pPr marL="0" indent="0">
                  <a:buNone/>
                </a:pPr>
                <a:r>
                  <a:rPr lang="uk-UA" dirty="0"/>
                  <a:t>13. </a:t>
                </a:r>
                <a:r>
                  <a:rPr lang="uk-UA" dirty="0" smtClean="0"/>
                  <a:t>   Розв‘язати рівняння:</a:t>
                </a:r>
              </a:p>
              <a:p>
                <a:pPr marL="0" indent="0">
                  <a:buNone/>
                </a:pPr>
                <a:r>
                  <a:rPr lang="uk-UA" dirty="0"/>
                  <a:t> </a:t>
                </a:r>
                <a:r>
                  <a:rPr lang="uk-UA" dirty="0" smtClean="0"/>
                  <a:t>         Х </a:t>
                </a:r>
                <a:r>
                  <a:rPr lang="uk-UA" dirty="0"/>
                  <a:t>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dirty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uk-UA" b="0" i="1" dirty="0" smtClean="0"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r>
                  <a:rPr lang="uk-UA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uk-UA" b="0" i="1" smtClean="0"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r>
                  <a:rPr lang="uk-UA" dirty="0" smtClean="0"/>
                  <a:t> . </a:t>
                </a:r>
                <a:r>
                  <a:rPr lang="uk-UA" b="1" dirty="0"/>
                  <a:t> </a:t>
                </a:r>
                <a:endParaRPr lang="ru-RU" dirty="0"/>
              </a:p>
              <a:p>
                <a:pPr marL="514350" indent="-514350">
                  <a:buAutoNum type="arabicPeriod" startAt="14"/>
                </a:pPr>
                <a:r>
                  <a:rPr lang="uk-UA" dirty="0" smtClean="0"/>
                  <a:t>Порівняти </a:t>
                </a:r>
                <a:r>
                  <a:rPr lang="uk-UA" dirty="0"/>
                  <a:t>дроби:  </a:t>
                </a:r>
                <a:endParaRPr lang="uk-UA" dirty="0" smtClean="0"/>
              </a:p>
              <a:p>
                <a:pPr marL="0" indent="0">
                  <a:buNone/>
                </a:pPr>
                <a:r>
                  <a:rPr lang="uk-UA" dirty="0"/>
                  <a:t> </a:t>
                </a:r>
                <a:r>
                  <a:rPr lang="uk-UA" dirty="0" smtClean="0"/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uk-UA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uk-UA" dirty="0" smtClean="0"/>
                  <a:t>  </a:t>
                </a:r>
                <a:r>
                  <a:rPr lang="uk-UA" dirty="0"/>
                  <a:t>і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uk-UA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uk-UA" b="1" dirty="0" smtClean="0"/>
                  <a:t> </a:t>
                </a:r>
                <a:r>
                  <a:rPr lang="uk-UA" b="1" dirty="0"/>
                  <a:t> </a:t>
                </a:r>
                <a:endParaRPr lang="ru-RU" dirty="0"/>
              </a:p>
              <a:p>
                <a:pPr marL="0" indent="0">
                  <a:buNone/>
                </a:pPr>
                <a:r>
                  <a:rPr lang="uk-UA" dirty="0"/>
                  <a:t>15. </a:t>
                </a:r>
                <a:r>
                  <a:rPr lang="uk-UA" dirty="0" smtClean="0"/>
                  <a:t>   Обчислити</a:t>
                </a:r>
                <a:r>
                  <a:rPr lang="uk-UA" dirty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uk-UA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uk-UA" dirty="0" smtClean="0"/>
                  <a:t>  </a:t>
                </a:r>
                <a:r>
                  <a:rPr lang="uk-UA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k-UA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2215" t="-2083" r="-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9900"/>
                </a:solidFill>
              </a:rPr>
              <a:t>10.Величини та одиниці вимірювання.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2910" y="1124744"/>
            <a:ext cx="3852890" cy="5001419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Яка </a:t>
            </a:r>
            <a:r>
              <a:rPr lang="uk-UA" dirty="0"/>
              <a:t>із одиниць </a:t>
            </a:r>
            <a:r>
              <a:rPr lang="uk-UA" dirty="0" smtClean="0"/>
              <a:t>1м</a:t>
            </a:r>
            <a:r>
              <a:rPr lang="uk-UA" dirty="0"/>
              <a:t>, 1га, 1м³ є одиницею </a:t>
            </a:r>
            <a:r>
              <a:rPr lang="uk-UA" dirty="0" smtClean="0"/>
              <a:t> вимірювання площі?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Скільки </a:t>
            </a:r>
            <a:r>
              <a:rPr lang="uk-UA" dirty="0"/>
              <a:t>арів містить 1 га</a:t>
            </a:r>
            <a:r>
              <a:rPr lang="uk-UA" dirty="0" smtClean="0"/>
              <a:t>?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Яка </a:t>
            </a:r>
            <a:r>
              <a:rPr lang="uk-UA" dirty="0"/>
              <a:t>з одиниць є одиницею об’єму 1дм, 1мм³, 3а, 6м²</a:t>
            </a:r>
            <a:r>
              <a:rPr lang="ru-RU" dirty="0" smtClean="0"/>
              <a:t>?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Площа </a:t>
            </a:r>
            <a:r>
              <a:rPr lang="uk-UA" dirty="0"/>
              <a:t>прямокутника обчислюється за </a:t>
            </a:r>
            <a:r>
              <a:rPr lang="uk-UA" dirty="0" smtClean="0"/>
              <a:t>формулою…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Які </a:t>
            </a:r>
            <a:r>
              <a:rPr lang="uk-UA" dirty="0"/>
              <a:t>одиниці маси вам відомі</a:t>
            </a:r>
            <a:r>
              <a:rPr lang="uk-UA" dirty="0" smtClean="0"/>
              <a:t>?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Яка </a:t>
            </a:r>
            <a:r>
              <a:rPr lang="uk-UA" dirty="0"/>
              <a:t>з одиниць </a:t>
            </a:r>
            <a:r>
              <a:rPr lang="ru-RU" dirty="0"/>
              <a:t>1кг, 1м, 1ц, 1м</a:t>
            </a:r>
            <a:r>
              <a:rPr lang="uk-UA" dirty="0"/>
              <a:t>², 1дм³ </a:t>
            </a:r>
            <a:r>
              <a:rPr lang="uk-UA" dirty="0" smtClean="0"/>
              <a:t>є </a:t>
            </a:r>
            <a:r>
              <a:rPr lang="uk-UA" dirty="0"/>
              <a:t>одиницею довжини</a:t>
            </a:r>
            <a:r>
              <a:rPr lang="uk-UA" dirty="0" smtClean="0"/>
              <a:t>?</a:t>
            </a:r>
            <a:r>
              <a:rPr lang="ru-RU" dirty="0" smtClean="0"/>
              <a:t> 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</a:t>
            </a:r>
            <a:r>
              <a:rPr lang="uk-UA" dirty="0"/>
              <a:t>У </a:t>
            </a:r>
            <a:r>
              <a:rPr lang="uk-UA" dirty="0" smtClean="0"/>
              <a:t>скільки разів у ланцюжку </a:t>
            </a:r>
            <a:r>
              <a:rPr lang="uk-UA" dirty="0"/>
              <a:t>1мм² - 1см² - 1дм² - 1м² - 1а – 1га кожна наступна одиниця більша за попередню </a:t>
            </a:r>
            <a:r>
              <a:rPr lang="en-US" dirty="0" smtClean="0"/>
              <a:t>?</a:t>
            </a: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 </a:t>
            </a:r>
            <a:r>
              <a:rPr lang="uk-UA" dirty="0"/>
              <a:t>яких одиницях вимірюється об’єм прямокутного паралелепіпеда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3852890" cy="5001419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 startAt="9"/>
            </a:pPr>
            <a:r>
              <a:rPr lang="uk-UA" dirty="0" smtClean="0"/>
              <a:t>Периметр квадрата обчислюється </a:t>
            </a:r>
            <a:r>
              <a:rPr lang="uk-UA" dirty="0"/>
              <a:t>за </a:t>
            </a:r>
            <a:r>
              <a:rPr lang="uk-UA" dirty="0" smtClean="0"/>
              <a:t>формулою…</a:t>
            </a:r>
            <a:endParaRPr lang="ru-RU" dirty="0"/>
          </a:p>
          <a:p>
            <a:pPr marL="514350" indent="-514350">
              <a:buAutoNum type="arabicPeriod" startAt="10"/>
            </a:pPr>
            <a:r>
              <a:rPr lang="uk-UA" dirty="0" smtClean="0"/>
              <a:t>Об’єм </a:t>
            </a:r>
            <a:r>
              <a:rPr lang="uk-UA" dirty="0"/>
              <a:t>прямокутного </a:t>
            </a:r>
            <a:r>
              <a:rPr lang="uk-UA" dirty="0" smtClean="0"/>
              <a:t>паралелепіпеда  обчислюється </a:t>
            </a:r>
            <a:r>
              <a:rPr lang="uk-UA" dirty="0"/>
              <a:t>за </a:t>
            </a:r>
            <a:r>
              <a:rPr lang="uk-UA" dirty="0" smtClean="0"/>
              <a:t>формулою… 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AutoNum type="arabicPeriod" startAt="11"/>
            </a:pPr>
            <a:r>
              <a:rPr lang="uk-UA" dirty="0" smtClean="0"/>
              <a:t>В яких одиницях вимірюється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uk-UA" dirty="0" smtClean="0"/>
              <a:t>периметр прямокутника</a:t>
            </a:r>
            <a:r>
              <a:rPr lang="en-US" dirty="0" smtClean="0"/>
              <a:t>?</a:t>
            </a:r>
            <a:r>
              <a:rPr lang="uk-UA" dirty="0" smtClean="0"/>
              <a:t> </a:t>
            </a:r>
            <a:r>
              <a:rPr lang="uk-UA" dirty="0"/>
              <a:t> 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12</a:t>
            </a:r>
            <a:r>
              <a:rPr lang="uk-UA" dirty="0" smtClean="0"/>
              <a:t>.</a:t>
            </a:r>
            <a:r>
              <a:rPr lang="en-US" dirty="0" smtClean="0"/>
              <a:t>      </a:t>
            </a:r>
            <a:r>
              <a:rPr lang="uk-UA" dirty="0" smtClean="0"/>
              <a:t>Знайти х, якщо 1дм³=х</a:t>
            </a:r>
            <a:r>
              <a:rPr lang="uk-UA" dirty="0"/>
              <a:t> см </a:t>
            </a:r>
            <a:r>
              <a:rPr lang="uk-UA" dirty="0" smtClean="0"/>
              <a:t>³.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AutoNum type="arabicPeriod" startAt="13"/>
            </a:pPr>
            <a:r>
              <a:rPr lang="uk-UA" dirty="0" smtClean="0"/>
              <a:t>Периметр </a:t>
            </a:r>
            <a:r>
              <a:rPr lang="uk-UA" dirty="0"/>
              <a:t>прямокутника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обчислюється </a:t>
            </a:r>
            <a:r>
              <a:rPr lang="uk-UA" dirty="0"/>
              <a:t>за </a:t>
            </a:r>
            <a:r>
              <a:rPr lang="uk-UA" dirty="0" smtClean="0"/>
              <a:t>формулою… </a:t>
            </a:r>
            <a:r>
              <a:rPr lang="uk-UA" dirty="0"/>
              <a:t> 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14</a:t>
            </a:r>
            <a:r>
              <a:rPr lang="uk-UA" dirty="0" smtClean="0"/>
              <a:t>.    Знайти </a:t>
            </a:r>
            <a:r>
              <a:rPr lang="uk-UA" dirty="0"/>
              <a:t>х, якщо 1мм³ </a:t>
            </a:r>
            <a:r>
              <a:rPr lang="uk-UA" dirty="0" smtClean="0"/>
              <a:t>= х </a:t>
            </a:r>
            <a:r>
              <a:rPr lang="uk-UA" dirty="0"/>
              <a:t>см ³  </a:t>
            </a:r>
            <a:endParaRPr lang="ru-RU" dirty="0"/>
          </a:p>
          <a:p>
            <a:pPr marL="514350" indent="-514350">
              <a:buAutoNum type="arabicPeriod" startAt="15"/>
            </a:pPr>
            <a:r>
              <a:rPr lang="uk-UA" dirty="0" smtClean="0"/>
              <a:t>Площа </a:t>
            </a:r>
            <a:r>
              <a:rPr lang="uk-UA" dirty="0"/>
              <a:t>прямокутника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         обчислюється </a:t>
            </a:r>
            <a:r>
              <a:rPr lang="uk-UA" dirty="0"/>
              <a:t>за </a:t>
            </a:r>
            <a:r>
              <a:rPr lang="uk-UA" dirty="0" smtClean="0"/>
              <a:t>формулою…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8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9900"/>
                </a:solidFill>
              </a:rPr>
              <a:t>11. Ознаки подільності.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1800" dirty="0" smtClean="0"/>
              <a:t>Парними </a:t>
            </a:r>
            <a:r>
              <a:rPr lang="uk-UA" sz="1800" dirty="0"/>
              <a:t>є </a:t>
            </a:r>
            <a:r>
              <a:rPr lang="uk-UA" sz="1800" dirty="0" smtClean="0"/>
              <a:t>цифри… </a:t>
            </a:r>
            <a:r>
              <a:rPr lang="uk-UA" sz="1800" b="1" dirty="0"/>
              <a:t> </a:t>
            </a:r>
            <a:endParaRPr lang="ru-RU" sz="1800" dirty="0"/>
          </a:p>
          <a:p>
            <a:pPr marL="514350" indent="-514350">
              <a:buFont typeface="+mj-lt"/>
              <a:buAutoNum type="arabicPeriod"/>
            </a:pPr>
            <a:r>
              <a:rPr lang="uk-UA" sz="1800" dirty="0" smtClean="0"/>
              <a:t>Число </a:t>
            </a:r>
            <a:r>
              <a:rPr lang="uk-UA" sz="1800" dirty="0"/>
              <a:t>ділиться на </a:t>
            </a:r>
            <a:r>
              <a:rPr lang="uk-UA" sz="1800" dirty="0" smtClean="0"/>
              <a:t>2, </a:t>
            </a:r>
            <a:r>
              <a:rPr lang="uk-UA" sz="1800" dirty="0" smtClean="0"/>
              <a:t>якщо…</a:t>
            </a:r>
            <a:r>
              <a:rPr lang="uk-UA" sz="1800" b="1" dirty="0"/>
              <a:t> </a:t>
            </a:r>
            <a:endParaRPr lang="ru-RU" sz="1800" dirty="0"/>
          </a:p>
          <a:p>
            <a:pPr marL="514350" indent="-514350">
              <a:buFont typeface="+mj-lt"/>
              <a:buAutoNum type="arabicPeriod"/>
            </a:pPr>
            <a:r>
              <a:rPr lang="uk-UA" sz="1800" dirty="0" smtClean="0"/>
              <a:t>Із </a:t>
            </a:r>
            <a:r>
              <a:rPr lang="uk-UA" sz="1800" dirty="0"/>
              <a:t>чисел 5326, 7300, 2934, 7405 </a:t>
            </a:r>
            <a:r>
              <a:rPr lang="uk-UA" sz="1800" dirty="0" smtClean="0"/>
              <a:t>вибрати </a:t>
            </a:r>
            <a:r>
              <a:rPr lang="uk-UA" sz="1800" dirty="0"/>
              <a:t>ті, які діляться на 2. </a:t>
            </a:r>
            <a:r>
              <a:rPr lang="uk-UA" sz="1800" b="1" dirty="0"/>
              <a:t> </a:t>
            </a:r>
            <a:endParaRPr lang="ru-RU" sz="1800" dirty="0"/>
          </a:p>
          <a:p>
            <a:pPr marL="514350" indent="-514350">
              <a:buFont typeface="+mj-lt"/>
              <a:buAutoNum type="arabicPeriod"/>
            </a:pPr>
            <a:r>
              <a:rPr lang="uk-UA" sz="1800" dirty="0" smtClean="0"/>
              <a:t>Число </a:t>
            </a:r>
            <a:r>
              <a:rPr lang="uk-UA" sz="1800" dirty="0"/>
              <a:t>є простим, </a:t>
            </a:r>
            <a:r>
              <a:rPr lang="uk-UA" sz="1800" dirty="0" smtClean="0"/>
              <a:t>якщо…</a:t>
            </a:r>
            <a:r>
              <a:rPr lang="uk-UA" sz="1800" b="1" dirty="0"/>
              <a:t> </a:t>
            </a:r>
            <a:endParaRPr lang="ru-RU" sz="1800" dirty="0"/>
          </a:p>
          <a:p>
            <a:pPr marL="514350" indent="-514350">
              <a:buFont typeface="+mj-lt"/>
              <a:buAutoNum type="arabicPeriod"/>
            </a:pPr>
            <a:r>
              <a:rPr lang="uk-UA" sz="1800" dirty="0" smtClean="0"/>
              <a:t>Натуральним </a:t>
            </a:r>
            <a:r>
              <a:rPr lang="uk-UA" sz="1800" dirty="0"/>
              <a:t>числом, яке не належить ні до простих, ні до складених чисел є </a:t>
            </a:r>
            <a:r>
              <a:rPr lang="uk-UA" sz="1800" dirty="0" smtClean="0"/>
              <a:t>число…</a:t>
            </a:r>
            <a:r>
              <a:rPr lang="uk-UA" sz="1800" b="1" dirty="0"/>
              <a:t> </a:t>
            </a:r>
            <a:endParaRPr lang="ru-RU" sz="1800" dirty="0"/>
          </a:p>
          <a:p>
            <a:pPr marL="514350" indent="-514350">
              <a:buFont typeface="+mj-lt"/>
              <a:buAutoNum type="arabicPeriod"/>
            </a:pPr>
            <a:r>
              <a:rPr lang="uk-UA" sz="1800" dirty="0" smtClean="0"/>
              <a:t>Спільними </a:t>
            </a:r>
            <a:r>
              <a:rPr lang="uk-UA" sz="1800" dirty="0"/>
              <a:t>дільниками </a:t>
            </a:r>
            <a:r>
              <a:rPr lang="uk-UA" sz="1800" dirty="0" smtClean="0"/>
              <a:t>для </a:t>
            </a:r>
            <a:r>
              <a:rPr lang="uk-UA" sz="1800" dirty="0"/>
              <a:t>8 і </a:t>
            </a:r>
            <a:r>
              <a:rPr lang="uk-UA" sz="1800" dirty="0" smtClean="0"/>
              <a:t>16 є числа… </a:t>
            </a:r>
            <a:r>
              <a:rPr lang="uk-UA" sz="1800" b="1" dirty="0"/>
              <a:t> </a:t>
            </a:r>
            <a:endParaRPr lang="ru-RU" sz="1800" dirty="0"/>
          </a:p>
          <a:p>
            <a:pPr marL="514350" indent="-514350">
              <a:buFont typeface="+mj-lt"/>
              <a:buAutoNum type="arabicPeriod"/>
            </a:pPr>
            <a:r>
              <a:rPr lang="uk-UA" sz="1800" dirty="0" smtClean="0"/>
              <a:t>До </a:t>
            </a:r>
            <a:r>
              <a:rPr lang="uk-UA" sz="1800" dirty="0"/>
              <a:t>простих чи складених чисел належить число 1564</a:t>
            </a:r>
            <a:r>
              <a:rPr lang="uk-UA" sz="1800" dirty="0" smtClean="0"/>
              <a:t>? </a:t>
            </a:r>
            <a:r>
              <a:rPr lang="uk-UA" sz="1800" b="1" dirty="0"/>
              <a:t> </a:t>
            </a:r>
            <a:endParaRPr lang="ru-RU" sz="1800" dirty="0"/>
          </a:p>
          <a:p>
            <a:pPr marL="514350" indent="-514350">
              <a:buFont typeface="+mj-lt"/>
              <a:buAutoNum type="arabicPeriod"/>
            </a:pPr>
            <a:r>
              <a:rPr lang="uk-UA" sz="1800" dirty="0" smtClean="0"/>
              <a:t>Число </a:t>
            </a:r>
            <a:r>
              <a:rPr lang="uk-UA" sz="1800" dirty="0"/>
              <a:t>ділиться на 3, </a:t>
            </a:r>
            <a:r>
              <a:rPr lang="uk-UA" sz="1800" dirty="0" smtClean="0"/>
              <a:t>якщо… </a:t>
            </a:r>
            <a:r>
              <a:rPr lang="uk-UA" sz="1800" b="1" dirty="0"/>
              <a:t> </a:t>
            </a:r>
            <a:endParaRPr lang="ru-RU" sz="1800" dirty="0"/>
          </a:p>
          <a:p>
            <a:pPr marL="514350" indent="-514350">
              <a:buFont typeface="+mj-lt"/>
              <a:buAutoNum type="arabicPeriod"/>
            </a:pPr>
            <a:r>
              <a:rPr lang="uk-UA" sz="1800" dirty="0" smtClean="0"/>
              <a:t>Знайти </a:t>
            </a:r>
            <a:r>
              <a:rPr lang="uk-UA" sz="1800" dirty="0"/>
              <a:t>найменше спільне кратне чисел 12 і 16. 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 startAt="10"/>
            </a:pPr>
            <a:r>
              <a:rPr lang="uk-UA" sz="1800" dirty="0" smtClean="0"/>
              <a:t>Найбільше </a:t>
            </a:r>
            <a:r>
              <a:rPr lang="uk-UA" sz="1800" dirty="0"/>
              <a:t>число, на яке </a:t>
            </a:r>
            <a:r>
              <a:rPr lang="uk-UA" sz="1800" dirty="0" smtClean="0"/>
              <a:t>діляться дані </a:t>
            </a:r>
            <a:r>
              <a:rPr lang="uk-UA" sz="1800" dirty="0"/>
              <a:t>числа, </a:t>
            </a:r>
            <a:r>
              <a:rPr lang="uk-UA" sz="1800" dirty="0" smtClean="0"/>
              <a:t>називається…</a:t>
            </a:r>
            <a:r>
              <a:rPr lang="uk-UA" sz="1800" b="1" dirty="0"/>
              <a:t> </a:t>
            </a:r>
            <a:endParaRPr lang="ru-RU" sz="1800" dirty="0"/>
          </a:p>
          <a:p>
            <a:pPr marL="514350" indent="-514350">
              <a:buAutoNum type="arabicPeriod" startAt="11"/>
            </a:pPr>
            <a:r>
              <a:rPr lang="uk-UA" sz="1800" dirty="0" smtClean="0"/>
              <a:t>Із </a:t>
            </a:r>
            <a:r>
              <a:rPr lang="uk-UA" sz="1800" dirty="0"/>
              <a:t>чисел 115, 729, 242, 774 назвати ті, </a:t>
            </a:r>
            <a:r>
              <a:rPr lang="uk-UA" sz="1800" dirty="0" smtClean="0"/>
              <a:t> які </a:t>
            </a:r>
            <a:r>
              <a:rPr lang="uk-UA" sz="1800" dirty="0"/>
              <a:t>діляться </a:t>
            </a:r>
            <a:r>
              <a:rPr lang="uk-UA" sz="1800" dirty="0" smtClean="0"/>
              <a:t>на 9</a:t>
            </a:r>
            <a:r>
              <a:rPr lang="uk-UA" sz="1800" dirty="0"/>
              <a:t>. </a:t>
            </a:r>
            <a:r>
              <a:rPr lang="uk-UA" sz="1800" b="1" dirty="0"/>
              <a:t> </a:t>
            </a:r>
            <a:endParaRPr lang="ru-RU" sz="1800" dirty="0"/>
          </a:p>
          <a:p>
            <a:pPr marL="514350" indent="-514350">
              <a:buAutoNum type="arabicPeriod" startAt="12"/>
            </a:pPr>
            <a:r>
              <a:rPr lang="uk-UA" sz="1800" dirty="0" smtClean="0"/>
              <a:t>Якщо </a:t>
            </a:r>
            <a:r>
              <a:rPr lang="uk-UA" sz="1800" dirty="0"/>
              <a:t>сума цифр числа ділиться на 9, </a:t>
            </a:r>
            <a:r>
              <a:rPr lang="uk-UA" sz="1800" dirty="0" smtClean="0"/>
              <a:t>то…</a:t>
            </a:r>
            <a:r>
              <a:rPr lang="uk-UA" sz="1800" dirty="0"/>
              <a:t> </a:t>
            </a:r>
            <a:endParaRPr lang="ru-RU" sz="1800" dirty="0"/>
          </a:p>
          <a:p>
            <a:pPr marL="514350" indent="-514350">
              <a:buAutoNum type="arabicPeriod" startAt="13"/>
            </a:pPr>
            <a:r>
              <a:rPr lang="uk-UA" sz="1800" dirty="0" smtClean="0"/>
              <a:t>Якщо </a:t>
            </a:r>
            <a:r>
              <a:rPr lang="uk-UA" sz="1800" dirty="0"/>
              <a:t>два числа мають </a:t>
            </a:r>
            <a:r>
              <a:rPr lang="uk-UA" sz="1800" dirty="0" smtClean="0"/>
              <a:t>найбільший </a:t>
            </a:r>
            <a:r>
              <a:rPr lang="uk-UA" sz="1800" dirty="0"/>
              <a:t>спільний дільник 1, то </a:t>
            </a:r>
            <a:r>
              <a:rPr lang="uk-UA" sz="1800" dirty="0" smtClean="0"/>
              <a:t>такі </a:t>
            </a:r>
            <a:r>
              <a:rPr lang="uk-UA" sz="1800" dirty="0" smtClean="0"/>
              <a:t>числа </a:t>
            </a:r>
            <a:r>
              <a:rPr lang="uk-UA" sz="1800" dirty="0" smtClean="0"/>
              <a:t>називаються… </a:t>
            </a:r>
            <a:r>
              <a:rPr lang="uk-UA" sz="1800" dirty="0"/>
              <a:t> </a:t>
            </a:r>
            <a:endParaRPr lang="ru-RU" sz="1800" dirty="0"/>
          </a:p>
          <a:p>
            <a:pPr marL="514350" indent="-514350">
              <a:buAutoNum type="arabicPeriod" startAt="14"/>
            </a:pPr>
            <a:r>
              <a:rPr lang="uk-UA" sz="1800" dirty="0" smtClean="0"/>
              <a:t>Найменше </a:t>
            </a:r>
            <a:r>
              <a:rPr lang="uk-UA" sz="1800" dirty="0"/>
              <a:t>натуральне число, яке </a:t>
            </a:r>
            <a:r>
              <a:rPr lang="uk-UA" sz="1800" dirty="0" smtClean="0"/>
              <a:t>ділиться </a:t>
            </a:r>
            <a:r>
              <a:rPr lang="uk-UA" sz="1800" dirty="0"/>
              <a:t>на кожне з </a:t>
            </a:r>
            <a:r>
              <a:rPr lang="uk-UA" sz="1800" dirty="0" smtClean="0"/>
              <a:t> </a:t>
            </a:r>
            <a:r>
              <a:rPr lang="uk-UA" sz="1800" dirty="0"/>
              <a:t>даних </a:t>
            </a:r>
            <a:r>
              <a:rPr lang="uk-UA" sz="1800" dirty="0" smtClean="0"/>
              <a:t>чисел називається…</a:t>
            </a:r>
            <a:r>
              <a:rPr lang="uk-UA" sz="1800" b="1" dirty="0"/>
              <a:t> </a:t>
            </a:r>
            <a:endParaRPr lang="ru-RU" sz="1800" dirty="0"/>
          </a:p>
          <a:p>
            <a:pPr marL="514350" indent="-514350">
              <a:buAutoNum type="arabicPeriod" startAt="15"/>
            </a:pPr>
            <a:r>
              <a:rPr lang="uk-UA" sz="1800" dirty="0" smtClean="0"/>
              <a:t>Із </a:t>
            </a:r>
            <a:r>
              <a:rPr lang="uk-UA" sz="1800" dirty="0"/>
              <a:t>чисел 521, 923, 972 вибрати </a:t>
            </a:r>
            <a:r>
              <a:rPr lang="uk-UA" sz="1800" dirty="0" smtClean="0"/>
              <a:t>таке, яке </a:t>
            </a:r>
            <a:r>
              <a:rPr lang="uk-UA" sz="1800" dirty="0"/>
              <a:t>ділиться на 2, 3 і 9.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396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9900"/>
                </a:solidFill>
              </a:rPr>
              <a:t>12.Координатна пряма, площина.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/>
              <a:t>Координатною прямою називається пряма, на якій </a:t>
            </a:r>
            <a:r>
              <a:rPr lang="uk-UA" dirty="0" smtClean="0"/>
              <a:t>вибрано… 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Якщо </a:t>
            </a:r>
            <a:r>
              <a:rPr lang="uk-UA" dirty="0"/>
              <a:t>точка М (3;2), то число 3 </a:t>
            </a:r>
            <a:r>
              <a:rPr lang="uk-UA" dirty="0" smtClean="0"/>
              <a:t>називається…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Точки </a:t>
            </a:r>
            <a:r>
              <a:rPr lang="uk-UA" dirty="0"/>
              <a:t>О (0;0) </a:t>
            </a:r>
            <a:r>
              <a:rPr lang="uk-UA" dirty="0" smtClean="0"/>
              <a:t>називається… 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Вісь </a:t>
            </a:r>
            <a:r>
              <a:rPr lang="uk-UA" dirty="0"/>
              <a:t>0у називають </a:t>
            </a:r>
            <a:r>
              <a:rPr lang="uk-UA" dirty="0" smtClean="0"/>
              <a:t>віссю…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Якій координатній чверті належить точка</a:t>
            </a:r>
            <a:r>
              <a:rPr lang="uk-UA" dirty="0"/>
              <a:t> Х(1;-3</a:t>
            </a:r>
            <a:r>
              <a:rPr lang="uk-UA" dirty="0" smtClean="0"/>
              <a:t>)</a:t>
            </a:r>
            <a:r>
              <a:rPr lang="en-US" dirty="0" smtClean="0"/>
              <a:t>?</a:t>
            </a:r>
            <a:r>
              <a:rPr lang="uk-UA" dirty="0" smtClean="0"/>
              <a:t> 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Де </a:t>
            </a:r>
            <a:r>
              <a:rPr lang="uk-UA" dirty="0"/>
              <a:t>лежать точки К (4;0</a:t>
            </a:r>
            <a:r>
              <a:rPr lang="uk-UA" dirty="0" smtClean="0"/>
              <a:t>)</a:t>
            </a:r>
            <a:r>
              <a:rPr lang="en-US" dirty="0" smtClean="0"/>
              <a:t>?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Вісь </a:t>
            </a:r>
            <a:r>
              <a:rPr lang="uk-UA" dirty="0"/>
              <a:t>0х називається віссю. 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Якій координатній чверті </a:t>
            </a:r>
            <a:r>
              <a:rPr lang="uk-UA" dirty="0" smtClean="0"/>
              <a:t>належить </a:t>
            </a:r>
            <a:r>
              <a:rPr lang="uk-UA" dirty="0"/>
              <a:t>точки S (-3;-2</a:t>
            </a:r>
            <a:r>
              <a:rPr lang="uk-UA" dirty="0" smtClean="0"/>
              <a:t>)</a:t>
            </a:r>
            <a:r>
              <a:rPr lang="en-US" dirty="0" smtClean="0"/>
              <a:t>?</a:t>
            </a:r>
            <a:r>
              <a:rPr lang="uk-UA" dirty="0"/>
              <a:t> </a:t>
            </a:r>
            <a:r>
              <a:rPr lang="uk-UA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Як </a:t>
            </a:r>
            <a:r>
              <a:rPr lang="uk-UA" dirty="0"/>
              <a:t>порівняти два числа за</a:t>
            </a:r>
          </a:p>
          <a:p>
            <a:pPr marL="0" indent="0">
              <a:buNone/>
            </a:pPr>
            <a:r>
              <a:rPr lang="uk-UA" dirty="0"/>
              <a:t>        допомогою координатної </a:t>
            </a:r>
          </a:p>
          <a:p>
            <a:pPr marL="0" indent="0">
              <a:buNone/>
            </a:pPr>
            <a:r>
              <a:rPr lang="uk-UA" dirty="0"/>
              <a:t>        прямої </a:t>
            </a:r>
            <a:r>
              <a:rPr lang="en-US" dirty="0"/>
              <a:t> ?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 startAt="10"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/>
              <a:t>точка</a:t>
            </a:r>
            <a:r>
              <a:rPr lang="uk-UA" dirty="0"/>
              <a:t> Р (-7; -1), </a:t>
            </a:r>
            <a:r>
              <a:rPr lang="uk-UA" dirty="0" smtClean="0"/>
              <a:t>то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</a:t>
            </a:r>
            <a:r>
              <a:rPr lang="uk-UA" dirty="0"/>
              <a:t>число </a:t>
            </a:r>
            <a:r>
              <a:rPr lang="uk-UA" dirty="0" smtClean="0"/>
              <a:t>1 є…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AutoNum type="arabicPeriod" startAt="11"/>
            </a:pPr>
            <a:r>
              <a:rPr lang="uk-UA" dirty="0" smtClean="0"/>
              <a:t>Якій </a:t>
            </a:r>
            <a:r>
              <a:rPr lang="uk-UA" dirty="0"/>
              <a:t>координатній чверті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належить </a:t>
            </a:r>
            <a:r>
              <a:rPr lang="uk-UA" dirty="0"/>
              <a:t>точки </a:t>
            </a:r>
            <a:r>
              <a:rPr lang="uk-UA" dirty="0" smtClean="0"/>
              <a:t>Т </a:t>
            </a:r>
            <a:r>
              <a:rPr lang="uk-UA" dirty="0"/>
              <a:t>(-7; </a:t>
            </a:r>
            <a:r>
              <a:rPr lang="uk-UA" dirty="0" smtClean="0"/>
              <a:t>2)</a:t>
            </a:r>
            <a:r>
              <a:rPr lang="en-US" dirty="0"/>
              <a:t> ?</a:t>
            </a:r>
            <a:endParaRPr lang="ru-RU" dirty="0"/>
          </a:p>
          <a:p>
            <a:pPr marL="514350" indent="-514350">
              <a:buAutoNum type="arabicPeriod" startAt="12"/>
            </a:pPr>
            <a:r>
              <a:rPr lang="uk-UA" dirty="0" smtClean="0"/>
              <a:t>Точка </a:t>
            </a:r>
            <a:r>
              <a:rPr lang="uk-UA" dirty="0"/>
              <a:t>К належить </a:t>
            </a:r>
            <a:r>
              <a:rPr lang="en-US" dirty="0"/>
              <a:t>II</a:t>
            </a:r>
            <a:r>
              <a:rPr lang="uk-UA" dirty="0"/>
              <a:t> </a:t>
            </a:r>
            <a:r>
              <a:rPr lang="uk-UA" dirty="0" err="1" smtClean="0"/>
              <a:t>коорди-натній</a:t>
            </a:r>
            <a:r>
              <a:rPr lang="uk-UA" dirty="0" smtClean="0"/>
              <a:t> чверті. Що </a:t>
            </a:r>
            <a:r>
              <a:rPr lang="uk-UA" dirty="0"/>
              <a:t>можна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сказати </a:t>
            </a:r>
            <a:r>
              <a:rPr lang="uk-UA" dirty="0"/>
              <a:t>про </a:t>
            </a:r>
            <a:r>
              <a:rPr lang="uk-UA" dirty="0" smtClean="0"/>
              <a:t>ординату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</a:t>
            </a:r>
            <a:r>
              <a:rPr lang="uk-UA" dirty="0"/>
              <a:t>точки</a:t>
            </a:r>
            <a:r>
              <a:rPr lang="ru-RU" dirty="0" smtClean="0"/>
              <a:t>?</a:t>
            </a:r>
            <a:r>
              <a:rPr lang="uk-UA" dirty="0" smtClean="0"/>
              <a:t> 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AutoNum type="arabicPeriod" startAt="13"/>
            </a:pPr>
            <a:r>
              <a:rPr lang="uk-UA" dirty="0" smtClean="0"/>
              <a:t>Як </a:t>
            </a:r>
            <a:r>
              <a:rPr lang="uk-UA" dirty="0"/>
              <a:t>ще називають </a:t>
            </a:r>
            <a:r>
              <a:rPr lang="uk-UA" dirty="0" err="1" smtClean="0"/>
              <a:t>прямо-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</a:t>
            </a:r>
            <a:r>
              <a:rPr lang="uk-UA" dirty="0" err="1" smtClean="0"/>
              <a:t>кутну</a:t>
            </a:r>
            <a:r>
              <a:rPr lang="uk-UA" dirty="0" smtClean="0"/>
              <a:t> </a:t>
            </a:r>
            <a:r>
              <a:rPr lang="uk-UA" dirty="0"/>
              <a:t>систему координат</a:t>
            </a:r>
            <a:r>
              <a:rPr lang="ru-RU" dirty="0" smtClean="0"/>
              <a:t>?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14</a:t>
            </a:r>
            <a:r>
              <a:rPr lang="uk-UA" dirty="0" smtClean="0"/>
              <a:t>.    </a:t>
            </a:r>
            <a:r>
              <a:rPr lang="uk-UA" dirty="0"/>
              <a:t>Де лежить точка Q (0; -7</a:t>
            </a:r>
            <a:r>
              <a:rPr lang="uk-UA" dirty="0" smtClean="0"/>
              <a:t>)</a:t>
            </a:r>
            <a:r>
              <a:rPr lang="en-US" dirty="0"/>
              <a:t> </a:t>
            </a:r>
            <a:r>
              <a:rPr lang="en-US" dirty="0" smtClean="0"/>
              <a:t>?</a:t>
            </a:r>
            <a:endParaRPr lang="ru-RU" dirty="0"/>
          </a:p>
          <a:p>
            <a:pPr marL="514350" indent="-514350">
              <a:buAutoNum type="arabicPeriod" startAt="15"/>
            </a:pPr>
            <a:r>
              <a:rPr lang="uk-UA" dirty="0" smtClean="0"/>
              <a:t>Точка </a:t>
            </a:r>
            <a:r>
              <a:rPr lang="uk-UA" dirty="0"/>
              <a:t>М належить </a:t>
            </a:r>
            <a:r>
              <a:rPr lang="en-US" dirty="0"/>
              <a:t>III</a:t>
            </a:r>
            <a:r>
              <a:rPr lang="uk-UA" dirty="0"/>
              <a:t> чверті.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Що </a:t>
            </a:r>
            <a:r>
              <a:rPr lang="uk-UA" dirty="0"/>
              <a:t>можна сказати </a:t>
            </a:r>
            <a:r>
              <a:rPr lang="uk-UA" dirty="0" smtClean="0"/>
              <a:t>про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</a:t>
            </a:r>
            <a:r>
              <a:rPr lang="uk-UA" dirty="0"/>
              <a:t>абсцису точки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3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5877296"/>
          </a:xfrm>
        </p:spPr>
        <p:txBody>
          <a:bodyPr>
            <a:normAutofit/>
          </a:bodyPr>
          <a:lstStyle/>
          <a:p>
            <a:r>
              <a:rPr lang="uk-UA" sz="8800" b="1" i="1" dirty="0" smtClean="0">
                <a:solidFill>
                  <a:schemeClr val="accent6">
                    <a:lumMod val="75000"/>
                  </a:schemeClr>
                </a:solidFill>
              </a:rPr>
              <a:t>Завдання </a:t>
            </a:r>
            <a:br>
              <a:rPr lang="uk-UA" sz="88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8800" b="1" i="1" dirty="0" smtClean="0">
                <a:solidFill>
                  <a:schemeClr val="accent6">
                    <a:lumMod val="75000"/>
                  </a:schemeClr>
                </a:solidFill>
              </a:rPr>
              <a:t>для </a:t>
            </a:r>
            <a:r>
              <a:rPr lang="en-US" sz="8800" b="1" i="1" dirty="0" smtClean="0">
                <a:solidFill>
                  <a:schemeClr val="accent6">
                    <a:lumMod val="75000"/>
                  </a:schemeClr>
                </a:solidFill>
              </a:rPr>
              <a:t>III</a:t>
            </a:r>
            <a:r>
              <a:rPr lang="uk-UA" sz="8800" b="1" i="1" dirty="0" smtClean="0">
                <a:solidFill>
                  <a:schemeClr val="accent6">
                    <a:lumMod val="75000"/>
                  </a:schemeClr>
                </a:solidFill>
              </a:rPr>
              <a:t> туру</a:t>
            </a:r>
            <a:endParaRPr lang="ru-RU" sz="8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196776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</a:rPr>
              <a:t>І тема « М. П</a:t>
            </a:r>
            <a:r>
              <a:rPr lang="uk-UA" b="1" i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uk-UA" b="1" i="1" dirty="0" err="1" smtClean="0">
                <a:solidFill>
                  <a:schemeClr val="accent6">
                    <a:lumMod val="75000"/>
                  </a:schemeClr>
                </a:solidFill>
              </a:rPr>
              <a:t>Кравчук-</a:t>
            </a:r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</a:rPr>
              <a:t> український математик».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7601498" cy="5268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b="1" i="1" dirty="0"/>
              <a:t> </a:t>
            </a:r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uk-UA" b="1" i="1" dirty="0">
                <a:solidFill>
                  <a:schemeClr val="accent6">
                    <a:lumMod val="75000"/>
                  </a:schemeClr>
                </a:solidFill>
              </a:rPr>
              <a:t>яких відомих професорів – математиків навчався Кравчук у Київському університеті</a:t>
            </a:r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</a:rPr>
              <a:t> Учень </a:t>
            </a:r>
            <a:r>
              <a:rPr lang="uk-UA" b="1" i="1" dirty="0">
                <a:solidFill>
                  <a:schemeClr val="accent6">
                    <a:lumMod val="75000"/>
                  </a:schemeClr>
                </a:solidFill>
              </a:rPr>
              <a:t>М.П. Кравчука, пізніше відомий конструктор </a:t>
            </a:r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</a:rPr>
              <a:t>авіадвигунів.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</a:rPr>
              <a:t>Хто це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uk-UA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</a:rPr>
              <a:t> Скільки </a:t>
            </a:r>
            <a:r>
              <a:rPr lang="uk-UA" b="1" i="1" dirty="0">
                <a:solidFill>
                  <a:schemeClr val="accent6">
                    <a:lumMod val="75000"/>
                  </a:schemeClr>
                </a:solidFill>
              </a:rPr>
              <a:t>наукових праць з математики опублікував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М.П.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Кравчук?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</a:rPr>
              <a:t>Назвати </a:t>
            </a:r>
            <a:r>
              <a:rPr lang="uk-UA" b="1" i="1" dirty="0">
                <a:solidFill>
                  <a:schemeClr val="accent6">
                    <a:lumMod val="75000"/>
                  </a:schemeClr>
                </a:solidFill>
              </a:rPr>
              <a:t>декілька мов, якими володів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М.П. Кравчук</a:t>
            </a:r>
            <a:r>
              <a:rPr lang="uk-UA" b="1" i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40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uk-UA" b="1" i="1" dirty="0">
                <a:solidFill>
                  <a:schemeClr val="accent6">
                    <a:lumMod val="75000"/>
                  </a:schemeClr>
                </a:solidFill>
              </a:rPr>
              <a:t>І </a:t>
            </a:r>
            <a:r>
              <a:rPr lang="uk-UA" b="1" i="1" dirty="0" err="1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uk-UA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тема</a:t>
            </a:r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b="1" i="1" dirty="0">
                <a:solidFill>
                  <a:schemeClr val="accent6">
                    <a:lumMod val="75000"/>
                  </a:schemeClr>
                </a:solidFill>
              </a:rPr>
              <a:t>«Піфагор. Сторінки життя».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2910" y="2060848"/>
            <a:ext cx="7457482" cy="4065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sz="3200" b="1" i="1" dirty="0" smtClean="0">
                <a:solidFill>
                  <a:schemeClr val="accent6">
                    <a:lumMod val="75000"/>
                  </a:schemeClr>
                </a:solidFill>
              </a:rPr>
              <a:t>Яка </a:t>
            </a:r>
            <a:r>
              <a:rPr lang="uk-UA" sz="3200" b="1" i="1" dirty="0">
                <a:solidFill>
                  <a:schemeClr val="accent6">
                    <a:lumMod val="75000"/>
                  </a:schemeClr>
                </a:solidFill>
              </a:rPr>
              <a:t>фігура була улюбленою у </a:t>
            </a:r>
            <a:r>
              <a:rPr lang="uk-UA" sz="3200" b="1" i="1" dirty="0" smtClean="0">
                <a:solidFill>
                  <a:schemeClr val="accent6">
                    <a:lumMod val="75000"/>
                  </a:schemeClr>
                </a:solidFill>
              </a:rPr>
              <a:t>піфагорійців?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3200" b="1" i="1" dirty="0" smtClean="0">
                <a:solidFill>
                  <a:schemeClr val="accent6">
                    <a:lumMod val="75000"/>
                  </a:schemeClr>
                </a:solidFill>
              </a:rPr>
              <a:t>Скільки </a:t>
            </a:r>
            <a:r>
              <a:rPr lang="uk-UA" sz="3200" b="1" i="1" dirty="0">
                <a:solidFill>
                  <a:schemeClr val="accent6">
                    <a:lumMod val="75000"/>
                  </a:schemeClr>
                </a:solidFill>
              </a:rPr>
              <a:t>років прожив </a:t>
            </a:r>
            <a:r>
              <a:rPr lang="uk-UA" sz="3200" b="1" i="1" dirty="0" smtClean="0">
                <a:solidFill>
                  <a:schemeClr val="accent6">
                    <a:lumMod val="75000"/>
                  </a:schemeClr>
                </a:solidFill>
              </a:rPr>
              <a:t>Піфагор?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3200" b="1" i="1" dirty="0" smtClean="0">
                <a:solidFill>
                  <a:schemeClr val="accent6">
                    <a:lumMod val="75000"/>
                  </a:schemeClr>
                </a:solidFill>
              </a:rPr>
              <a:t>Які </a:t>
            </a:r>
            <a:r>
              <a:rPr lang="uk-UA" sz="3200" b="1" i="1" dirty="0">
                <a:solidFill>
                  <a:schemeClr val="accent6">
                    <a:lumMod val="75000"/>
                  </a:schemeClr>
                </a:solidFill>
              </a:rPr>
              <a:t>фігури піфагорійці називали космічними</a:t>
            </a:r>
            <a:r>
              <a:rPr lang="uk-UA" sz="3200" b="1" i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32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3200" b="1" i="1" dirty="0" smtClean="0">
                <a:solidFill>
                  <a:schemeClr val="accent6">
                    <a:lumMod val="75000"/>
                  </a:schemeClr>
                </a:solidFill>
              </a:rPr>
              <a:t> Де </a:t>
            </a:r>
            <a:r>
              <a:rPr lang="uk-UA" sz="3200" b="1" i="1" dirty="0">
                <a:solidFill>
                  <a:schemeClr val="accent6">
                    <a:lumMod val="75000"/>
                  </a:schemeClr>
                </a:solidFill>
              </a:rPr>
              <a:t>знаходилась піфагорійська школа</a:t>
            </a:r>
            <a:r>
              <a:rPr lang="uk-UA" sz="3200" b="1" i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73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20688"/>
            <a:ext cx="8229600" cy="1944216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I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тема </a:t>
            </a:r>
            <a:r>
              <a:rPr lang="uk-UA" b="1" i="1" dirty="0">
                <a:solidFill>
                  <a:schemeClr val="accent6">
                    <a:lumMod val="75000"/>
                  </a:schemeClr>
                </a:solidFill>
              </a:rPr>
              <a:t>«Вирази і змінні».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2910" y="1340768"/>
            <a:ext cx="7817522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sz="32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3200" b="1" i="1" dirty="0" smtClean="0">
                <a:solidFill>
                  <a:schemeClr val="accent6">
                    <a:lumMod val="75000"/>
                  </a:schemeClr>
                </a:solidFill>
              </a:rPr>
              <a:t>Хто </a:t>
            </a:r>
            <a:r>
              <a:rPr lang="uk-UA" sz="3200" b="1" i="1" dirty="0">
                <a:solidFill>
                  <a:schemeClr val="accent6">
                    <a:lumMod val="75000"/>
                  </a:schemeClr>
                </a:solidFill>
              </a:rPr>
              <a:t>перший почав записувати вирази за допомогою </a:t>
            </a:r>
            <a:r>
              <a:rPr lang="uk-UA" sz="3200" b="1" i="1" dirty="0" smtClean="0">
                <a:solidFill>
                  <a:schemeClr val="accent6">
                    <a:lumMod val="75000"/>
                  </a:schemeClr>
                </a:solidFill>
              </a:rPr>
              <a:t>букв?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3200" b="1" i="1" dirty="0" smtClean="0">
                <a:solidFill>
                  <a:schemeClr val="accent6">
                    <a:lumMod val="75000"/>
                  </a:schemeClr>
                </a:solidFill>
              </a:rPr>
              <a:t>Кого </a:t>
            </a:r>
            <a:r>
              <a:rPr lang="uk-UA" sz="3200" b="1" i="1" dirty="0">
                <a:solidFill>
                  <a:schemeClr val="accent6">
                    <a:lumMod val="75000"/>
                  </a:schemeClr>
                </a:solidFill>
              </a:rPr>
              <a:t>вважають батьком </a:t>
            </a:r>
            <a:r>
              <a:rPr lang="uk-UA" sz="3200" b="1" i="1" dirty="0" smtClean="0">
                <a:solidFill>
                  <a:schemeClr val="accent6">
                    <a:lumMod val="75000"/>
                  </a:schemeClr>
                </a:solidFill>
              </a:rPr>
              <a:t>алгебри?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3200" b="1" i="1" dirty="0" smtClean="0">
                <a:solidFill>
                  <a:schemeClr val="accent6">
                    <a:lumMod val="75000"/>
                  </a:schemeClr>
                </a:solidFill>
              </a:rPr>
              <a:t>Яка </a:t>
            </a:r>
            <a:r>
              <a:rPr lang="uk-UA" sz="3200" b="1" i="1" dirty="0">
                <a:solidFill>
                  <a:schemeClr val="accent6">
                    <a:lumMod val="75000"/>
                  </a:schemeClr>
                </a:solidFill>
              </a:rPr>
              <a:t>перша математична книга, написана слов’янською мовою</a:t>
            </a:r>
            <a:r>
              <a:rPr lang="uk-UA" sz="3200" b="1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32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3200" b="1" i="1" dirty="0" smtClean="0">
                <a:solidFill>
                  <a:schemeClr val="accent6">
                    <a:lumMod val="75000"/>
                  </a:schemeClr>
                </a:solidFill>
              </a:rPr>
              <a:t> Хто </a:t>
            </a:r>
            <a:r>
              <a:rPr lang="uk-UA" sz="3200" b="1" i="1" dirty="0">
                <a:solidFill>
                  <a:schemeClr val="accent6">
                    <a:lumMod val="75000"/>
                  </a:schemeClr>
                </a:solidFill>
              </a:rPr>
              <a:t>першим використовував формули скороченого множення</a:t>
            </a:r>
            <a:r>
              <a:rPr lang="uk-UA" sz="3200" b="1" i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uk-UA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12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Запитання для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 туру: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sz="2900" dirty="0"/>
              <a:t>1. Записати дріб  16/20  нескоротним:</a:t>
            </a:r>
            <a:endParaRPr lang="ru-RU" sz="2900" dirty="0"/>
          </a:p>
          <a:p>
            <a:pPr marL="0" indent="0">
              <a:buNone/>
            </a:pPr>
            <a:r>
              <a:rPr lang="uk-UA" sz="2900" dirty="0"/>
              <a:t>а)  0,64;   б) 0,8;   в)  4/5;   г)  1 1/4.</a:t>
            </a:r>
            <a:endParaRPr lang="ru-RU" sz="2900" dirty="0"/>
          </a:p>
          <a:p>
            <a:pPr marL="0" indent="0">
              <a:buNone/>
            </a:pPr>
            <a:r>
              <a:rPr lang="uk-UA" sz="2900" dirty="0"/>
              <a:t> </a:t>
            </a:r>
            <a:endParaRPr lang="ru-RU" sz="2900" dirty="0"/>
          </a:p>
          <a:p>
            <a:pPr marL="0" indent="0">
              <a:buNone/>
            </a:pPr>
            <a:r>
              <a:rPr lang="uk-UA" sz="2900" dirty="0"/>
              <a:t>2. Які з даних чисел є складеними:</a:t>
            </a:r>
            <a:endParaRPr lang="ru-RU" sz="2900" dirty="0"/>
          </a:p>
          <a:p>
            <a:pPr marL="0" indent="0">
              <a:buNone/>
            </a:pPr>
            <a:r>
              <a:rPr lang="uk-UA" sz="2900" dirty="0"/>
              <a:t>а) 17;   б) 11;   в)121;   г) 2.</a:t>
            </a:r>
            <a:endParaRPr lang="ru-RU" sz="2900" dirty="0"/>
          </a:p>
          <a:p>
            <a:pPr marL="0" indent="0">
              <a:buNone/>
            </a:pPr>
            <a:r>
              <a:rPr lang="uk-UA" sz="2900" dirty="0"/>
              <a:t> </a:t>
            </a:r>
            <a:endParaRPr lang="ru-RU" sz="2900" dirty="0"/>
          </a:p>
          <a:p>
            <a:pPr marL="0" indent="0">
              <a:buNone/>
            </a:pPr>
            <a:r>
              <a:rPr lang="uk-UA" sz="2900" dirty="0"/>
              <a:t>3. 3% у вигляді десяткового дробу записуючи так:</a:t>
            </a:r>
            <a:endParaRPr lang="ru-RU" sz="2900" dirty="0"/>
          </a:p>
          <a:p>
            <a:pPr marL="0" indent="0">
              <a:buNone/>
            </a:pPr>
            <a:r>
              <a:rPr lang="uk-UA" sz="2900" dirty="0"/>
              <a:t>а) 3;   б) 0,3;   в) 0,03;   г) 0,003.</a:t>
            </a:r>
            <a:endParaRPr lang="ru-RU" sz="2900" dirty="0"/>
          </a:p>
          <a:p>
            <a:pPr marL="0" indent="0">
              <a:buNone/>
            </a:pPr>
            <a:r>
              <a:rPr lang="uk-UA" sz="2900" dirty="0"/>
              <a:t> </a:t>
            </a:r>
            <a:endParaRPr lang="ru-RU" sz="2900" dirty="0"/>
          </a:p>
          <a:p>
            <a:pPr marL="0" indent="0">
              <a:buNone/>
            </a:pPr>
            <a:r>
              <a:rPr lang="uk-UA" sz="2900" dirty="0"/>
              <a:t>4. 1/3 =…</a:t>
            </a:r>
            <a:endParaRPr lang="ru-RU" sz="2900" dirty="0"/>
          </a:p>
          <a:p>
            <a:pPr marL="0" indent="0">
              <a:buNone/>
            </a:pPr>
            <a:r>
              <a:rPr lang="uk-UA" sz="2900" dirty="0"/>
              <a:t>а) 3,333;   б) 0,(3);   в) 0,3333;   г) 0,33. </a:t>
            </a:r>
            <a:endParaRPr lang="ru-RU" sz="2900" dirty="0"/>
          </a:p>
          <a:p>
            <a:pPr marL="0" indent="0">
              <a:buNone/>
            </a:pPr>
            <a:r>
              <a:rPr lang="uk-UA" sz="2900" dirty="0"/>
              <a:t> </a:t>
            </a:r>
            <a:endParaRPr lang="ru-RU" sz="2900" dirty="0"/>
          </a:p>
          <a:p>
            <a:pPr marL="0" indent="0">
              <a:buNone/>
            </a:pPr>
            <a:r>
              <a:rPr lang="uk-UA" sz="2900" dirty="0"/>
              <a:t>5. Добуток  4 </a:t>
            </a:r>
            <a:r>
              <a:rPr lang="ru-RU" sz="2900" dirty="0"/>
              <a:t>1/2  </a:t>
            </a:r>
            <a:r>
              <a:rPr lang="uk-UA" sz="2900" dirty="0"/>
              <a:t> ∙ 1 2/3 дорівнює значенню виразу:</a:t>
            </a:r>
            <a:endParaRPr lang="ru-RU" sz="2900" dirty="0"/>
          </a:p>
          <a:p>
            <a:pPr marL="0" indent="0">
              <a:buNone/>
            </a:pPr>
            <a:r>
              <a:rPr lang="uk-UA" sz="2900" dirty="0"/>
              <a:t>а)41∙2;   б)53/6;   в)  4 2/6;   г)  5 2/3.</a:t>
            </a:r>
            <a:endParaRPr lang="ru-RU" sz="2900" dirty="0"/>
          </a:p>
          <a:p>
            <a:pPr marL="0" indent="0">
              <a:buNone/>
            </a:pPr>
            <a:r>
              <a:rPr lang="uk-UA" sz="2900" dirty="0"/>
              <a:t> </a:t>
            </a:r>
            <a:endParaRPr lang="ru-RU" sz="2900" dirty="0"/>
          </a:p>
          <a:p>
            <a:pPr marL="0" indent="0">
              <a:buNone/>
            </a:pPr>
            <a:r>
              <a:rPr lang="uk-UA" sz="2900" dirty="0"/>
              <a:t>6. Щоб знайти невідомий член пропорції  8 : 10 = Х : 15 треба:</a:t>
            </a:r>
            <a:endParaRPr lang="ru-RU" sz="2900" dirty="0"/>
          </a:p>
          <a:p>
            <a:pPr marL="0" indent="0">
              <a:buNone/>
            </a:pPr>
            <a:r>
              <a:rPr lang="uk-UA" sz="2900" dirty="0"/>
              <a:t>а) 8 ∙ 15 ∙ 10;   б) 8 ∙ 15 : 10;   в) 8 ∙ 10 : 15;   г) 8 + 15 – 10.</a:t>
            </a:r>
            <a:endParaRPr lang="ru-RU" sz="29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dirty="0"/>
              <a:t>7. Записати числа 0, -13, 5, -4 у порядку зростання: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а) -13, -4, 5, 0;   б) -13, -4, 0, 5;   в) 0, -4, 5, -13;   г) 0, -13, -4, 5.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 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8. 4 + (а – б) =…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а) 4 – </a:t>
            </a:r>
            <a:r>
              <a:rPr lang="uk-UA" dirty="0" err="1"/>
              <a:t>а</a:t>
            </a:r>
            <a:r>
              <a:rPr lang="uk-UA" dirty="0"/>
              <a:t> – б;   </a:t>
            </a:r>
            <a:r>
              <a:rPr lang="uk-UA" dirty="0" err="1"/>
              <a:t>б</a:t>
            </a:r>
            <a:r>
              <a:rPr lang="uk-UA" dirty="0"/>
              <a:t>) 4 – а + б;   в) 4 + а + б;   г) 4 + а – в.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 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9. -6 (а – 8) =…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а) -6а – 8;   б) -6а + 8;   в) -6а – 48;   г) -6а + 48.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 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10.  3/17  ∙ 2 ∙ (-17/3) =…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а) 2;   б)  - 6/17;   в) -2;   г)  102/15.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 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11. Одне з чисел у 3 рази більше за друге. Якщо позначити менше число за Х, то більше дорівнює: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а) Х + 3;   б) Х – 3;   в) Х : 3;   г) 3Х.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 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12. Коренями рівняння /Х/ = 4 є: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а) 4;   б) -4;   в) 4 і -4;   г) 0.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8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ІІ тема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« М. А. Чайковський і НТШ» </a:t>
            </a:r>
            <a:r>
              <a:rPr lang="uk-UA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2910" y="1700808"/>
            <a:ext cx="7673506" cy="4425355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Які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ще захоплення були в М.А.Чайковського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Назвати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прізвища відомих людей, які були вчителями М.А.Чайковського у Бережанській гімназії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співавторстві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з Ф. Гудименком, Й.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Погребським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та Г.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Саковичем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 М.А.Чайковський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видає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Російсько-український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математичний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словник» (1960 р.)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. Скільки термінів у словнику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Яких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галузей математики в </a:t>
            </a:r>
            <a:r>
              <a:rPr lang="uk-UA" dirty="0" err="1">
                <a:solidFill>
                  <a:schemeClr val="accent6">
                    <a:lumMod val="75000"/>
                  </a:schemeClr>
                </a:solidFill>
              </a:rPr>
              <a:t>оснсвному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 стосуються наукові досягнення М.Ф.Чайковського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535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76672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V 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тема «В.Я. </a:t>
            </a:r>
            <a:r>
              <a:rPr lang="uk-UA" b="1" dirty="0" err="1">
                <a:solidFill>
                  <a:schemeClr val="accent6">
                    <a:lumMod val="75000"/>
                  </a:schemeClr>
                </a:solidFill>
              </a:rPr>
              <a:t>Буняковський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 – російський математик, українець за походженням».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2910" y="1988840"/>
            <a:ext cx="7817522" cy="413732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В.Я. </a:t>
            </a:r>
            <a:r>
              <a:rPr lang="uk-UA" dirty="0" err="1">
                <a:solidFill>
                  <a:schemeClr val="accent6">
                    <a:lumMod val="75000"/>
                  </a:schemeClr>
                </a:solidFill>
              </a:rPr>
              <a:t>Буняковський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 володів багатьма мовами. Назвіть кілька з них. 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У яких галузях математики працював В.Я.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Буняковський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Скільки наукових праць опублікував В.Я. </a:t>
            </a:r>
            <a:r>
              <a:rPr lang="uk-UA" dirty="0" err="1">
                <a:solidFill>
                  <a:schemeClr val="accent6">
                    <a:lumMod val="75000"/>
                  </a:schemeClr>
                </a:solidFill>
              </a:rPr>
              <a:t>Буняковський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В.Я. </a:t>
            </a:r>
            <a:r>
              <a:rPr lang="uk-UA" dirty="0" err="1">
                <a:solidFill>
                  <a:schemeClr val="accent6">
                    <a:lumMod val="75000"/>
                  </a:schemeClr>
                </a:solidFill>
              </a:rPr>
              <a:t>Буняковський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 був автором навчальних посібників для учнів і вчителів.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Скільки</a:t>
            </a:r>
            <a:r>
              <a:rPr lang="uk-UA" dirty="0" err="1">
                <a:solidFill>
                  <a:schemeClr val="accent6">
                    <a:lumMod val="75000"/>
                  </a:schemeClr>
                </a:solidFill>
              </a:rPr>
              <a:t>їх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 видав вчений?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25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І 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тема «М.І. Лобачевский  і його геометрія».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2910" y="1340768"/>
            <a:ext cx="7673506" cy="47853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dirty="0"/>
              <a:t> </a:t>
            </a:r>
            <a:endParaRPr lang="ru-RU" sz="3200" dirty="0"/>
          </a:p>
          <a:p>
            <a:pPr marL="514350" indent="-514350">
              <a:buFont typeface="+mj-lt"/>
              <a:buAutoNum type="arabicPeriod"/>
            </a:pPr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Як назвали англійські вчені М.І. </a:t>
            </a:r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</a:rPr>
              <a:t>Лобачевского?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Улюблений викладач М.І. Лобачевского у Казанському університеті. –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uk-UA" sz="3200" b="1" dirty="0" err="1">
                <a:solidFill>
                  <a:schemeClr val="accent6">
                    <a:lumMod val="75000"/>
                  </a:schemeClr>
                </a:solidFill>
              </a:rPr>
              <a:t>Бельтрас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».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</a:rPr>
              <a:t>Вчений </a:t>
            </a:r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фізик – учень М.І. </a:t>
            </a:r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</a:rPr>
              <a:t>Лобачевского.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</a:rPr>
              <a:t>Сформувати </a:t>
            </a:r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сміливі припущення М.І. Лобачевского, що лежить в основі неевклідової геометрії. 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76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277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59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5445248"/>
          </a:xfrm>
        </p:spPr>
        <p:txBody>
          <a:bodyPr>
            <a:normAutofit/>
          </a:bodyPr>
          <a:lstStyle/>
          <a:p>
            <a:r>
              <a:rPr lang="uk-UA" sz="7200" b="1" i="1" dirty="0" smtClean="0">
                <a:solidFill>
                  <a:schemeClr val="accent6">
                    <a:lumMod val="50000"/>
                  </a:schemeClr>
                </a:solidFill>
              </a:rPr>
              <a:t>Завдання </a:t>
            </a:r>
            <a:br>
              <a:rPr lang="uk-UA" sz="7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7200" b="1" i="1" dirty="0" smtClean="0">
                <a:solidFill>
                  <a:schemeClr val="accent6">
                    <a:lumMod val="50000"/>
                  </a:schemeClr>
                </a:solidFill>
              </a:rPr>
              <a:t>для </a:t>
            </a:r>
            <a:r>
              <a:rPr lang="en-US" sz="7200" b="1" i="1" dirty="0" smtClean="0">
                <a:solidFill>
                  <a:schemeClr val="accent6">
                    <a:lumMod val="50000"/>
                  </a:schemeClr>
                </a:solidFill>
              </a:rPr>
              <a:t>II </a:t>
            </a:r>
            <a:r>
              <a:rPr lang="uk-UA" sz="7200" b="1" i="1" dirty="0" smtClean="0">
                <a:solidFill>
                  <a:schemeClr val="accent6">
                    <a:lumMod val="50000"/>
                  </a:schemeClr>
                </a:solidFill>
              </a:rPr>
              <a:t>туру:</a:t>
            </a:r>
            <a:endParaRPr lang="en-US" sz="7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6080444"/>
            <a:ext cx="788953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9900"/>
                </a:solidFill>
              </a:rPr>
              <a:t>1.Рівняння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uk-UA" sz="1800" dirty="0" smtClean="0"/>
              <a:t> </a:t>
            </a:r>
            <a:r>
              <a:rPr lang="uk-UA" sz="1800" dirty="0"/>
              <a:t>Рівність, яка містить невідомі називається…  </a:t>
            </a:r>
            <a:endParaRPr lang="ru-RU" sz="1800" dirty="0"/>
          </a:p>
          <a:p>
            <a:pPr>
              <a:buFont typeface="+mj-lt"/>
              <a:buAutoNum type="arabicPeriod"/>
            </a:pPr>
            <a:r>
              <a:rPr lang="uk-UA" sz="1800" dirty="0" smtClean="0"/>
              <a:t> </a:t>
            </a:r>
            <a:r>
              <a:rPr lang="uk-UA" sz="1800" dirty="0"/>
              <a:t>Розв’язком рівняння 4Х = 20 є число…  </a:t>
            </a:r>
            <a:endParaRPr lang="ru-RU" sz="1800" dirty="0"/>
          </a:p>
          <a:p>
            <a:pPr>
              <a:buFont typeface="+mj-lt"/>
              <a:buAutoNum type="arabicPeriod"/>
            </a:pPr>
            <a:r>
              <a:rPr lang="uk-UA" sz="1800" dirty="0" smtClean="0"/>
              <a:t> </a:t>
            </a:r>
            <a:r>
              <a:rPr lang="uk-UA" sz="1800" dirty="0"/>
              <a:t>Значення змінної,яке перетворює рівняння у правильну рівність, називають …  </a:t>
            </a:r>
            <a:endParaRPr lang="ru-RU" sz="1800" dirty="0"/>
          </a:p>
          <a:p>
            <a:pPr>
              <a:buFont typeface="+mj-lt"/>
              <a:buAutoNum type="arabicPeriod"/>
            </a:pPr>
            <a:r>
              <a:rPr lang="uk-UA" sz="1800" dirty="0" smtClean="0"/>
              <a:t> </a:t>
            </a:r>
            <a:r>
              <a:rPr lang="uk-UA" sz="1800" dirty="0"/>
              <a:t>Якщо рівняння мають одинакові розв'язки, то такі рівняння називаються…  </a:t>
            </a:r>
            <a:endParaRPr lang="ru-RU" sz="1800" dirty="0"/>
          </a:p>
          <a:p>
            <a:pPr>
              <a:buFont typeface="+mj-lt"/>
              <a:buAutoNum type="arabicPeriod"/>
            </a:pPr>
            <a:r>
              <a:rPr lang="uk-UA" sz="1800" dirty="0" smtClean="0"/>
              <a:t> </a:t>
            </a:r>
            <a:r>
              <a:rPr lang="uk-UA" sz="1800" dirty="0"/>
              <a:t>Скільки розв’язків має рівняння 0Х = 5</a:t>
            </a:r>
            <a:r>
              <a:rPr lang="uk-UA" sz="1800" dirty="0" smtClean="0"/>
              <a:t>? </a:t>
            </a:r>
            <a:r>
              <a:rPr lang="uk-UA" sz="1800" dirty="0"/>
              <a:t> </a:t>
            </a:r>
            <a:endParaRPr lang="ru-RU" sz="1800" dirty="0"/>
          </a:p>
          <a:p>
            <a:pPr>
              <a:buFont typeface="+mj-lt"/>
              <a:buAutoNum type="arabicPeriod"/>
            </a:pPr>
            <a:r>
              <a:rPr lang="uk-UA" sz="1800" dirty="0" smtClean="0"/>
              <a:t> </a:t>
            </a:r>
            <a:r>
              <a:rPr lang="uk-UA" sz="1800" dirty="0"/>
              <a:t>Скільки розв’язків має рівняння 0Х = 0</a:t>
            </a:r>
            <a:r>
              <a:rPr lang="uk-UA" sz="1800" dirty="0" smtClean="0"/>
              <a:t>?</a:t>
            </a:r>
            <a:r>
              <a:rPr lang="uk-UA" sz="1800" dirty="0"/>
              <a:t> </a:t>
            </a:r>
            <a:endParaRPr lang="ru-RU" sz="1800" dirty="0"/>
          </a:p>
          <a:p>
            <a:pPr>
              <a:buFont typeface="+mj-lt"/>
              <a:buAutoNum type="arabicPeriod"/>
            </a:pPr>
            <a:r>
              <a:rPr lang="uk-UA" sz="1800" dirty="0" smtClean="0"/>
              <a:t> </a:t>
            </a:r>
            <a:r>
              <a:rPr lang="uk-UA" sz="1800" dirty="0"/>
              <a:t>У рівнянні 17Х = 2 число 17 </a:t>
            </a:r>
            <a:r>
              <a:rPr lang="uk-UA" sz="1800" dirty="0" smtClean="0"/>
              <a:t>називається</a:t>
            </a:r>
            <a:endParaRPr lang="ru-RU" sz="1800" dirty="0"/>
          </a:p>
          <a:p>
            <a:pPr>
              <a:buFont typeface="+mj-lt"/>
              <a:buAutoNum type="arabicPeriod"/>
            </a:pPr>
            <a:r>
              <a:rPr lang="uk-UA" sz="1800" dirty="0"/>
              <a:t> </a:t>
            </a:r>
            <a:r>
              <a:rPr lang="uk-UA" sz="1800" dirty="0" smtClean="0"/>
              <a:t> </a:t>
            </a:r>
            <a:r>
              <a:rPr lang="uk-UA" sz="1800" dirty="0"/>
              <a:t>Розв’язком рівняння х+4=-4 є </a:t>
            </a:r>
            <a:r>
              <a:rPr lang="uk-UA" sz="1800" dirty="0" smtClean="0"/>
              <a:t>число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 smtClean="0"/>
              <a:t>9. </a:t>
            </a:r>
            <a:r>
              <a:rPr lang="uk-UA" sz="1800" dirty="0"/>
              <a:t>Знайти </a:t>
            </a:r>
            <a:r>
              <a:rPr lang="uk-UA" sz="1800" dirty="0" smtClean="0"/>
              <a:t>розв’язки</a:t>
            </a:r>
          </a:p>
          <a:p>
            <a:pPr marL="0" indent="0">
              <a:buNone/>
            </a:pPr>
            <a:r>
              <a:rPr lang="uk-UA" sz="1800" dirty="0"/>
              <a:t> </a:t>
            </a:r>
            <a:r>
              <a:rPr lang="uk-UA" sz="1800" dirty="0" smtClean="0"/>
              <a:t>    рівняння</a:t>
            </a:r>
            <a:r>
              <a:rPr lang="uk-UA" sz="1800" dirty="0"/>
              <a:t>: </a:t>
            </a:r>
            <a:r>
              <a:rPr lang="en-US" sz="1800" dirty="0"/>
              <a:t>I</a:t>
            </a:r>
            <a:r>
              <a:rPr lang="uk-UA" sz="1800" dirty="0"/>
              <a:t>Х</a:t>
            </a:r>
            <a:r>
              <a:rPr lang="en-US" sz="1800" dirty="0"/>
              <a:t>I</a:t>
            </a:r>
            <a:r>
              <a:rPr lang="uk-UA" sz="1800" dirty="0"/>
              <a:t> = </a:t>
            </a:r>
            <a:r>
              <a:rPr lang="uk-UA" sz="1800" dirty="0" smtClean="0"/>
              <a:t>2</a:t>
            </a:r>
            <a:r>
              <a:rPr lang="uk-UA" sz="1800" dirty="0"/>
              <a:t> </a:t>
            </a:r>
            <a:endParaRPr lang="ru-RU" sz="1800" dirty="0"/>
          </a:p>
          <a:p>
            <a:pPr marL="0" indent="0">
              <a:buNone/>
            </a:pPr>
            <a:r>
              <a:rPr lang="uk-UA" sz="1800" dirty="0" smtClean="0"/>
              <a:t>10.Скільки </a:t>
            </a:r>
            <a:r>
              <a:rPr lang="uk-UA" sz="1800" dirty="0"/>
              <a:t>розв’язків має 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/>
              <a:t> </a:t>
            </a:r>
            <a:r>
              <a:rPr lang="uk-UA" sz="1800" dirty="0" smtClean="0"/>
              <a:t>     рівняння</a:t>
            </a:r>
            <a:r>
              <a:rPr lang="uk-UA" sz="1800" dirty="0"/>
              <a:t>: </a:t>
            </a:r>
            <a:r>
              <a:rPr lang="en-US" sz="1800" dirty="0"/>
              <a:t>I</a:t>
            </a:r>
            <a:r>
              <a:rPr lang="uk-UA" sz="1800" dirty="0"/>
              <a:t>Х</a:t>
            </a:r>
            <a:r>
              <a:rPr lang="en-US" sz="1800" dirty="0"/>
              <a:t>I </a:t>
            </a:r>
            <a:r>
              <a:rPr lang="en-US" sz="1800" baseline="30000" dirty="0"/>
              <a:t> </a:t>
            </a:r>
            <a:r>
              <a:rPr lang="uk-UA" sz="1800" dirty="0"/>
              <a:t>= -</a:t>
            </a:r>
            <a:r>
              <a:rPr lang="uk-UA" sz="1800" dirty="0" smtClean="0"/>
              <a:t>9</a:t>
            </a:r>
            <a:endParaRPr lang="ru-RU" sz="1800" dirty="0"/>
          </a:p>
          <a:p>
            <a:pPr marL="0" indent="0">
              <a:buNone/>
            </a:pPr>
            <a:r>
              <a:rPr lang="uk-UA" sz="1800" dirty="0" smtClean="0"/>
              <a:t>11.</a:t>
            </a:r>
            <a:r>
              <a:rPr lang="uk-UA" sz="1800" dirty="0"/>
              <a:t> </a:t>
            </a:r>
            <a:r>
              <a:rPr lang="uk-UA" sz="1800" dirty="0" smtClean="0"/>
              <a:t>Знайти розв’язки</a:t>
            </a:r>
          </a:p>
          <a:p>
            <a:pPr marL="0" indent="0">
              <a:buNone/>
            </a:pPr>
            <a:r>
              <a:rPr lang="uk-UA" sz="1800" dirty="0"/>
              <a:t> </a:t>
            </a:r>
            <a:r>
              <a:rPr lang="uk-UA" sz="1800" dirty="0" smtClean="0"/>
              <a:t>      рівняння</a:t>
            </a:r>
            <a:r>
              <a:rPr lang="uk-UA" sz="1800" dirty="0"/>
              <a:t>: Х</a:t>
            </a:r>
            <a:r>
              <a:rPr lang="uk-UA" sz="1800" baseline="30000" dirty="0"/>
              <a:t>2 </a:t>
            </a:r>
            <a:r>
              <a:rPr lang="uk-UA" sz="1800" dirty="0"/>
              <a:t> = </a:t>
            </a:r>
            <a:r>
              <a:rPr lang="uk-UA" sz="1800" dirty="0" smtClean="0"/>
              <a:t>1</a:t>
            </a:r>
          </a:p>
          <a:p>
            <a:pPr marL="0" indent="0">
              <a:buNone/>
            </a:pPr>
            <a:r>
              <a:rPr lang="uk-UA" sz="1800" dirty="0" smtClean="0"/>
              <a:t>12.Замінити </a:t>
            </a:r>
            <a:r>
              <a:rPr lang="uk-UA" sz="1800" dirty="0"/>
              <a:t>рівняння </a:t>
            </a:r>
            <a:r>
              <a:rPr lang="uk-UA" sz="1800" dirty="0" smtClean="0"/>
              <a:t>                      </a:t>
            </a:r>
          </a:p>
          <a:p>
            <a:pPr marL="0" indent="0">
              <a:buNone/>
            </a:pPr>
            <a:r>
              <a:rPr lang="uk-UA" sz="1800" dirty="0"/>
              <a:t> </a:t>
            </a:r>
            <a:r>
              <a:rPr lang="uk-UA" sz="1800" dirty="0" smtClean="0"/>
              <a:t>       3Х </a:t>
            </a:r>
            <a:r>
              <a:rPr lang="uk-UA" sz="1800" dirty="0"/>
              <a:t>+ 2Х + Х = 18 </a:t>
            </a:r>
            <a:r>
              <a:rPr lang="uk-UA" sz="1800" dirty="0" smtClean="0"/>
              <a:t>рівносильним</a:t>
            </a:r>
            <a:r>
              <a:rPr lang="uk-UA" sz="1800" dirty="0"/>
              <a:t> </a:t>
            </a:r>
            <a:endParaRPr lang="ru-RU" sz="1800" dirty="0"/>
          </a:p>
          <a:p>
            <a:pPr marL="0" indent="0">
              <a:buNone/>
            </a:pPr>
            <a:r>
              <a:rPr lang="uk-UA" sz="1800" dirty="0" smtClean="0"/>
              <a:t>13.Знайти розв’язки рівняння: </a:t>
            </a:r>
          </a:p>
          <a:p>
            <a:pPr marL="0" indent="0">
              <a:buNone/>
            </a:pPr>
            <a:r>
              <a:rPr lang="uk-UA" sz="1800" dirty="0"/>
              <a:t> </a:t>
            </a:r>
            <a:r>
              <a:rPr lang="uk-UA" sz="1800" dirty="0" smtClean="0"/>
              <a:t>     1/3Х  = 1 </a:t>
            </a:r>
            <a:endParaRPr lang="ru-RU" sz="1800" dirty="0" smtClean="0"/>
          </a:p>
          <a:p>
            <a:pPr marL="0" indent="0">
              <a:buNone/>
            </a:pPr>
            <a:r>
              <a:rPr lang="uk-UA" sz="1800" dirty="0" smtClean="0"/>
              <a:t> 14.Чи </a:t>
            </a:r>
            <a:r>
              <a:rPr lang="uk-UA" sz="1800" dirty="0"/>
              <a:t>рівносильні рівняння: 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/>
              <a:t> </a:t>
            </a:r>
            <a:r>
              <a:rPr lang="uk-UA" sz="1800" dirty="0" smtClean="0"/>
              <a:t>      2(Х </a:t>
            </a:r>
            <a:r>
              <a:rPr lang="uk-UA" sz="1800" dirty="0"/>
              <a:t>+ 3) = 15 і 2Х – 6 = </a:t>
            </a:r>
            <a:r>
              <a:rPr lang="uk-UA" sz="1800" dirty="0" smtClean="0"/>
              <a:t>15</a:t>
            </a:r>
          </a:p>
          <a:p>
            <a:pPr marL="0" indent="0">
              <a:buNone/>
            </a:pPr>
            <a:r>
              <a:rPr lang="uk-UA" sz="1800" dirty="0" smtClean="0"/>
              <a:t>15. </a:t>
            </a:r>
            <a:r>
              <a:rPr lang="uk-UA" sz="1800" dirty="0"/>
              <a:t>Розв’язати рівняння: 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/>
              <a:t> </a:t>
            </a:r>
            <a:r>
              <a:rPr lang="uk-UA" sz="1800" dirty="0" smtClean="0"/>
              <a:t>     -</a:t>
            </a:r>
            <a:r>
              <a:rPr lang="uk-UA" sz="1800" dirty="0"/>
              <a:t>3,8 + Х = - </a:t>
            </a:r>
            <a:r>
              <a:rPr lang="uk-UA" sz="1800" dirty="0" smtClean="0"/>
              <a:t>10,8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9900"/>
                </a:solidFill>
              </a:rPr>
              <a:t>2.Додатні та від‘ємні числа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</a:t>
            </a:r>
            <a:r>
              <a:rPr lang="uk-UA" dirty="0"/>
              <a:t>Яке число не належить ні до </a:t>
            </a:r>
            <a:r>
              <a:rPr lang="uk-UA" dirty="0" err="1"/>
              <a:t>додатніх</a:t>
            </a:r>
            <a:r>
              <a:rPr lang="uk-UA" dirty="0"/>
              <a:t>, ні до від’ємних чисел?</a:t>
            </a:r>
            <a:r>
              <a:rPr lang="ru-RU" dirty="0"/>
              <a:t>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uk-UA" dirty="0" smtClean="0"/>
              <a:t> </a:t>
            </a:r>
            <a:r>
              <a:rPr lang="uk-UA" dirty="0"/>
              <a:t>Порівняти числа: -5 і 3. 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</a:t>
            </a:r>
            <a:r>
              <a:rPr lang="uk-UA" dirty="0"/>
              <a:t>З двох чисел на координатній прямі більшим є те, що </a:t>
            </a:r>
            <a:r>
              <a:rPr lang="uk-UA" dirty="0" smtClean="0"/>
              <a:t>розміщене... </a:t>
            </a:r>
            <a:endParaRPr lang="uk-UA" dirty="0"/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 </a:t>
            </a:r>
            <a:r>
              <a:rPr lang="uk-UA" dirty="0" smtClean="0"/>
              <a:t> </a:t>
            </a:r>
            <a:r>
              <a:rPr lang="uk-UA" dirty="0"/>
              <a:t>Щоб додати два числа з різними знаками </a:t>
            </a:r>
            <a:r>
              <a:rPr lang="uk-UA" dirty="0" smtClean="0"/>
              <a:t>треба... </a:t>
            </a:r>
            <a:r>
              <a:rPr lang="uk-UA" b="1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</a:t>
            </a:r>
            <a:r>
              <a:rPr lang="uk-UA" dirty="0"/>
              <a:t>Добуток двох від’ємних чисел є </a:t>
            </a:r>
            <a:r>
              <a:rPr lang="uk-UA" dirty="0" smtClean="0"/>
              <a:t>число... </a:t>
            </a:r>
            <a:r>
              <a:rPr lang="uk-UA" b="1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</a:t>
            </a:r>
            <a:r>
              <a:rPr lang="uk-UA" dirty="0"/>
              <a:t>Часткою двох чисел з різними знаками є </a:t>
            </a:r>
            <a:r>
              <a:rPr lang="uk-UA" dirty="0" smtClean="0"/>
              <a:t>число… </a:t>
            </a:r>
            <a:r>
              <a:rPr lang="uk-UA" b="1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Обчислити</a:t>
            </a:r>
            <a:r>
              <a:rPr lang="uk-UA" dirty="0"/>
              <a:t>: (- 1/3) ∙ (- 1/6). 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</a:t>
            </a:r>
            <a:r>
              <a:rPr lang="uk-UA" dirty="0"/>
              <a:t>Обчислити: -0,3 : 0,1. 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 </a:t>
            </a:r>
            <a:r>
              <a:rPr lang="uk-UA" dirty="0" smtClean="0"/>
              <a:t> </a:t>
            </a:r>
            <a:r>
              <a:rPr lang="uk-UA" dirty="0"/>
              <a:t>Щоб додати два від’ємні числа, </a:t>
            </a:r>
            <a:r>
              <a:rPr lang="uk-UA" dirty="0" smtClean="0"/>
              <a:t>треба...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10. </a:t>
            </a:r>
            <a:r>
              <a:rPr lang="uk-UA" dirty="0" smtClean="0"/>
              <a:t>    Обчислити</a:t>
            </a:r>
            <a:r>
              <a:rPr lang="uk-UA" dirty="0"/>
              <a:t>: -13,3 + 10. 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 </a:t>
            </a:r>
            <a:r>
              <a:rPr lang="uk-UA" dirty="0" smtClean="0"/>
              <a:t>11</a:t>
            </a:r>
            <a:r>
              <a:rPr lang="uk-UA" dirty="0"/>
              <a:t>. </a:t>
            </a:r>
            <a:r>
              <a:rPr lang="uk-UA" dirty="0" smtClean="0"/>
              <a:t>   Розв’язати </a:t>
            </a:r>
            <a:r>
              <a:rPr lang="uk-UA" dirty="0"/>
              <a:t>рівняння: -3,8 + Х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= </a:t>
            </a:r>
            <a:r>
              <a:rPr lang="uk-UA" dirty="0"/>
              <a:t>- 10,8.  </a:t>
            </a:r>
            <a:endParaRPr lang="ru-RU" dirty="0"/>
          </a:p>
          <a:p>
            <a:pPr marL="514350" indent="-514350">
              <a:buAutoNum type="arabicPeriod" startAt="12"/>
            </a:pPr>
            <a:r>
              <a:rPr lang="uk-UA" dirty="0" smtClean="0"/>
              <a:t>Сформулювати </a:t>
            </a:r>
            <a:r>
              <a:rPr lang="uk-UA" dirty="0"/>
              <a:t>переставну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властивість </a:t>
            </a:r>
            <a:r>
              <a:rPr lang="uk-UA" dirty="0"/>
              <a:t>додавання. </a:t>
            </a:r>
            <a:r>
              <a:rPr lang="uk-UA" b="1" dirty="0"/>
              <a:t> </a:t>
            </a:r>
            <a:endParaRPr lang="ru-RU" dirty="0"/>
          </a:p>
          <a:p>
            <a:pPr marL="514350" indent="-514350">
              <a:buAutoNum type="arabicPeriod" startAt="13"/>
            </a:pPr>
            <a:r>
              <a:rPr lang="uk-UA" dirty="0" smtClean="0"/>
              <a:t>Обчислити</a:t>
            </a:r>
            <a:r>
              <a:rPr lang="uk-UA" dirty="0"/>
              <a:t>: -15,6 + (-3,1).  </a:t>
            </a:r>
            <a:endParaRPr lang="ru-RU" dirty="0"/>
          </a:p>
          <a:p>
            <a:pPr marL="514350" indent="-514350">
              <a:buAutoNum type="arabicPeriod" startAt="14"/>
            </a:pPr>
            <a:r>
              <a:rPr lang="uk-UA" dirty="0" smtClean="0"/>
              <a:t>(</a:t>
            </a:r>
            <a:r>
              <a:rPr lang="en-US" dirty="0"/>
              <a:t>a</a:t>
            </a:r>
            <a:r>
              <a:rPr lang="ru-RU" dirty="0"/>
              <a:t> + </a:t>
            </a:r>
            <a:r>
              <a:rPr lang="en-US" dirty="0"/>
              <a:t>b</a:t>
            </a:r>
            <a:r>
              <a:rPr lang="ru-RU" dirty="0"/>
              <a:t>) + </a:t>
            </a:r>
            <a:r>
              <a:rPr lang="en-US" dirty="0"/>
              <a:t>c</a:t>
            </a:r>
            <a:r>
              <a:rPr lang="ru-RU" dirty="0"/>
              <a:t> = </a:t>
            </a:r>
            <a:r>
              <a:rPr lang="en-US" dirty="0"/>
              <a:t>a</a:t>
            </a:r>
            <a:r>
              <a:rPr lang="ru-RU" dirty="0"/>
              <a:t> + (</a:t>
            </a:r>
            <a:r>
              <a:rPr lang="en-US" dirty="0"/>
              <a:t>b</a:t>
            </a:r>
            <a:r>
              <a:rPr lang="ru-RU" dirty="0"/>
              <a:t> + </a:t>
            </a:r>
            <a:r>
              <a:rPr lang="en-US" dirty="0"/>
              <a:t>c</a:t>
            </a:r>
            <a:r>
              <a:rPr lang="ru-RU" dirty="0" smtClean="0"/>
              <a:t>).            </a:t>
            </a:r>
            <a:r>
              <a:rPr lang="ru-RU" dirty="0" smtClean="0"/>
              <a:t>Як 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/>
              <a:t>така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ru-RU" dirty="0" err="1" smtClean="0"/>
              <a:t>властивість</a:t>
            </a:r>
            <a:r>
              <a:rPr lang="uk-UA" dirty="0" smtClean="0"/>
              <a:t>  додавання</a:t>
            </a:r>
            <a:r>
              <a:rPr lang="uk-UA" dirty="0"/>
              <a:t>? </a:t>
            </a:r>
            <a:r>
              <a:rPr lang="uk-UA" dirty="0" smtClean="0"/>
              <a:t> </a:t>
            </a:r>
            <a:endParaRPr lang="uk-UA" b="1" dirty="0" smtClean="0"/>
          </a:p>
          <a:p>
            <a:pPr marL="0" indent="0">
              <a:buNone/>
            </a:pPr>
            <a:r>
              <a:rPr lang="uk-UA" dirty="0" smtClean="0"/>
              <a:t>15.     </a:t>
            </a:r>
            <a:r>
              <a:rPr lang="uk-UA" dirty="0"/>
              <a:t>(- </a:t>
            </a:r>
            <a:r>
              <a:rPr lang="uk-UA" dirty="0" smtClean="0"/>
              <a:t>1/3)²</a:t>
            </a:r>
            <a:r>
              <a:rPr lang="uk-UA" dirty="0" smtClean="0"/>
              <a:t>=  .</a:t>
            </a:r>
            <a:r>
              <a:rPr lang="en-US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05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>
                <a:solidFill>
                  <a:srgbClr val="FF9900"/>
                </a:solidFill>
              </a:rPr>
              <a:t>3.Звичайні дроби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</a:t>
            </a:r>
            <a:r>
              <a:rPr lang="uk-UA" dirty="0"/>
              <a:t>У дробі  3/5  число 3 </a:t>
            </a:r>
            <a:r>
              <a:rPr lang="uk-UA" dirty="0" smtClean="0"/>
              <a:t>є… 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Дріб  </a:t>
            </a:r>
            <a:r>
              <a:rPr lang="uk-UA" dirty="0"/>
              <a:t>7/5  </a:t>
            </a:r>
            <a:r>
              <a:rPr lang="uk-UA" dirty="0" smtClean="0"/>
              <a:t>є…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Дріб 0,3 є…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 </a:t>
            </a:r>
            <a:r>
              <a:rPr lang="uk-UA" dirty="0" smtClean="0"/>
              <a:t>Ділення </a:t>
            </a:r>
            <a:r>
              <a:rPr lang="uk-UA" dirty="0"/>
              <a:t>чисельника і знаменника дробу на їх спільний дільник, відмінний від нуля </a:t>
            </a:r>
            <a:r>
              <a:rPr lang="uk-UA" dirty="0" smtClean="0"/>
              <a:t>називається…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 </a:t>
            </a:r>
            <a:r>
              <a:rPr lang="uk-UA" dirty="0" smtClean="0"/>
              <a:t> </a:t>
            </a:r>
            <a:r>
              <a:rPr lang="uk-UA" dirty="0"/>
              <a:t>Якщо кавун </a:t>
            </a:r>
            <a:r>
              <a:rPr lang="uk-UA" dirty="0" smtClean="0"/>
              <a:t>розрізали </a:t>
            </a:r>
            <a:r>
              <a:rPr lang="uk-UA" dirty="0"/>
              <a:t>на 8 рівних частин і </a:t>
            </a:r>
            <a:r>
              <a:rPr lang="uk-UA" dirty="0" smtClean="0"/>
              <a:t>з’їли </a:t>
            </a:r>
            <a:r>
              <a:rPr lang="uk-UA" dirty="0"/>
              <a:t>3 частини, то </a:t>
            </a:r>
            <a:r>
              <a:rPr lang="uk-UA" dirty="0" smtClean="0"/>
              <a:t>яку частину кавуна з‘їли</a:t>
            </a:r>
            <a:r>
              <a:rPr lang="en-US" dirty="0" smtClean="0"/>
              <a:t>?</a:t>
            </a:r>
            <a:r>
              <a:rPr lang="uk-UA" dirty="0" smtClean="0"/>
              <a:t> 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 </a:t>
            </a:r>
            <a:r>
              <a:rPr lang="uk-UA" dirty="0"/>
              <a:t>3/4  від числа 200 дорівнює</a:t>
            </a:r>
            <a:r>
              <a:rPr lang="uk-UA" dirty="0" smtClean="0"/>
              <a:t>...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</a:t>
            </a:r>
            <a:r>
              <a:rPr lang="uk-UA" dirty="0"/>
              <a:t>Щоб знайти число за його дробом, </a:t>
            </a:r>
            <a:r>
              <a:rPr lang="uk-UA" dirty="0" smtClean="0"/>
              <a:t>потрібно…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</a:t>
            </a:r>
            <a:r>
              <a:rPr lang="uk-UA" dirty="0"/>
              <a:t>Знайти число, якщо  3/8 </a:t>
            </a:r>
            <a:r>
              <a:rPr lang="uk-UA" dirty="0" smtClean="0"/>
              <a:t>його </a:t>
            </a:r>
            <a:r>
              <a:rPr lang="uk-UA" dirty="0"/>
              <a:t>дорівнює 90. 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Щоб </a:t>
            </a:r>
            <a:r>
              <a:rPr lang="uk-UA" dirty="0"/>
              <a:t>знайти дріб від числа, </a:t>
            </a:r>
            <a:r>
              <a:rPr lang="uk-UA" dirty="0" smtClean="0"/>
              <a:t>потрібно…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10.     Знаменник </a:t>
            </a:r>
            <a:r>
              <a:rPr lang="uk-UA" dirty="0"/>
              <a:t>дробу </a:t>
            </a:r>
            <a:r>
              <a:rPr lang="uk-UA" dirty="0" smtClean="0"/>
              <a:t>показує... 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AutoNum type="arabicPeriod" startAt="11"/>
            </a:pPr>
            <a:r>
              <a:rPr lang="uk-UA" dirty="0" smtClean="0"/>
              <a:t>Туристи </a:t>
            </a:r>
            <a:r>
              <a:rPr lang="uk-UA" dirty="0"/>
              <a:t>пройшли  2/7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</a:t>
            </a:r>
            <a:r>
              <a:rPr lang="uk-UA" dirty="0"/>
              <a:t>шляху. Скільки шляху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залишилось </a:t>
            </a:r>
            <a:r>
              <a:rPr lang="uk-UA" dirty="0"/>
              <a:t>пройти.  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12.     </a:t>
            </a:r>
            <a:r>
              <a:rPr lang="uk-UA" dirty="0"/>
              <a:t>Чисельник дробу </a:t>
            </a:r>
            <a:r>
              <a:rPr lang="uk-UA" dirty="0" smtClean="0"/>
              <a:t>показує… </a:t>
            </a:r>
            <a:r>
              <a:rPr lang="uk-UA" dirty="0"/>
              <a:t> 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13.     </a:t>
            </a:r>
            <a:r>
              <a:rPr lang="uk-UA" dirty="0"/>
              <a:t>1/2  </a:t>
            </a:r>
            <a:r>
              <a:rPr lang="uk-UA" dirty="0" smtClean="0"/>
              <a:t>називається ...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AutoNum type="arabicPeriod" startAt="14"/>
            </a:pPr>
            <a:r>
              <a:rPr lang="uk-UA" dirty="0" smtClean="0"/>
              <a:t>Виділіть </a:t>
            </a:r>
            <a:r>
              <a:rPr lang="uk-UA" dirty="0"/>
              <a:t>цілу частину </a:t>
            </a:r>
            <a:r>
              <a:rPr lang="uk-UA" dirty="0" smtClean="0"/>
              <a:t> </a:t>
            </a:r>
            <a:r>
              <a:rPr lang="uk-UA" dirty="0"/>
              <a:t>неправильного </a:t>
            </a:r>
            <a:r>
              <a:rPr lang="uk-UA" dirty="0" smtClean="0"/>
              <a:t>дробу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48/7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AutoNum type="arabicPlain" startAt="15"/>
            </a:pPr>
            <a:r>
              <a:rPr lang="uk-UA" dirty="0" smtClean="0"/>
              <a:t>1/4  </a:t>
            </a:r>
            <a:r>
              <a:rPr lang="uk-UA" dirty="0"/>
              <a:t>частина числа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</a:t>
            </a:r>
            <a:r>
              <a:rPr lang="uk-UA" dirty="0" smtClean="0"/>
              <a:t>називається…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58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4.Десяткові дроби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У </a:t>
            </a:r>
            <a:r>
              <a:rPr lang="uk-UA" dirty="0"/>
              <a:t>десятковому дробі цілу частину від дробової </a:t>
            </a:r>
            <a:r>
              <a:rPr lang="uk-UA" dirty="0" smtClean="0"/>
              <a:t>відділяє…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Прочитати </a:t>
            </a:r>
            <a:r>
              <a:rPr lang="uk-UA" dirty="0"/>
              <a:t>дріб </a:t>
            </a:r>
            <a:r>
              <a:rPr lang="uk-UA" dirty="0" smtClean="0"/>
              <a:t>3,002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У </a:t>
            </a:r>
            <a:r>
              <a:rPr lang="uk-UA" dirty="0"/>
              <a:t>дробі 273,178 у розряді сотих є </a:t>
            </a:r>
            <a:r>
              <a:rPr lang="uk-UA" dirty="0" smtClean="0"/>
              <a:t>цифра…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Десяткові </a:t>
            </a:r>
            <a:r>
              <a:rPr lang="uk-UA" dirty="0"/>
              <a:t>дроби додаються і </a:t>
            </a:r>
            <a:r>
              <a:rPr lang="uk-UA" dirty="0" smtClean="0"/>
              <a:t>віднімаються... 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Округлити </a:t>
            </a:r>
            <a:r>
              <a:rPr lang="uk-UA" dirty="0"/>
              <a:t>дріб 4,356 до сотих. 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</a:t>
            </a:r>
            <a:r>
              <a:rPr lang="uk-UA" dirty="0"/>
              <a:t>Обчислити: 3,3 + 2,02. 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</a:t>
            </a:r>
            <a:r>
              <a:rPr lang="uk-UA" dirty="0"/>
              <a:t>Щоб помножити десятковий дріб на десятковий </a:t>
            </a:r>
            <a:r>
              <a:rPr lang="uk-UA" dirty="0" smtClean="0"/>
              <a:t>треба…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Обчислити</a:t>
            </a:r>
            <a:r>
              <a:rPr lang="uk-UA" dirty="0"/>
              <a:t>: 13,89 – 2,2. 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Обчислити</a:t>
            </a:r>
            <a:r>
              <a:rPr lang="uk-UA" dirty="0"/>
              <a:t>: 13,5 ∙ 0,01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 startAt="10"/>
            </a:pPr>
            <a:r>
              <a:rPr lang="uk-UA" dirty="0" smtClean="0"/>
              <a:t>Щоб </a:t>
            </a:r>
            <a:r>
              <a:rPr lang="uk-UA" dirty="0"/>
              <a:t>поділити десятковий дріб </a:t>
            </a:r>
            <a:r>
              <a:rPr lang="uk-UA" dirty="0" smtClean="0"/>
              <a:t>на </a:t>
            </a:r>
            <a:r>
              <a:rPr lang="uk-UA" dirty="0"/>
              <a:t>десятковий дріб </a:t>
            </a:r>
            <a:r>
              <a:rPr lang="uk-UA" dirty="0" smtClean="0"/>
              <a:t>треба…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11</a:t>
            </a:r>
            <a:r>
              <a:rPr lang="uk-UA" dirty="0"/>
              <a:t>. </a:t>
            </a:r>
            <a:r>
              <a:rPr lang="uk-UA" dirty="0" smtClean="0"/>
              <a:t>   Обчислити</a:t>
            </a:r>
            <a:r>
              <a:rPr lang="uk-UA" dirty="0"/>
              <a:t>: 15,65 ∙ 10</a:t>
            </a:r>
            <a:r>
              <a:rPr lang="uk-UA" dirty="0" smtClean="0"/>
              <a:t>.</a:t>
            </a:r>
            <a:r>
              <a:rPr lang="uk-UA" dirty="0"/>
              <a:t> 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12. </a:t>
            </a:r>
            <a:r>
              <a:rPr lang="uk-UA" dirty="0" smtClean="0"/>
              <a:t>   Обчислити</a:t>
            </a:r>
            <a:r>
              <a:rPr lang="uk-UA" dirty="0"/>
              <a:t>: 73,25 : 0,1.  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13. </a:t>
            </a:r>
            <a:r>
              <a:rPr lang="uk-UA" dirty="0" smtClean="0"/>
              <a:t>   Обчислити</a:t>
            </a:r>
            <a:r>
              <a:rPr lang="uk-UA" dirty="0"/>
              <a:t>: 5 ∙ </a:t>
            </a:r>
            <a:r>
              <a:rPr lang="uk-UA" dirty="0" smtClean="0"/>
              <a:t>0,8.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AutoNum type="arabicPeriod" startAt="14"/>
            </a:pPr>
            <a:r>
              <a:rPr lang="uk-UA" dirty="0" smtClean="0"/>
              <a:t>Скільки </a:t>
            </a:r>
            <a:r>
              <a:rPr lang="uk-UA" dirty="0"/>
              <a:t>цілих у </a:t>
            </a:r>
            <a:r>
              <a:rPr lang="uk-UA" dirty="0" smtClean="0"/>
              <a:t>числі</a:t>
            </a:r>
          </a:p>
          <a:p>
            <a:pPr marL="0" indent="0">
              <a:buNone/>
            </a:pPr>
            <a:r>
              <a:rPr lang="uk-UA" dirty="0" smtClean="0"/>
              <a:t>          15,63? 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AutoNum type="arabicPeriod" startAt="15"/>
            </a:pPr>
            <a:r>
              <a:rPr lang="uk-UA" dirty="0" smtClean="0"/>
              <a:t>У </a:t>
            </a:r>
            <a:r>
              <a:rPr lang="uk-UA" dirty="0"/>
              <a:t>числі 273,548 у розряді сотень є </a:t>
            </a:r>
            <a:r>
              <a:rPr lang="uk-UA" dirty="0" smtClean="0"/>
              <a:t>цифра… </a:t>
            </a:r>
            <a:endParaRPr lang="uk-UA" dirty="0" smtClean="0"/>
          </a:p>
          <a:p>
            <a:pPr marL="514350" indent="-514350">
              <a:buAutoNum type="arabicPeriod" startAt="15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2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5. Кути</a:t>
            </a:r>
            <a:endParaRPr lang="ru-RU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uk-UA" dirty="0" smtClean="0"/>
                  <a:t> </a:t>
                </a:r>
                <a:r>
                  <a:rPr lang="uk-UA" dirty="0"/>
                  <a:t>Величини кутів </a:t>
                </a:r>
                <a:r>
                  <a:rPr lang="uk-UA" dirty="0" smtClean="0"/>
                  <a:t>вимірюються      у …</a:t>
                </a:r>
                <a:endParaRPr lang="ru-RU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uk-UA" dirty="0" smtClean="0"/>
                  <a:t> </a:t>
                </a:r>
                <a:r>
                  <a:rPr lang="uk-UA" dirty="0"/>
                  <a:t>Кут – це геометрична фігура, яка складається </a:t>
                </a:r>
                <a:r>
                  <a:rPr lang="uk-UA" dirty="0" smtClean="0"/>
                  <a:t>з…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uk-UA" dirty="0" smtClean="0"/>
                  <a:t> </a:t>
                </a:r>
                <a:r>
                  <a:rPr lang="uk-UA" dirty="0"/>
                  <a:t>Величина розгорнутого </a:t>
                </a:r>
                <a:r>
                  <a:rPr lang="uk-UA" dirty="0" smtClean="0"/>
                  <a:t>кута становить …</a:t>
                </a:r>
                <a:endParaRPr lang="ru-RU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uk-UA" dirty="0" smtClean="0"/>
                  <a:t> </a:t>
                </a:r>
                <a:r>
                  <a:rPr lang="uk-UA" dirty="0"/>
                  <a:t>Величина </a:t>
                </a:r>
                <a:r>
                  <a:rPr lang="uk-UA" dirty="0" smtClean="0"/>
                  <a:t>гострого кута становить </a:t>
                </a:r>
                <a:r>
                  <a:rPr lang="uk-UA" dirty="0"/>
                  <a:t>…</a:t>
                </a:r>
                <a:endParaRPr lang="ru-RU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dirty="0"/>
                  <a:t> </a:t>
                </a:r>
                <a:r>
                  <a:rPr lang="uk-UA" dirty="0" smtClean="0"/>
                  <a:t>Кут </a:t>
                </a:r>
                <a:r>
                  <a:rPr lang="uk-UA" dirty="0"/>
                  <a:t>який має більше, ніж 90º, але менше 180º </a:t>
                </a:r>
                <a:r>
                  <a:rPr lang="uk-UA" dirty="0" smtClean="0"/>
                  <a:t>називається…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uk-UA" dirty="0" smtClean="0"/>
                  <a:t> За </a:t>
                </a:r>
                <a:r>
                  <a:rPr lang="uk-UA" dirty="0"/>
                  <a:t>властивістю вимірювання кутів: градусна міра кута </a:t>
                </a:r>
                <a:r>
                  <a:rPr lang="uk-UA" dirty="0" smtClean="0"/>
                  <a:t>дорівнює…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uk-UA" dirty="0" smtClean="0"/>
                  <a:t> </a:t>
                </a:r>
                <a:r>
                  <a:rPr lang="uk-UA" dirty="0"/>
                  <a:t>Суміжні кути мають властивість: їх сума </a:t>
                </a:r>
                <a:r>
                  <a:rPr lang="uk-UA" dirty="0" smtClean="0"/>
                  <a:t>становить… 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uk-UA" dirty="0" smtClean="0"/>
                  <a:t>Вертикальні </a:t>
                </a:r>
                <a:r>
                  <a:rPr lang="uk-UA" dirty="0"/>
                  <a:t>кути мають </a:t>
                </a:r>
                <a:r>
                  <a:rPr lang="uk-UA" dirty="0" smtClean="0"/>
                  <a:t>властивість …</a:t>
                </a:r>
                <a:endParaRPr lang="uk-UA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uk-UA" dirty="0" smtClean="0"/>
                  <a:t> </a:t>
                </a:r>
                <a:r>
                  <a:rPr lang="uk-UA" dirty="0"/>
                  <a:t>Якщо один із суміжних кутів становить </a:t>
                </a:r>
                <a:r>
                  <a:rPr lang="uk-UA" dirty="0" smtClean="0"/>
                  <a:t>50</a:t>
                </a:r>
                <a14:m>
                  <m:oMath xmlns:m="http://schemas.openxmlformats.org/officeDocument/2006/math">
                    <m:r>
                      <a:rPr lang="uk-UA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uk-UA" dirty="0" smtClean="0"/>
                  <a:t>, </a:t>
                </a:r>
                <a:r>
                  <a:rPr lang="uk-UA" dirty="0"/>
                  <a:t>то </a:t>
                </a:r>
                <a:r>
                  <a:rPr lang="uk-UA" dirty="0" smtClean="0"/>
                  <a:t>другий…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264" t="-1505" r="-173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514350" indent="-514350">
                  <a:buAutoNum type="arabicPeriod" startAt="10"/>
                </a:pPr>
                <a:r>
                  <a:rPr lang="uk-UA" dirty="0" smtClean="0"/>
                  <a:t>Скласти </a:t>
                </a:r>
                <a:r>
                  <a:rPr lang="uk-UA" dirty="0"/>
                  <a:t>рівняння до задачі: </a:t>
                </a:r>
                <a:endParaRPr lang="uk-UA" dirty="0" smtClean="0"/>
              </a:p>
              <a:p>
                <a:pPr marL="0" indent="0">
                  <a:buNone/>
                </a:pPr>
                <a:r>
                  <a:rPr lang="uk-UA" dirty="0"/>
                  <a:t> </a:t>
                </a:r>
                <a:r>
                  <a:rPr lang="uk-UA" dirty="0" smtClean="0"/>
                  <a:t>         один </a:t>
                </a:r>
                <a:r>
                  <a:rPr lang="uk-UA" dirty="0"/>
                  <a:t>із суміжних кутів у три </a:t>
                </a:r>
                <a:endParaRPr lang="uk-UA" dirty="0" smtClean="0"/>
              </a:p>
              <a:p>
                <a:pPr marL="0" indent="0">
                  <a:buNone/>
                </a:pPr>
                <a:r>
                  <a:rPr lang="uk-UA" dirty="0"/>
                  <a:t> </a:t>
                </a:r>
                <a:r>
                  <a:rPr lang="uk-UA" dirty="0" smtClean="0"/>
                  <a:t>         рази </a:t>
                </a:r>
                <a:r>
                  <a:rPr lang="uk-UA" dirty="0"/>
                  <a:t>більший від другого. </a:t>
                </a:r>
                <a:endParaRPr lang="uk-UA" dirty="0" smtClean="0"/>
              </a:p>
              <a:p>
                <a:pPr marL="0" indent="0">
                  <a:buNone/>
                </a:pPr>
                <a:r>
                  <a:rPr lang="uk-UA" dirty="0"/>
                  <a:t> </a:t>
                </a:r>
                <a:r>
                  <a:rPr lang="uk-UA" dirty="0" smtClean="0"/>
                  <a:t>         Знайти </a:t>
                </a:r>
                <a:r>
                  <a:rPr lang="uk-UA" dirty="0"/>
                  <a:t>ці кути. </a:t>
                </a:r>
                <a:endParaRPr lang="uk-UA" dirty="0" smtClean="0"/>
              </a:p>
              <a:p>
                <a:pPr marL="514350" indent="-514350">
                  <a:buAutoNum type="arabicPeriod" startAt="11"/>
                </a:pPr>
                <a:r>
                  <a:rPr lang="uk-UA" dirty="0" smtClean="0"/>
                  <a:t>Якщо </a:t>
                </a:r>
                <a:r>
                  <a:rPr lang="uk-UA" dirty="0"/>
                  <a:t>одна сторона кутів </a:t>
                </a:r>
                <a:endParaRPr lang="uk-UA" dirty="0" smtClean="0"/>
              </a:p>
              <a:p>
                <a:pPr marL="0" indent="0">
                  <a:buNone/>
                </a:pPr>
                <a:r>
                  <a:rPr lang="uk-UA" dirty="0"/>
                  <a:t> </a:t>
                </a:r>
                <a:r>
                  <a:rPr lang="uk-UA" dirty="0" smtClean="0"/>
                  <a:t>         спільна</a:t>
                </a:r>
                <a:r>
                  <a:rPr lang="uk-UA" dirty="0" smtClean="0"/>
                  <a:t>, а </a:t>
                </a:r>
                <a:r>
                  <a:rPr lang="uk-UA" dirty="0"/>
                  <a:t>дві інші доповняльні </a:t>
                </a:r>
                <a:endParaRPr lang="uk-UA" dirty="0" smtClean="0"/>
              </a:p>
              <a:p>
                <a:pPr marL="0" indent="0">
                  <a:buNone/>
                </a:pPr>
                <a:r>
                  <a:rPr lang="uk-UA" dirty="0"/>
                  <a:t> </a:t>
                </a:r>
                <a:r>
                  <a:rPr lang="uk-UA" dirty="0" smtClean="0"/>
                  <a:t>         пів </a:t>
                </a:r>
                <a:r>
                  <a:rPr lang="uk-UA" dirty="0"/>
                  <a:t>прямі, то такі </a:t>
                </a:r>
                <a:r>
                  <a:rPr lang="uk-UA" dirty="0" smtClean="0"/>
                  <a:t>кути</a:t>
                </a:r>
              </a:p>
              <a:p>
                <a:pPr marL="0" indent="0">
                  <a:buNone/>
                </a:pPr>
                <a:r>
                  <a:rPr lang="uk-UA" dirty="0"/>
                  <a:t> </a:t>
                </a:r>
                <a:r>
                  <a:rPr lang="uk-UA" dirty="0" smtClean="0"/>
                  <a:t>         називаються… </a:t>
                </a:r>
              </a:p>
              <a:p>
                <a:pPr marL="514350" indent="-514350">
                  <a:buAutoNum type="arabicPeriod" startAt="12"/>
                </a:pPr>
                <a:r>
                  <a:rPr lang="uk-UA" dirty="0" smtClean="0"/>
                  <a:t>Кут</a:t>
                </a:r>
                <a:r>
                  <a:rPr lang="uk-UA" dirty="0"/>
                  <a:t>, який містить 90º </a:t>
                </a:r>
                <a:r>
                  <a:rPr lang="uk-UA" dirty="0" smtClean="0"/>
                  <a:t>називається…</a:t>
                </a:r>
              </a:p>
              <a:p>
                <a:pPr marL="514350" indent="-514350">
                  <a:buAutoNum type="arabicPeriod" startAt="12"/>
                </a:pPr>
                <a:r>
                  <a:rPr lang="uk-UA" dirty="0" smtClean="0"/>
                  <a:t> </a:t>
                </a:r>
                <a:r>
                  <a:rPr lang="uk-UA" dirty="0"/>
                  <a:t>Скласти рівняння до задачі: градусні міри кутів відносяться як 2:7. Знайти ці кути. </a:t>
                </a:r>
                <a:endParaRPr lang="uk-UA" dirty="0" smtClean="0"/>
              </a:p>
              <a:p>
                <a:pPr marL="514350" indent="-514350">
                  <a:buAutoNum type="arabicPeriod" startAt="12"/>
                </a:pPr>
                <a:r>
                  <a:rPr lang="uk-UA" dirty="0" smtClean="0"/>
                  <a:t>Якщо </a:t>
                </a:r>
                <a:r>
                  <a:rPr lang="uk-UA" dirty="0"/>
                  <a:t>кут містить </a:t>
                </a:r>
                <a:r>
                  <a:rPr lang="uk-UA" dirty="0" smtClean="0"/>
                  <a:t>35</a:t>
                </a:r>
                <a14:m>
                  <m:oMath xmlns:m="http://schemas.openxmlformats.org/officeDocument/2006/math">
                    <m:r>
                      <a:rPr lang="uk-UA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uk-UA" dirty="0" smtClean="0"/>
                  <a:t>, </a:t>
                </a:r>
                <a:r>
                  <a:rPr lang="uk-UA" dirty="0"/>
                  <a:t>то </a:t>
                </a:r>
                <a:r>
                  <a:rPr lang="uk-UA" dirty="0" smtClean="0"/>
                  <a:t>він…</a:t>
                </a:r>
              </a:p>
              <a:p>
                <a:pPr marL="514350" indent="-514350">
                  <a:buAutoNum type="arabicPeriod" startAt="12"/>
                </a:pPr>
                <a:r>
                  <a:rPr lang="uk-UA" dirty="0" smtClean="0"/>
                  <a:t>Кути</a:t>
                </a:r>
                <a:r>
                  <a:rPr lang="uk-UA" dirty="0"/>
                  <a:t>, сторони яких є доповняльними пів прямими </a:t>
                </a:r>
                <a:r>
                  <a:rPr lang="uk-UA" dirty="0" smtClean="0"/>
                  <a:t>називаються…</a:t>
                </a:r>
                <a:endParaRPr lang="ru-RU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1424" t="-150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2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6. Модуль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</a:t>
            </a:r>
            <a:r>
              <a:rPr lang="uk-UA" dirty="0"/>
              <a:t>Які числа називаються протилежними</a:t>
            </a:r>
            <a:r>
              <a:rPr lang="uk-UA" dirty="0" smtClean="0"/>
              <a:t>? </a:t>
            </a:r>
            <a:r>
              <a:rPr lang="uk-UA" b="1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</a:t>
            </a:r>
            <a:r>
              <a:rPr lang="uk-UA" dirty="0"/>
              <a:t>Чи існує число, що дорівнює </a:t>
            </a:r>
            <a:r>
              <a:rPr lang="uk-UA" dirty="0" smtClean="0"/>
              <a:t>протилежному?</a:t>
            </a:r>
            <a:r>
              <a:rPr lang="uk-UA" b="1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</a:t>
            </a:r>
            <a:r>
              <a:rPr lang="uk-UA" dirty="0"/>
              <a:t>Що називається модулем числа</a:t>
            </a:r>
            <a:r>
              <a:rPr lang="uk-UA" dirty="0" smtClean="0"/>
              <a:t>?</a:t>
            </a:r>
            <a:r>
              <a:rPr lang="uk-UA" b="1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</a:t>
            </a:r>
            <a:r>
              <a:rPr lang="uk-UA" dirty="0"/>
              <a:t>Чому дорівнює модуль додатного числа</a:t>
            </a:r>
            <a:r>
              <a:rPr lang="uk-UA" dirty="0" smtClean="0"/>
              <a:t>?</a:t>
            </a:r>
            <a:r>
              <a:rPr lang="uk-UA" b="1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</a:t>
            </a:r>
            <a:r>
              <a:rPr lang="uk-UA" dirty="0"/>
              <a:t>Чому дорівнює модуль від’ємного числа</a:t>
            </a:r>
            <a:r>
              <a:rPr lang="uk-UA" dirty="0" smtClean="0"/>
              <a:t>?</a:t>
            </a:r>
            <a:r>
              <a:rPr lang="uk-UA" b="1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</a:t>
            </a:r>
            <a:r>
              <a:rPr lang="uk-UA" dirty="0"/>
              <a:t>Обчислити: /-</a:t>
            </a:r>
            <a:r>
              <a:rPr lang="uk-UA" dirty="0" smtClean="0"/>
              <a:t>7</a:t>
            </a:r>
            <a:r>
              <a:rPr lang="uk-UA" dirty="0" smtClean="0"/>
              <a:t>/ </a:t>
            </a:r>
            <a:r>
              <a:rPr lang="uk-UA" dirty="0"/>
              <a:t>+ /7/. </a:t>
            </a:r>
            <a:r>
              <a:rPr lang="uk-UA" b="1" dirty="0"/>
              <a:t> 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</a:t>
            </a:r>
            <a:r>
              <a:rPr lang="uk-UA" dirty="0"/>
              <a:t>Розв’язати рівняння</a:t>
            </a:r>
            <a:r>
              <a:rPr lang="uk-UA" dirty="0" smtClean="0"/>
              <a:t>:</a:t>
            </a:r>
          </a:p>
          <a:p>
            <a:pPr marL="0" indent="0">
              <a:buNone/>
            </a:pPr>
            <a:r>
              <a:rPr lang="uk-UA" dirty="0" smtClean="0"/>
              <a:t>              </a:t>
            </a:r>
            <a:r>
              <a:rPr lang="uk-UA" dirty="0"/>
              <a:t>/Х/ = 10,5. </a:t>
            </a:r>
            <a:r>
              <a:rPr lang="uk-UA" b="1" dirty="0"/>
              <a:t> </a:t>
            </a:r>
            <a:endParaRPr lang="uk-UA" b="1" dirty="0" smtClean="0"/>
          </a:p>
          <a:p>
            <a:pPr marL="0" indent="0">
              <a:buNone/>
            </a:pPr>
            <a:r>
              <a:rPr lang="uk-UA" dirty="0" smtClean="0"/>
              <a:t>8.    </a:t>
            </a:r>
            <a:r>
              <a:rPr lang="uk-UA" dirty="0"/>
              <a:t>Які з нерівностей є </a:t>
            </a:r>
            <a:r>
              <a:rPr lang="uk-UA" dirty="0" smtClean="0"/>
              <a:t>правильними: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а</a:t>
            </a:r>
            <a:r>
              <a:rPr lang="uk-UA" dirty="0"/>
              <a:t>) -10 </a:t>
            </a:r>
            <a:r>
              <a:rPr lang="en-US" dirty="0"/>
              <a:t>&gt; -7;   б) /-12/ &gt; 0</a:t>
            </a:r>
            <a:r>
              <a:rPr lang="en-US" dirty="0" smtClean="0"/>
              <a:t>;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</a:t>
            </a:r>
            <a:r>
              <a:rPr lang="en-US" dirty="0" smtClean="0"/>
              <a:t>   </a:t>
            </a:r>
            <a:r>
              <a:rPr lang="en-US" dirty="0"/>
              <a:t>в) 21,4 &gt; 14.5</a:t>
            </a:r>
            <a:r>
              <a:rPr lang="en-US" dirty="0" smtClean="0"/>
              <a:t>.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AutoNum type="arabicPeriod" startAt="9"/>
            </a:pPr>
            <a:r>
              <a:rPr lang="uk-UA" dirty="0" smtClean="0"/>
              <a:t>Знайти </a:t>
            </a:r>
            <a:r>
              <a:rPr lang="uk-UA" dirty="0"/>
              <a:t>цілі розв’язки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нерівності</a:t>
            </a:r>
            <a:r>
              <a:rPr lang="uk-UA" dirty="0"/>
              <a:t>: /Х/ &lt; 3.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/>
              <a:t>10. </a:t>
            </a:r>
            <a:r>
              <a:rPr lang="uk-UA" dirty="0" smtClean="0"/>
              <a:t>    Розв’язати </a:t>
            </a:r>
            <a:r>
              <a:rPr lang="uk-UA" dirty="0"/>
              <a:t>рівняння: /Х/ = -9</a:t>
            </a:r>
            <a:r>
              <a:rPr lang="uk-UA" dirty="0" smtClean="0"/>
              <a:t>. 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AutoNum type="arabicPeriod" startAt="11"/>
            </a:pPr>
            <a:r>
              <a:rPr lang="uk-UA" dirty="0" smtClean="0"/>
              <a:t>Відомо</a:t>
            </a:r>
            <a:r>
              <a:rPr lang="uk-UA" dirty="0"/>
              <a:t>, що /Х/ = /У/. Чи можна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</a:t>
            </a:r>
            <a:r>
              <a:rPr lang="uk-UA" dirty="0" smtClean="0"/>
              <a:t>сказати</a:t>
            </a:r>
            <a:r>
              <a:rPr lang="uk-UA" dirty="0"/>
              <a:t>,</a:t>
            </a:r>
            <a:r>
              <a:rPr lang="uk-UA" dirty="0" smtClean="0"/>
              <a:t> </a:t>
            </a:r>
            <a:r>
              <a:rPr lang="uk-UA" dirty="0"/>
              <a:t>що Х = У</a:t>
            </a:r>
            <a:r>
              <a:rPr lang="ru-RU" dirty="0" smtClean="0"/>
              <a:t>?</a:t>
            </a:r>
            <a:r>
              <a:rPr lang="uk-UA" dirty="0" smtClean="0"/>
              <a:t> </a:t>
            </a:r>
            <a:r>
              <a:rPr lang="uk-UA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12. </a:t>
            </a:r>
            <a:r>
              <a:rPr lang="uk-UA" dirty="0" smtClean="0"/>
              <a:t>    </a:t>
            </a:r>
            <a:r>
              <a:rPr lang="uk-UA" dirty="0" smtClean="0"/>
              <a:t> Обчислити (- </a:t>
            </a:r>
            <a:r>
              <a:rPr lang="uk-UA" dirty="0"/>
              <a:t>/-9/ + 7) ∙ (-</a:t>
            </a:r>
            <a:r>
              <a:rPr lang="uk-UA" dirty="0" smtClean="0"/>
              <a:t>2)</a:t>
            </a:r>
            <a:endParaRPr lang="ru-RU" dirty="0"/>
          </a:p>
          <a:p>
            <a:pPr marL="0" indent="0">
              <a:buNone/>
            </a:pPr>
            <a:r>
              <a:rPr lang="uk-UA" b="1" dirty="0"/>
              <a:t> </a:t>
            </a:r>
            <a:r>
              <a:rPr lang="uk-UA" dirty="0" smtClean="0"/>
              <a:t>13</a:t>
            </a:r>
            <a:r>
              <a:rPr lang="uk-UA" dirty="0"/>
              <a:t>. </a:t>
            </a:r>
            <a:r>
              <a:rPr lang="uk-UA" dirty="0" smtClean="0"/>
              <a:t>   Яке </a:t>
            </a:r>
            <a:r>
              <a:rPr lang="uk-UA" dirty="0"/>
              <a:t>число є протилежним до 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числа 11</a:t>
            </a:r>
            <a:r>
              <a:rPr lang="en-US" dirty="0"/>
              <a:t>?</a:t>
            </a:r>
            <a:r>
              <a:rPr lang="uk-UA" dirty="0" smtClean="0"/>
              <a:t> </a:t>
            </a:r>
            <a:r>
              <a:rPr lang="uk-UA" dirty="0"/>
              <a:t> </a:t>
            </a:r>
            <a:endParaRPr lang="ru-RU" dirty="0"/>
          </a:p>
          <a:p>
            <a:pPr marL="514350" indent="-514350">
              <a:buAutoNum type="arabicPeriod" startAt="14"/>
            </a:pPr>
            <a:r>
              <a:rPr lang="uk-UA" dirty="0" smtClean="0"/>
              <a:t>Для </a:t>
            </a:r>
            <a:r>
              <a:rPr lang="uk-UA" dirty="0"/>
              <a:t>яких значень Х 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uk-UA" dirty="0" smtClean="0"/>
              <a:t>виконується </a:t>
            </a:r>
            <a:r>
              <a:rPr lang="uk-UA" dirty="0"/>
              <a:t>рівність /Х/ = </a:t>
            </a:r>
            <a:r>
              <a:rPr lang="uk-UA" dirty="0" err="1"/>
              <a:t>Х</a:t>
            </a:r>
            <a:r>
              <a:rPr lang="uk-UA" dirty="0"/>
              <a:t>.  </a:t>
            </a:r>
            <a:endParaRPr lang="ru-RU" dirty="0"/>
          </a:p>
          <a:p>
            <a:pPr marL="514350" indent="-514350">
              <a:buAutoNum type="arabicPeriod" startAt="15"/>
            </a:pPr>
            <a:r>
              <a:rPr lang="uk-UA" dirty="0" smtClean="0"/>
              <a:t>Розв’язати </a:t>
            </a:r>
            <a:r>
              <a:rPr lang="uk-UA" dirty="0"/>
              <a:t>рівняння: /Х/ = 0</a:t>
            </a:r>
            <a:r>
              <a:rPr lang="uk-UA" dirty="0" smtClean="0"/>
              <a:t>.</a:t>
            </a:r>
            <a:endParaRPr lang="en-US" dirty="0" smtClean="0"/>
          </a:p>
          <a:p>
            <a:pPr marL="514350" indent="-514350">
              <a:buAutoNum type="arabicPeriod" startAt="15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27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йрозумніший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InProgress</ApprovalStatus>
    <EditorialTags xmlns="9d035d7d-02e5-4a00-8b62-9a556aabc7b5" xsi:nil="true"/>
    <MarketSpecific xmlns="9d035d7d-02e5-4a00-8b62-9a556aabc7b5">true</MarketSpecific>
    <TPLaunchHelpLinkType xmlns="9d035d7d-02e5-4a00-8b62-9a556aabc7b5">Template</TPLaunchHelpLinkType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>TP</AssetType>
    <IntlLangReview xmlns="9d035d7d-02e5-4a00-8b62-9a556aabc7b5" xsi:nil="true"/>
    <NumericId xmlns="9d035d7d-02e5-4a00-8b62-9a556aabc7b5" xsi:nil="true"/>
    <OOCacheId xmlns="9d035d7d-02e5-4a00-8b62-9a556aabc7b5" xsi:nil="true"/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 xsi:nil="true"/>
    <TPAppVersion xmlns="9d035d7d-02e5-4a00-8b62-9a556aabc7b5" xsi:nil="true"/>
    <IsSearchable xmlns="9d035d7d-02e5-4a00-8b62-9a556aabc7b5">true</IsSearchable>
    <EditorialStatus xmlns="9d035d7d-02e5-4a00-8b62-9a556aabc7b5">Complete</EditorialStatus>
    <UALocComments xmlns="9d035d7d-02e5-4a00-8b62-9a556aabc7b5" xsi:nil="true"/>
    <CSXHash xmlns="9d035d7d-02e5-4a00-8b62-9a556aabc7b5" xsi:nil="true"/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1 Microsoft Managed Content</TrustLevel>
    <UALocRecommendation xmlns="9d035d7d-02e5-4a00-8b62-9a556aabc7b5">Localize</UALocRecommendation>
    <TPApplication xmlns="9d035d7d-02e5-4a00-8b62-9a556aabc7b5" xsi:nil="true"/>
    <AssetId xmlns="9d035d7d-02e5-4a00-8b62-9a556aabc7b5">TP101908666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 xsi:nil="true"/>
    <SubmitterId xmlns="9d035d7d-02e5-4a00-8b62-9a556aabc7b5" xsi:nil="true"/>
    <TemplateStatus xmlns="9d035d7d-02e5-4a00-8b62-9a556aabc7b5">Complete</TemplateStatus>
    <APAuthor xmlns="9d035d7d-02e5-4a00-8b62-9a556aabc7b5">
      <UserInfo>
        <DisplayName>FAREAST\v-thjoth</DisplayName>
        <AccountId>39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267179</Value>
      <Value>407249</Value>
    </PublishStatusLookup>
    <SourceTitle xmlns="9d035d7d-02e5-4a00-8b62-9a556aabc7b5" xsi:nil="true"/>
    <AcquiredFrom xmlns="9d035d7d-02e5-4a00-8b62-9a556aabc7b5">Internal MS</AcquiredFrom>
    <CSXSubmissionMarket xmlns="9d035d7d-02e5-4a00-8b62-9a556aabc7b5" xsi:nil="true"/>
    <Markets xmlns="9d035d7d-02e5-4a00-8b62-9a556aabc7b5"/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2010-06-18T10:05:00+00:00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2100-01-01T08:00:00+00:00</AssetExpire>
    <Description0 xmlns="91e8d559-4d54-460d-ba58-5d5027f88b4d" xsi:nil="true"/>
    <MachineTranslated xmlns="9d035d7d-02e5-4a00-8b62-9a556aabc7b5">false</MachineTranslated>
    <OutputCachingOn xmlns="9d035d7d-02e5-4a00-8b62-9a556aabc7b5">true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OriginalRelease xmlns="9d035d7d-02e5-4a00-8b62-9a556aabc7b5">14</OriginalRelease>
    <LocLastLocAttemptVersionLookup xmlns="9d035d7d-02e5-4a00-8b62-9a556aabc7b5">184656</LocLastLocAttemptVersionLookup>
    <CampaignTagsTaxHTField0 xmlns="9d035d7d-02e5-4a00-8b62-9a556aabc7b5">
      <Terms xmlns="http://schemas.microsoft.com/office/infopath/2007/PartnerControls"/>
    </CampaignTagsTaxHTField0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RecommendationsModifier xmlns="9d035d7d-02e5-4a00-8b62-9a556aabc7b5" xsi:nil="true"/>
    <LocManualTestRequired xmlns="9d035d7d-02e5-4a00-8b62-9a556aabc7b5">false</LocManualTestRequired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MarketGroupTiers2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94BCFCE8-E557-45A0-92C6-0E21D0019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954BF4-6556-442C-BFED-59C91ECA896B}">
  <ds:schemaRefs>
    <ds:schemaRef ds:uri="http://schemas.microsoft.com/office/infopath/2007/PartnerControls"/>
    <ds:schemaRef ds:uri="http://purl.org/dc/terms/"/>
    <ds:schemaRef ds:uri="http://purl.org/dc/dcmitype/"/>
    <ds:schemaRef ds:uri="9d035d7d-02e5-4a00-8b62-9a556aabc7b5"/>
    <ds:schemaRef ds:uri="http://purl.org/dc/elements/1.1/"/>
    <ds:schemaRef ds:uri="http://schemas.microsoft.com/office/2006/documentManagement/types"/>
    <ds:schemaRef ds:uri="91e8d559-4d54-460d-ba58-5d5027f88b4d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найрозумніший</Template>
  <TotalTime>23</TotalTime>
  <Words>674</Words>
  <Application>Microsoft Office PowerPoint</Application>
  <PresentationFormat>Экран (4:3)</PresentationFormat>
  <Paragraphs>317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найрозумніший</vt:lpstr>
      <vt:lpstr>Інтелектуальна  гра «Найрозумніший»</vt:lpstr>
      <vt:lpstr>Запитання для I туру:</vt:lpstr>
      <vt:lpstr>Завдання  для II туру:</vt:lpstr>
      <vt:lpstr>1.Рівняння</vt:lpstr>
      <vt:lpstr>2.Додатні та від‘ємні числа</vt:lpstr>
      <vt:lpstr>3.Звичайні дроби</vt:lpstr>
      <vt:lpstr>4.Десяткові дроби</vt:lpstr>
      <vt:lpstr>5. Кути</vt:lpstr>
      <vt:lpstr>6. Модуль</vt:lpstr>
      <vt:lpstr>7. Відсотки.</vt:lpstr>
      <vt:lpstr>8. Степінь.</vt:lpstr>
      <vt:lpstr>9. Дії із звичайними дробами.</vt:lpstr>
      <vt:lpstr>10.Величини та одиниці вимірювання.</vt:lpstr>
      <vt:lpstr>11. Ознаки подільності.</vt:lpstr>
      <vt:lpstr>12.Координатна пряма, площина.</vt:lpstr>
      <vt:lpstr>Завдання  для III туру</vt:lpstr>
      <vt:lpstr>І тема « М. П. Кравчук- український математик».</vt:lpstr>
      <vt:lpstr> І І  тема «Піфагор. Сторінки життя». </vt:lpstr>
      <vt:lpstr>I I I тема «Вирази і змінні». </vt:lpstr>
      <vt:lpstr>ІІ тема « М. А. Чайковський і НТШ» . </vt:lpstr>
      <vt:lpstr>V тема «В.Я. Буняковський – російський математик, українець за походженням». </vt:lpstr>
      <vt:lpstr>VІ тема «М.І. Лобачевский  і його геометрія».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Інтелектуальна  гра «Найрозумніший»</dc:title>
  <dc:subject>Шаблон оформления</dc:subject>
  <dc:creator>Вчитель</dc:creator>
  <cp:keywords>Шаблон оформления</cp:keywords>
  <dc:description>Шаблон оформления
Корпорация Майкрософт</dc:description>
  <cp:lastModifiedBy>Вчитель</cp:lastModifiedBy>
  <cp:revision>3</cp:revision>
  <dcterms:created xsi:type="dcterms:W3CDTF">2020-01-08T11:11:27Z</dcterms:created>
  <dcterms:modified xsi:type="dcterms:W3CDTF">2020-01-08T11:34:46Z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</Properties>
</file>