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8" r:id="rId2"/>
    <p:sldId id="257" r:id="rId3"/>
    <p:sldId id="258" r:id="rId4"/>
    <p:sldId id="260" r:id="rId5"/>
    <p:sldId id="261" r:id="rId6"/>
    <p:sldId id="263" r:id="rId7"/>
    <p:sldId id="321" r:id="rId8"/>
    <p:sldId id="268" r:id="rId9"/>
    <p:sldId id="319" r:id="rId10"/>
    <p:sldId id="293" r:id="rId11"/>
    <p:sldId id="292" r:id="rId12"/>
    <p:sldId id="264" r:id="rId13"/>
    <p:sldId id="262" r:id="rId14"/>
    <p:sldId id="265" r:id="rId15"/>
    <p:sldId id="318" r:id="rId16"/>
    <p:sldId id="323" r:id="rId17"/>
    <p:sldId id="295" r:id="rId18"/>
    <p:sldId id="279" r:id="rId19"/>
    <p:sldId id="294" r:id="rId20"/>
    <p:sldId id="296" r:id="rId21"/>
    <p:sldId id="297" r:id="rId22"/>
    <p:sldId id="298" r:id="rId23"/>
    <p:sldId id="299" r:id="rId24"/>
    <p:sldId id="301" r:id="rId25"/>
    <p:sldId id="302" r:id="rId26"/>
    <p:sldId id="303" r:id="rId27"/>
    <p:sldId id="316" r:id="rId28"/>
    <p:sldId id="304" r:id="rId29"/>
    <p:sldId id="305" r:id="rId30"/>
    <p:sldId id="307" r:id="rId31"/>
    <p:sldId id="308" r:id="rId32"/>
    <p:sldId id="325" r:id="rId33"/>
    <p:sldId id="309" r:id="rId34"/>
    <p:sldId id="311" r:id="rId35"/>
    <p:sldId id="326" r:id="rId36"/>
    <p:sldId id="312" r:id="rId37"/>
    <p:sldId id="313" r:id="rId38"/>
    <p:sldId id="315" r:id="rId39"/>
    <p:sldId id="327" r:id="rId40"/>
    <p:sldId id="277" r:id="rId41"/>
    <p:sldId id="281" r:id="rId42"/>
    <p:sldId id="320" r:id="rId43"/>
    <p:sldId id="328" r:id="rId44"/>
    <p:sldId id="324" r:id="rId45"/>
    <p:sldId id="291" r:id="rId46"/>
    <p:sldId id="267" r:id="rId47"/>
    <p:sldId id="270" r:id="rId48"/>
    <p:sldId id="27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246" autoAdjust="0"/>
  </p:normalViewPr>
  <p:slideViewPr>
    <p:cSldViewPr>
      <p:cViewPr>
        <p:scale>
          <a:sx n="64" d="100"/>
          <a:sy n="64" d="100"/>
        </p:scale>
        <p:origin x="-1752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F667-85B3-4266-8CED-9DC9035207BE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42435-877A-4D2E-934C-6CBB49E0F1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49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42435-877A-4D2E-934C-6CBB49E0F15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42435-877A-4D2E-934C-6CBB49E0F15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78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1550" y="-1134451"/>
            <a:ext cx="6858000" cy="912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141" y="1124744"/>
            <a:ext cx="7200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0" dirty="0">
              <a:solidFill>
                <a:srgbClr val="FFC000"/>
              </a:solidFill>
              <a:latin typeface="Franklin Gothic Heavy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857232"/>
            <a:ext cx="6429420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4000" i="1" dirty="0" err="1" smtClean="0">
                <a:latin typeface="BirchCTT"/>
              </a:rPr>
              <a:t>Підволочиська</a:t>
            </a:r>
            <a:r>
              <a:rPr lang="uk-UA" sz="4000" i="1" dirty="0" smtClean="0">
                <a:latin typeface="BirchCTT"/>
              </a:rPr>
              <a:t> загальноосвітня школа </a:t>
            </a:r>
          </a:p>
          <a:p>
            <a:pPr algn="ctr">
              <a:lnSpc>
                <a:spcPct val="90000"/>
              </a:lnSpc>
            </a:pPr>
            <a:r>
              <a:rPr lang="uk-UA" sz="4000" i="1" dirty="0" smtClean="0">
                <a:latin typeface="BirchCTT"/>
              </a:rPr>
              <a:t>І-ІІІ ступенів</a:t>
            </a:r>
          </a:p>
          <a:p>
            <a:pPr algn="ctr">
              <a:lnSpc>
                <a:spcPct val="90000"/>
              </a:lnSpc>
            </a:pPr>
            <a:endParaRPr lang="uk-UA" sz="4000" i="1" dirty="0" smtClean="0">
              <a:latin typeface="BirchCTT"/>
            </a:endParaRPr>
          </a:p>
          <a:p>
            <a:pPr algn="ctr">
              <a:lnSpc>
                <a:spcPct val="90000"/>
              </a:lnSpc>
            </a:pPr>
            <a:r>
              <a:rPr lang="uk-UA" sz="3200" i="1" dirty="0" smtClean="0">
                <a:latin typeface="BirchCTT"/>
              </a:rPr>
              <a:t>З досвіду роботи </a:t>
            </a:r>
          </a:p>
          <a:p>
            <a:pPr algn="ctr">
              <a:lnSpc>
                <a:spcPct val="90000"/>
              </a:lnSpc>
            </a:pPr>
            <a:r>
              <a:rPr lang="uk-UA" sz="3200" i="1" dirty="0" smtClean="0">
                <a:latin typeface="BirchCTT"/>
              </a:rPr>
              <a:t>вчителя початкових класів</a:t>
            </a:r>
            <a:endParaRPr lang="en-US" sz="3200" i="1" dirty="0" smtClean="0">
              <a:latin typeface="BirchCTT"/>
            </a:endParaRPr>
          </a:p>
          <a:p>
            <a:pPr algn="ctr">
              <a:lnSpc>
                <a:spcPct val="90000"/>
              </a:lnSpc>
            </a:pPr>
            <a:r>
              <a:rPr lang="en-US" sz="5400" i="1" dirty="0" smtClean="0">
                <a:latin typeface="BirchCTT"/>
              </a:rPr>
              <a:t>C</a:t>
            </a:r>
            <a:r>
              <a:rPr lang="uk-UA" sz="5400" i="1" dirty="0" err="1" smtClean="0">
                <a:latin typeface="BirchCTT"/>
              </a:rPr>
              <a:t>аченко</a:t>
            </a:r>
            <a:r>
              <a:rPr lang="uk-UA" sz="5400" i="1" dirty="0" smtClean="0">
                <a:latin typeface="BirchCTT"/>
              </a:rPr>
              <a:t> Наталії  Володимирівни</a:t>
            </a:r>
          </a:p>
        </p:txBody>
      </p:sp>
    </p:spTree>
    <p:extLst>
      <p:ext uri="{BB962C8B-B14F-4D97-AF65-F5344CB8AC3E}">
        <p14:creationId xmlns:p14="http://schemas.microsoft.com/office/powerpoint/2010/main" xmlns="" val="10730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4" y="33453"/>
            <a:ext cx="9119675" cy="68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3" y="1453426"/>
            <a:ext cx="75608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  <a:latin typeface="Franklin Gothic Demi" pitchFamily="34" charset="0"/>
              </a:rPr>
              <a:t>Основна мета «Щоденних 5» :</a:t>
            </a:r>
            <a:endParaRPr lang="uk-UA" sz="3600" dirty="0" smtClean="0">
              <a:solidFill>
                <a:srgbClr val="002060"/>
              </a:solidFill>
            </a:endParaRPr>
          </a:p>
          <a:p>
            <a:pPr algn="just"/>
            <a:endParaRPr lang="uk-UA" sz="1400" dirty="0"/>
          </a:p>
          <a:p>
            <a:pPr algn="ctr"/>
            <a:r>
              <a:rPr lang="uk-UA" sz="3600" dirty="0" smtClean="0">
                <a:latin typeface="Franklin Gothic Demi" pitchFamily="34" charset="0"/>
              </a:rPr>
              <a:t>навчити дітей бути самостійними під час читання та письма, а учитель має можливість працювати з учнями індивідуально та у малих групах.</a:t>
            </a:r>
            <a:endParaRPr lang="ru-RU" sz="3600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0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Аня\Desktop\Мій семінар\Малюнки\d4b4556816ea7fd684132cf19269d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7295" y="-1158746"/>
            <a:ext cx="6817958" cy="91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723" y="908720"/>
            <a:ext cx="72516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Franklin Gothic Demi" pitchFamily="34" charset="0"/>
              </a:rPr>
              <a:t>Засновниками «Щоденних 5» або </a:t>
            </a:r>
            <a:r>
              <a:rPr lang="en-US" sz="4000" dirty="0" smtClean="0">
                <a:latin typeface="Franklin Gothic Demi" pitchFamily="34" charset="0"/>
              </a:rPr>
              <a:t>DAILY 5 </a:t>
            </a:r>
            <a:r>
              <a:rPr lang="uk-UA" sz="4000" dirty="0" smtClean="0">
                <a:latin typeface="Franklin Gothic Demi" pitchFamily="34" charset="0"/>
              </a:rPr>
              <a:t>є вчительки початкових класів </a:t>
            </a:r>
          </a:p>
          <a:p>
            <a:pPr algn="ctr"/>
            <a:r>
              <a:rPr lang="uk-UA" sz="4000" dirty="0" smtClean="0">
                <a:latin typeface="Franklin Gothic Demi" pitchFamily="34" charset="0"/>
              </a:rPr>
              <a:t>з міста </a:t>
            </a:r>
            <a:r>
              <a:rPr lang="uk-UA" sz="4000" dirty="0" err="1" smtClean="0">
                <a:latin typeface="Franklin Gothic Demi" pitchFamily="34" charset="0"/>
              </a:rPr>
              <a:t>Сієтл</a:t>
            </a:r>
            <a:r>
              <a:rPr lang="uk-UA" sz="4000" dirty="0" smtClean="0">
                <a:latin typeface="Franklin Gothic Demi" pitchFamily="34" charset="0"/>
              </a:rPr>
              <a:t> у США </a:t>
            </a:r>
          </a:p>
          <a:p>
            <a:pPr algn="ctr"/>
            <a:r>
              <a:rPr lang="uk-UA" sz="6000" dirty="0" err="1" smtClean="0">
                <a:latin typeface="Franklin Gothic Demi" pitchFamily="34" charset="0"/>
              </a:rPr>
              <a:t>Гейл</a:t>
            </a:r>
            <a:r>
              <a:rPr lang="uk-UA" sz="6000" dirty="0" smtClean="0">
                <a:latin typeface="Franklin Gothic Demi" pitchFamily="34" charset="0"/>
              </a:rPr>
              <a:t> Боші та </a:t>
            </a:r>
          </a:p>
          <a:p>
            <a:pPr algn="ctr"/>
            <a:r>
              <a:rPr lang="uk-UA" sz="6000" dirty="0" err="1" smtClean="0">
                <a:latin typeface="Franklin Gothic Demi" pitchFamily="34" charset="0"/>
              </a:rPr>
              <a:t>Джоан</a:t>
            </a:r>
            <a:r>
              <a:rPr lang="uk-UA" sz="6000" dirty="0" smtClean="0">
                <a:latin typeface="Franklin Gothic Demi" pitchFamily="34" charset="0"/>
              </a:rPr>
              <a:t> </a:t>
            </a:r>
            <a:r>
              <a:rPr lang="uk-UA" sz="6000" dirty="0" err="1" smtClean="0">
                <a:latin typeface="Franklin Gothic Demi" pitchFamily="34" charset="0"/>
              </a:rPr>
              <a:t>Мозер</a:t>
            </a:r>
            <a:r>
              <a:rPr lang="uk-UA" sz="6000" dirty="0" smtClean="0">
                <a:latin typeface="Franklin Gothic Demi" pitchFamily="34" charset="0"/>
              </a:rPr>
              <a:t>. </a:t>
            </a:r>
            <a:r>
              <a:rPr lang="uk-UA" sz="6000" dirty="0" smtClean="0"/>
              <a:t>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36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79712" y="642918"/>
            <a:ext cx="223509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Franklin Gothic Heavy" pitchFamily="34" charset="0"/>
              </a:rPr>
              <a:t>Читання для себе</a:t>
            </a:r>
            <a:endParaRPr lang="ru-RU" dirty="0">
              <a:latin typeface="Franklin Gothic Heavy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5" name="Picture 1" descr="C:\Users\Admin\Desktop\зображення_viber_2020-02-05_23-35-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4125">
            <a:off x="1768022" y="4248317"/>
            <a:ext cx="2154687" cy="1616016"/>
          </a:xfrm>
          <a:prstGeom prst="rect">
            <a:avLst/>
          </a:prstGeom>
          <a:noFill/>
        </p:spPr>
      </p:pic>
      <p:pic>
        <p:nvPicPr>
          <p:cNvPr id="26627" name="Picture 3" descr="C:\Users\Admin\Desktop\зображення_viber_2020-02-05_23-35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000240"/>
            <a:ext cx="2667020" cy="2000264"/>
          </a:xfrm>
          <a:prstGeom prst="rect">
            <a:avLst/>
          </a:prstGeom>
          <a:noFill/>
        </p:spPr>
      </p:pic>
      <p:pic>
        <p:nvPicPr>
          <p:cNvPr id="26628" name="Picture 4" descr="C:\Users\Admin\Desktop\зображення_viber_2020-02-05_23-35-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1741">
            <a:off x="5705304" y="3900335"/>
            <a:ext cx="2804997" cy="2103747"/>
          </a:xfrm>
          <a:prstGeom prst="rect">
            <a:avLst/>
          </a:prstGeom>
          <a:noFill/>
        </p:spPr>
      </p:pic>
      <p:pic>
        <p:nvPicPr>
          <p:cNvPr id="26629" name="Picture 5" descr="C:\Users\Admin\Desktop\зображення_viber_2020-02-05_23-35-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96332">
            <a:off x="846646" y="4141828"/>
            <a:ext cx="1446620" cy="1928826"/>
          </a:xfrm>
          <a:prstGeom prst="rect">
            <a:avLst/>
          </a:prstGeom>
          <a:noFill/>
        </p:spPr>
      </p:pic>
      <p:pic>
        <p:nvPicPr>
          <p:cNvPr id="26630" name="Picture 6" descr="C:\Users\Admin\Desktop\зображення_viber_2020-02-05_23-35-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64579">
            <a:off x="1224691" y="1702437"/>
            <a:ext cx="1841253" cy="2455003"/>
          </a:xfrm>
          <a:prstGeom prst="rect">
            <a:avLst/>
          </a:prstGeom>
          <a:noFill/>
        </p:spPr>
      </p:pic>
      <p:pic>
        <p:nvPicPr>
          <p:cNvPr id="26632" name="Picture 8" descr="C:\Users\Admin\Desktop\зображення_viber_2020-02-05_23-35-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40007">
            <a:off x="5868762" y="2113387"/>
            <a:ext cx="2380103" cy="1785078"/>
          </a:xfrm>
          <a:prstGeom prst="rect">
            <a:avLst/>
          </a:prstGeom>
          <a:noFill/>
        </p:spPr>
      </p:pic>
      <p:pic>
        <p:nvPicPr>
          <p:cNvPr id="26633" name="Picture 9" descr="C:\Users\Admin\Desktop\зображення_viber_2020-02-05_23-35-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03182">
            <a:off x="3783818" y="4023683"/>
            <a:ext cx="2222014" cy="166651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071670" y="857232"/>
            <a:ext cx="5143536" cy="1071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Освітнє середовище Нової української школи.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2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857232"/>
            <a:ext cx="6240756" cy="496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73409">
            <a:off x="5447682" y="1721089"/>
            <a:ext cx="1733884" cy="307777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 smtClean="0">
                <a:latin typeface="Franklin Gothic Heavy" pitchFamily="34" charset="0"/>
              </a:rPr>
              <a:t> </a:t>
            </a:r>
            <a:endParaRPr lang="ru-RU" sz="1400" dirty="0">
              <a:latin typeface="Franklin Gothic Heavy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429299">
            <a:off x="2180635" y="1628087"/>
            <a:ext cx="231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Franklin Gothic Heavy" pitchFamily="34" charset="0"/>
              </a:rPr>
              <a:t>Єдиний шлях, що веде до знань – це діяльність.</a:t>
            </a:r>
          </a:p>
          <a:p>
            <a:pPr algn="r"/>
            <a:r>
              <a:rPr lang="uk-UA" dirty="0" smtClean="0">
                <a:latin typeface="Franklin Gothic Heavy" pitchFamily="34" charset="0"/>
              </a:rPr>
              <a:t>Б.Шоу </a:t>
            </a:r>
          </a:p>
          <a:p>
            <a:pPr algn="ctr"/>
            <a:endParaRPr lang="uk-UA" dirty="0" smtClean="0"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25950">
            <a:off x="6108943" y="1590189"/>
            <a:ext cx="6031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uk-UA" sz="2400" dirty="0" smtClean="0">
              <a:latin typeface="Franklin Gothic Heavy" pitchFamily="34" charset="0"/>
            </a:endParaRPr>
          </a:p>
          <a:p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95451">
            <a:off x="2870557" y="3796082"/>
            <a:ext cx="2755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Franklin Gothic Heavy" pitchFamily="34" charset="0"/>
              </a:rPr>
              <a:t>Людина освічена та яка знає, де знайти те, чого вона не знає.</a:t>
            </a:r>
          </a:p>
          <a:p>
            <a:pPr algn="r"/>
            <a:r>
              <a:rPr lang="uk-UA" sz="2000" dirty="0" smtClean="0">
                <a:latin typeface="Franklin Gothic Heavy" pitchFamily="34" charset="0"/>
              </a:rPr>
              <a:t>Г.</a:t>
            </a:r>
            <a:r>
              <a:rPr lang="uk-UA" sz="2000" dirty="0" err="1" smtClean="0">
                <a:latin typeface="Franklin Gothic Heavy" pitchFamily="34" charset="0"/>
              </a:rPr>
              <a:t>Зіммель</a:t>
            </a:r>
            <a:r>
              <a:rPr lang="uk-UA" sz="2000" dirty="0" smtClean="0">
                <a:latin typeface="Franklin Gothic Heavy" pitchFamily="34" charset="0"/>
              </a:rPr>
              <a:t> </a:t>
            </a:r>
          </a:p>
        </p:txBody>
      </p:sp>
      <p:pic>
        <p:nvPicPr>
          <p:cNvPr id="29697" name="Picture 1" descr="C:\Users\Admin\Desktop\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1177">
            <a:off x="5116450" y="1589939"/>
            <a:ext cx="2114592" cy="1598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4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910" y="78579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4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Гра по-новому,навчання по-іншому з </a:t>
            </a:r>
            <a:r>
              <a:rPr lang="en-US" sz="24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LEGO</a:t>
            </a:r>
            <a:r>
              <a:rPr lang="uk-UA" sz="24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.</a:t>
            </a:r>
            <a:endParaRPr lang="uk-UA" sz="2400" dirty="0">
              <a:solidFill>
                <a:sysClr val="windowText" lastClr="000000"/>
              </a:solidFill>
              <a:latin typeface="Franklin Gothic Demi" pitchFamily="34" charset="0"/>
            </a:endParaRPr>
          </a:p>
        </p:txBody>
      </p:sp>
      <p:pic>
        <p:nvPicPr>
          <p:cNvPr id="25603" name="Picture 3" descr="H:\Фото Саченко\DSC_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3" y="1285860"/>
            <a:ext cx="3545697" cy="2357454"/>
          </a:xfrm>
          <a:prstGeom prst="rect">
            <a:avLst/>
          </a:prstGeom>
          <a:noFill/>
        </p:spPr>
      </p:pic>
      <p:pic>
        <p:nvPicPr>
          <p:cNvPr id="25605" name="Picture 5" descr="C:\Users\Admin\Desktop\зображення_viber_2020-02-06_00-05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7800">
            <a:off x="6411447" y="1491488"/>
            <a:ext cx="1785950" cy="3157481"/>
          </a:xfrm>
          <a:prstGeom prst="rect">
            <a:avLst/>
          </a:prstGeom>
          <a:noFill/>
        </p:spPr>
      </p:pic>
      <p:pic>
        <p:nvPicPr>
          <p:cNvPr id="25606" name="Picture 6" descr="C:\Users\Admin\Desktop\зображення_viber_2020-02-06_00-04-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14686"/>
            <a:ext cx="1609895" cy="2846223"/>
          </a:xfrm>
          <a:prstGeom prst="rect">
            <a:avLst/>
          </a:prstGeom>
          <a:noFill/>
        </p:spPr>
      </p:pic>
      <p:pic>
        <p:nvPicPr>
          <p:cNvPr id="25607" name="Picture 7" descr="C:\Users\Admin\Desktop\зображення_viber_2020-02-06_00-06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0526">
            <a:off x="875421" y="1508187"/>
            <a:ext cx="1907240" cy="3371914"/>
          </a:xfrm>
          <a:prstGeom prst="rect">
            <a:avLst/>
          </a:prstGeom>
          <a:noFill/>
        </p:spPr>
      </p:pic>
      <p:pic>
        <p:nvPicPr>
          <p:cNvPr id="25608" name="Picture 8" descr="C:\Users\Admin\Desktop\зображення_viber_2020-02-06_00-04-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67973">
            <a:off x="3093578" y="3336666"/>
            <a:ext cx="1593960" cy="2818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33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204864"/>
            <a:ext cx="7776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sz="2200" kern="0" dirty="0" smtClean="0">
                <a:solidFill>
                  <a:srgbClr val="000000"/>
                </a:solidFill>
                <a:latin typeface="Franklin Gothic Demi Cond" pitchFamily="34" charset="0"/>
              </a:rPr>
              <a:t> </a:t>
            </a:r>
            <a:endParaRPr lang="uk-UA" sz="2200" kern="0" dirty="0">
              <a:solidFill>
                <a:srgbClr val="000000"/>
              </a:solidFill>
              <a:latin typeface="Franklin Gothic Demi Con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226" y="880421"/>
            <a:ext cx="639611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uk-UA" sz="3600" dirty="0" smtClean="0">
                <a:solidFill>
                  <a:prstClr val="white"/>
                </a:solidFill>
                <a:latin typeface="Franklin Gothic Heavy" pitchFamily="34" charset="0"/>
              </a:rPr>
              <a:t> Я досліджую світ</a:t>
            </a:r>
            <a:endParaRPr lang="uk-UA" sz="3600" dirty="0">
              <a:solidFill>
                <a:prstClr val="white"/>
              </a:solidFill>
              <a:latin typeface="Franklin Gothic Heavy" pitchFamily="34" charset="0"/>
            </a:endParaRPr>
          </a:p>
        </p:txBody>
      </p:sp>
      <p:pic>
        <p:nvPicPr>
          <p:cNvPr id="1026" name="Picture 2" descr="C:\Users\Admin\Desktop\зображення_viber_2020-02-06_00-14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286124"/>
            <a:ext cx="1575878" cy="2786082"/>
          </a:xfrm>
          <a:prstGeom prst="rect">
            <a:avLst/>
          </a:prstGeom>
          <a:noFill/>
        </p:spPr>
      </p:pic>
      <p:pic>
        <p:nvPicPr>
          <p:cNvPr id="1027" name="Picture 3" descr="C:\Users\Admin\Desktop\зображення_viber_2020-02-06_00-19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145933"/>
            <a:ext cx="2214578" cy="3915277"/>
          </a:xfrm>
          <a:prstGeom prst="rect">
            <a:avLst/>
          </a:prstGeom>
          <a:noFill/>
        </p:spPr>
      </p:pic>
      <p:pic>
        <p:nvPicPr>
          <p:cNvPr id="1028" name="Picture 4" descr="C:\Users\Admin\Desktop\зображення_viber_2020-02-06_00-17-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428868"/>
            <a:ext cx="2031094" cy="3590884"/>
          </a:xfrm>
          <a:prstGeom prst="rect">
            <a:avLst/>
          </a:prstGeom>
          <a:noFill/>
        </p:spPr>
      </p:pic>
      <p:pic>
        <p:nvPicPr>
          <p:cNvPr id="1029" name="Picture 5" descr="C:\Users\Admin\Desktop\зображення_viber_2020-02-06_00-14-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286124"/>
            <a:ext cx="1573171" cy="2781297"/>
          </a:xfrm>
          <a:prstGeom prst="rect">
            <a:avLst/>
          </a:prstGeom>
          <a:noFill/>
        </p:spPr>
      </p:pic>
      <p:pic>
        <p:nvPicPr>
          <p:cNvPr id="1030" name="Picture 6" descr="C:\Users\Admin\Desktop\зображення_viber_2020-02-06_03-13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500174"/>
            <a:ext cx="3333155" cy="1924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25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2285984" y="857232"/>
            <a:ext cx="42862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857224" y="3143248"/>
            <a:ext cx="4572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зображення_viber_2020-02-06_01-34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736"/>
            <a:ext cx="4120084" cy="2330423"/>
          </a:xfrm>
          <a:prstGeom prst="rect">
            <a:avLst/>
          </a:prstGeom>
          <a:noFill/>
        </p:spPr>
      </p:pic>
      <p:pic>
        <p:nvPicPr>
          <p:cNvPr id="1027" name="Picture 3" descr="C:\Users\Admin\Desktop\зображення_viber_2020-02-06_01-34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42"/>
            <a:ext cx="2071702" cy="3571900"/>
          </a:xfrm>
          <a:prstGeom prst="rect">
            <a:avLst/>
          </a:prstGeom>
          <a:noFill/>
        </p:spPr>
      </p:pic>
      <p:pic>
        <p:nvPicPr>
          <p:cNvPr id="1028" name="Picture 4" descr="C:\Users\Admin\Desktop\зображення_viber_2020-02-06_01-34-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643314"/>
            <a:ext cx="4122940" cy="2332038"/>
          </a:xfrm>
          <a:prstGeom prst="rect">
            <a:avLst/>
          </a:prstGeom>
          <a:noFill/>
        </p:spPr>
      </p:pic>
      <p:pic>
        <p:nvPicPr>
          <p:cNvPr id="1029" name="Picture 5" descr="C:\Users\Admin\Desktop\зображення_viber_2020-02-06_01-33-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571480"/>
            <a:ext cx="1785950" cy="3157481"/>
          </a:xfrm>
          <a:prstGeom prst="rect">
            <a:avLst/>
          </a:prstGeom>
          <a:noFill/>
        </p:spPr>
      </p:pic>
      <p:pic>
        <p:nvPicPr>
          <p:cNvPr id="1030" name="Picture 6" descr="C:\Users\Admin\Desktop\зображення_viber_2020-02-06_01-34-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000372"/>
            <a:ext cx="1785950" cy="3157481"/>
          </a:xfrm>
          <a:prstGeom prst="rect">
            <a:avLst/>
          </a:prstGeom>
          <a:noFill/>
        </p:spPr>
      </p:pic>
      <p:pic>
        <p:nvPicPr>
          <p:cNvPr id="2050" name="Picture 2" descr="C:\Users\Admin\Desktop\зображення_viber_2020-02-06_01-34-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3571876"/>
            <a:ext cx="1928827" cy="257176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43174" y="714356"/>
            <a:ext cx="45394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  </a:t>
            </a:r>
            <a:r>
              <a:rPr lang="uk-UA" sz="4400" dirty="0" err="1" smtClean="0">
                <a:solidFill>
                  <a:srgbClr val="7030A0"/>
                </a:solidFill>
                <a:latin typeface="Franklin Gothic Demi" pitchFamily="34" charset="0"/>
              </a:rPr>
              <a:t>Міні-проєкти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5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794" y="798453"/>
            <a:ext cx="5243617" cy="512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8794" y="972016"/>
            <a:ext cx="3049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Franklin Gothic Heavy" pitchFamily="34" charset="0"/>
              </a:rPr>
              <a:t>Стратегії забезпечення «Щоденних 5»: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55561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Сигнал (тихий дзвоник)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uk-UA" sz="2400" dirty="0" smtClean="0">
                <a:solidFill>
                  <a:prstClr val="black"/>
                </a:solidFill>
                <a:latin typeface="Franklin Gothic Demi" pitchFamily="34" charset="0"/>
              </a:rPr>
              <a:t>Стенд </a:t>
            </a:r>
            <a:r>
              <a:rPr lang="uk-UA" sz="2400" dirty="0">
                <a:solidFill>
                  <a:prstClr val="black"/>
                </a:solidFill>
                <a:latin typeface="Franklin Gothic Demi" pitchFamily="34" charset="0"/>
              </a:rPr>
              <a:t>для схем або дошка</a:t>
            </a:r>
            <a:endParaRPr lang="ru-RU" sz="2400" dirty="0">
              <a:solidFill>
                <a:prstClr val="black"/>
              </a:solidFill>
              <a:latin typeface="Franklin Gothic Demi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Інструменти, не іграшки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Книжкові ящики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Місце для загального збору</a:t>
            </a:r>
            <a:r>
              <a:rPr lang="ru-RU" sz="2400" dirty="0" smtClean="0">
                <a:latin typeface="Franklin Gothic Demi" pitchFamily="34" charset="0"/>
              </a:rPr>
              <a:t>, </a:t>
            </a:r>
            <a:r>
              <a:rPr lang="uk-UA" sz="2400" dirty="0" smtClean="0">
                <a:latin typeface="Franklin Gothic Demi" pitchFamily="34" charset="0"/>
              </a:rPr>
              <a:t>ввідні уроки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Я-схеми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Дизайн класу</a:t>
            </a:r>
          </a:p>
        </p:txBody>
      </p:sp>
    </p:spTree>
    <p:extLst>
      <p:ext uri="{BB962C8B-B14F-4D97-AF65-F5344CB8AC3E}">
        <p14:creationId xmlns:p14="http://schemas.microsoft.com/office/powerpoint/2010/main" xmlns="" val="5151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9"/>
            <a:ext cx="7848872" cy="552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4350" y="5157192"/>
            <a:ext cx="5795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Franklin Gothic Heavy" pitchFamily="34" charset="0"/>
              </a:rPr>
              <a:t>Щодня    до</a:t>
            </a:r>
            <a:r>
              <a:rPr lang="uk-UA" sz="8000" b="1" dirty="0" smtClean="0">
                <a:solidFill>
                  <a:srgbClr val="002060"/>
                </a:solidFill>
                <a:latin typeface="Franklin Gothic Heavy" pitchFamily="34" charset="0"/>
              </a:rPr>
              <a:t>  </a:t>
            </a:r>
            <a:r>
              <a:rPr lang="uk-UA" sz="4800" b="1" dirty="0" smtClean="0">
                <a:solidFill>
                  <a:srgbClr val="002060"/>
                </a:solidFill>
                <a:latin typeface="Franklin Gothic Heavy" pitchFamily="34" charset="0"/>
              </a:rPr>
              <a:t>20 </a:t>
            </a:r>
            <a:r>
              <a:rPr lang="uk-UA" sz="4800" b="1" dirty="0" err="1" smtClean="0">
                <a:solidFill>
                  <a:srgbClr val="002060"/>
                </a:solidFill>
                <a:latin typeface="Franklin Gothic Heavy" pitchFamily="34" charset="0"/>
              </a:rPr>
              <a:t>хв</a:t>
            </a:r>
            <a:endParaRPr lang="ru-RU" sz="4800" b="1" dirty="0">
              <a:solidFill>
                <a:srgbClr val="002060"/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008" y="870445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Franklin Gothic Heavy" pitchFamily="34" charset="0"/>
              </a:rPr>
              <a:t>Читання для себе</a:t>
            </a:r>
            <a:endParaRPr lang="ru-RU" sz="3200" dirty="0">
              <a:solidFill>
                <a:prstClr val="black"/>
              </a:solidFill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624224"/>
            <a:ext cx="2088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Franklin Gothic Heavy" pitchFamily="34" charset="0"/>
              </a:rPr>
              <a:t>Читання для когось</a:t>
            </a:r>
            <a:endParaRPr lang="ru-RU" sz="3200" dirty="0">
              <a:solidFill>
                <a:prstClr val="black"/>
              </a:solidFill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4520" y="874533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Franklin Gothic Heavy" pitchFamily="34" charset="0"/>
              </a:rPr>
              <a:t>Письмо для себе</a:t>
            </a:r>
            <a:endParaRPr lang="ru-RU" sz="3200" dirty="0">
              <a:solidFill>
                <a:prstClr val="black"/>
              </a:solidFill>
              <a:latin typeface="Franklin Gothic Heavy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8549" y="2996952"/>
            <a:ext cx="2017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Franklin Gothic Heavy" pitchFamily="34" charset="0"/>
              </a:rPr>
              <a:t>Робота зі словами</a:t>
            </a:r>
            <a:endParaRPr lang="ru-RU" sz="3200" dirty="0">
              <a:solidFill>
                <a:prstClr val="black"/>
              </a:solidFill>
              <a:latin typeface="Franklin Gothic Heavy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0488" y="3145271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Franklin Gothic Heavy" pitchFamily="34" charset="0"/>
              </a:rPr>
              <a:t>Слухання</a:t>
            </a:r>
            <a:endParaRPr lang="ru-RU" sz="3200" dirty="0">
              <a:solidFill>
                <a:prstClr val="black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7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972" y="1106405"/>
            <a:ext cx="762106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002060"/>
                </a:solidFill>
                <a:latin typeface="Franklin Gothic Heavy" pitchFamily="34" charset="0"/>
              </a:rPr>
              <a:t>Основні принципи: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довіра та повага;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спільнота;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вибір;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відповідальність;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тимчасове зосередження уваги;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переходи, як паузи для відпочинку;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latin typeface="Franklin Gothic Heavy" pitchFamily="34" charset="0"/>
              </a:rPr>
              <a:t> 10 кроків до самостійності.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3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Аня\Desktop\Мій семінар\Малюнки\d4b4556816ea7fd684132cf19269d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7295" y="-1158746"/>
            <a:ext cx="6817958" cy="91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6248" y="785794"/>
            <a:ext cx="3886153" cy="559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err="1" smtClean="0">
                <a:latin typeface="Franklin Gothic Demi" pitchFamily="34" charset="0"/>
              </a:rPr>
              <a:t>Саченко</a:t>
            </a:r>
            <a:r>
              <a:rPr lang="uk-UA" sz="2000" dirty="0" smtClean="0">
                <a:latin typeface="Franklin Gothic Demi" pitchFamily="34" charset="0"/>
              </a:rPr>
              <a:t> Наталія Володимирівна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18.08.1975р.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Освіта – вища, закінчила </a:t>
            </a:r>
            <a:r>
              <a:rPr lang="uk-UA" sz="2000" dirty="0" err="1" smtClean="0">
                <a:latin typeface="Franklin Gothic Demi" pitchFamily="34" charset="0"/>
              </a:rPr>
              <a:t>Кам</a:t>
            </a:r>
            <a:r>
              <a:rPr lang="en-US" sz="2000" dirty="0" smtClean="0">
                <a:latin typeface="Franklin Gothic Demi" pitchFamily="34" charset="0"/>
              </a:rPr>
              <a:t>’</a:t>
            </a:r>
            <a:r>
              <a:rPr lang="uk-UA" sz="2000" dirty="0" err="1" smtClean="0">
                <a:latin typeface="Franklin Gothic Demi" pitchFamily="34" charset="0"/>
              </a:rPr>
              <a:t>янець-Подільський</a:t>
            </a:r>
            <a:r>
              <a:rPr lang="en-US" sz="2000" dirty="0" smtClean="0">
                <a:latin typeface="Franklin Gothic Demi" pitchFamily="34" charset="0"/>
              </a:rPr>
              <a:t> </a:t>
            </a:r>
            <a:r>
              <a:rPr lang="uk-UA" sz="2000" dirty="0" smtClean="0">
                <a:latin typeface="Franklin Gothic Demi" pitchFamily="34" charset="0"/>
              </a:rPr>
              <a:t>державний педагогічний інститут у 1997р.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Спеціальність за дипломом – вчитель початкових класів і біології.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Стаж роботи – 19 років.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Місце роботи – </a:t>
            </a:r>
            <a:r>
              <a:rPr lang="uk-UA" sz="2000" dirty="0" err="1" smtClean="0">
                <a:latin typeface="Franklin Gothic Demi" pitchFamily="34" charset="0"/>
              </a:rPr>
              <a:t>Підволочиська</a:t>
            </a:r>
            <a:r>
              <a:rPr lang="uk-UA" sz="2000" dirty="0" smtClean="0">
                <a:latin typeface="Franklin Gothic Demi" pitchFamily="34" charset="0"/>
              </a:rPr>
              <a:t> ЗОШ </a:t>
            </a:r>
            <a:r>
              <a:rPr lang="en-US" sz="2000" dirty="0" smtClean="0">
                <a:latin typeface="Franklin Gothic Demi" pitchFamily="34" charset="0"/>
              </a:rPr>
              <a:t>I-III</a:t>
            </a:r>
            <a:r>
              <a:rPr lang="uk-UA" sz="2000" dirty="0" smtClean="0">
                <a:latin typeface="Franklin Gothic Demi" pitchFamily="34" charset="0"/>
              </a:rPr>
              <a:t> ст.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Посада – вчитель початкових класів.</a:t>
            </a:r>
          </a:p>
          <a:p>
            <a:pPr algn="ctr"/>
            <a:r>
              <a:rPr lang="uk-UA" sz="2000" dirty="0" smtClean="0">
                <a:latin typeface="Franklin Gothic Demi" pitchFamily="34" charset="0"/>
              </a:rPr>
              <a:t>Попередня атестація – 2015р. Встановлено вищу категорію.</a:t>
            </a:r>
            <a:endParaRPr lang="uk-UA" sz="2000" dirty="0" smtClean="0"/>
          </a:p>
          <a:p>
            <a:pPr algn="ctr"/>
            <a:endParaRPr lang="ru-RU" sz="2000" dirty="0"/>
          </a:p>
        </p:txBody>
      </p:sp>
      <p:pic>
        <p:nvPicPr>
          <p:cNvPr id="1027" name="Picture 3" descr="H:\Фото Саченко\CSC_2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3555149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36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6786"/>
            <a:ext cx="4896544" cy="496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543492" y="2874208"/>
            <a:ext cx="4426212" cy="1107996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6600" dirty="0" smtClean="0">
                <a:latin typeface="Franklin Gothic Heavy" pitchFamily="34" charset="0"/>
              </a:rPr>
              <a:t>Щоденні 5</a:t>
            </a:r>
            <a:endParaRPr lang="ru-RU" sz="6600" dirty="0">
              <a:latin typeface="Franklin Gothic Heavy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264592">
            <a:off x="3343706" y="1179028"/>
            <a:ext cx="201609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atin typeface="Franklin Gothic Heavy" pitchFamily="34" charset="0"/>
              </a:rPr>
              <a:t>Коли?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На уроці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sz="2400" dirty="0" smtClean="0">
                <a:latin typeface="Franklin Gothic Demi" pitchFamily="34" charset="0"/>
              </a:rPr>
              <a:t>Упродовж дня</a:t>
            </a:r>
            <a:endParaRPr lang="ru-RU" sz="2400" dirty="0">
              <a:latin typeface="Franklin Gothic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25950">
            <a:off x="5534582" y="1467678"/>
            <a:ext cx="17436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dirty="0" smtClean="0">
                <a:latin typeface="Franklin Gothic Heavy" pitchFamily="34" charset="0"/>
              </a:rPr>
              <a:t>Що?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sz="2400" dirty="0" smtClean="0">
                <a:latin typeface="Franklin Gothic Heavy" pitchFamily="34" charset="0"/>
              </a:rPr>
              <a:t>Зміст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sz="2400" dirty="0" smtClean="0">
                <a:latin typeface="Franklin Gothic Heavy" pitchFamily="34" charset="0"/>
              </a:rPr>
              <a:t>Ресурси</a:t>
            </a:r>
          </a:p>
          <a:p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395451">
            <a:off x="3674890" y="3518299"/>
            <a:ext cx="27558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Franklin Gothic Heavy" pitchFamily="34" charset="0"/>
              </a:rPr>
              <a:t>Як?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dirty="0" smtClean="0">
                <a:latin typeface="Franklin Gothic Heavy" pitchFamily="34" charset="0"/>
              </a:rPr>
              <a:t>Форми: групи, пари, індивідуально,колективно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uk-UA" dirty="0" smtClean="0">
                <a:latin typeface="Franklin Gothic Heavy" pitchFamily="34" charset="0"/>
              </a:rPr>
              <a:t>Місце: за партами, на килимі, на вулиці</a:t>
            </a:r>
            <a:endParaRPr lang="ru-RU" dirty="0"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764704"/>
            <a:ext cx="756084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0070C0"/>
                </a:solidFill>
                <a:latin typeface="Franklin Gothic Demi Cond" pitchFamily="34" charset="0"/>
              </a:rPr>
              <a:t>Перед початком роботи з «Читанням для себе» проводимо такі базові уроки:</a:t>
            </a:r>
          </a:p>
          <a:p>
            <a:endParaRPr lang="uk-UA" sz="3600" dirty="0" smtClean="0">
              <a:solidFill>
                <a:srgbClr val="0070C0"/>
              </a:solidFill>
              <a:latin typeface="Franklin Gothic Demi Cond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b="1" dirty="0" smtClean="0">
                <a:latin typeface="Franklin Gothic Demi Cond" pitchFamily="34" charset="0"/>
              </a:rPr>
              <a:t>«Три способи прочитати книжку»: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Читай картинки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Читай слова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800" dirty="0" smtClean="0"/>
              <a:t>Перекажи історію</a:t>
            </a:r>
          </a:p>
          <a:p>
            <a:pPr marL="457200" indent="-457200">
              <a:buFontTx/>
              <a:buChar char="-"/>
            </a:pPr>
            <a:endParaRPr lang="uk-UA" sz="28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>
                <a:latin typeface="Franklin Gothic Demi Cond" pitchFamily="34" charset="0"/>
              </a:rPr>
              <a:t>«Я обираю відповідні книжки»</a:t>
            </a:r>
          </a:p>
          <a:p>
            <a:pPr marL="457200" indent="-457200">
              <a:buFont typeface="Wingdings" pitchFamily="2" charset="2"/>
              <a:buChar char="Ø"/>
            </a:pPr>
            <a:endParaRPr lang="uk-UA" sz="2800" dirty="0" smtClean="0">
              <a:latin typeface="Franklin Gothic Demi Cond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dirty="0" smtClean="0">
                <a:latin typeface="Franklin Gothic Demi Cond" pitchFamily="34" charset="0"/>
              </a:rPr>
              <a:t>«Вибери вдале робоче місце»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96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836712"/>
            <a:ext cx="4896597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400" dirty="0" smtClean="0">
                <a:latin typeface="Franklin Gothic Heavy" pitchFamily="34" charset="0"/>
              </a:rPr>
              <a:t>Читання для себе</a:t>
            </a:r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728523"/>
            <a:ext cx="3743622" cy="7643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Franklin Gothic Heavy" pitchFamily="34" charset="0"/>
              </a:rPr>
              <a:t>Учні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728523"/>
            <a:ext cx="3601194" cy="7643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Franklin Gothic Heavy" pitchFamily="34" charset="0"/>
              </a:rPr>
              <a:t>Учитель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2630859"/>
            <a:ext cx="4104456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2400" u="sng" dirty="0" smtClean="0">
                <a:solidFill>
                  <a:prstClr val="black"/>
                </a:solidFill>
                <a:latin typeface="Franklin Gothic Demi" pitchFamily="34" charset="0"/>
              </a:rPr>
              <a:t>САМОСТІЙНО</a:t>
            </a:r>
            <a:r>
              <a:rPr lang="uk-UA" sz="2400" dirty="0" smtClean="0">
                <a:solidFill>
                  <a:prstClr val="black"/>
                </a:solidFill>
                <a:latin typeface="Franklin Gothic Demi" pitchFamily="34" charset="0"/>
              </a:rPr>
              <a:t> </a:t>
            </a:r>
            <a:r>
              <a:rPr lang="uk-UA" sz="2400" dirty="0">
                <a:solidFill>
                  <a:prstClr val="black"/>
                </a:solidFill>
                <a:latin typeface="Franklin Gothic Demi" pitchFamily="34" charset="0"/>
              </a:rPr>
              <a:t>обирають книгу (текст) для читання.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2400" dirty="0">
                <a:solidFill>
                  <a:prstClr val="black"/>
                </a:solidFill>
                <a:latin typeface="Franklin Gothic Demi" pitchFamily="34" charset="0"/>
              </a:rPr>
              <a:t>Читають впродовж визначеного </a:t>
            </a:r>
            <a:r>
              <a:rPr lang="uk-UA" sz="2400" dirty="0" smtClean="0">
                <a:solidFill>
                  <a:prstClr val="black"/>
                </a:solidFill>
                <a:latin typeface="Franklin Gothic Demi" pitchFamily="34" charset="0"/>
              </a:rPr>
              <a:t>часу (5-15хв).</a:t>
            </a:r>
            <a:endParaRPr lang="uk-UA" sz="2400" dirty="0">
              <a:solidFill>
                <a:prstClr val="black"/>
              </a:solidFill>
              <a:latin typeface="Franklin Gothic Demi" pitchFamily="34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uk-UA" sz="2400" dirty="0">
                <a:solidFill>
                  <a:prstClr val="black"/>
                </a:solidFill>
                <a:latin typeface="Franklin Gothic Demi" pitchFamily="34" charset="0"/>
              </a:rPr>
              <a:t>Виконують завдання для перевірки розуміння й усвідомлення прочитаного.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6056" y="2667529"/>
            <a:ext cx="32411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uk-UA" sz="2400" dirty="0" smtClean="0">
                <a:solidFill>
                  <a:prstClr val="black"/>
                </a:solidFill>
                <a:latin typeface="Franklin Gothic Demi" pitchFamily="34" charset="0"/>
              </a:rPr>
              <a:t> Допомагає учням обрати книжку, тренувати витривалість.</a:t>
            </a:r>
            <a:endParaRPr lang="uk-UA" sz="2400" dirty="0">
              <a:solidFill>
                <a:prstClr val="black"/>
              </a:solidFill>
              <a:latin typeface="Franklin Gothic Demi" pitchFamily="34" charset="0"/>
            </a:endParaRPr>
          </a:p>
          <a:p>
            <a:pPr marL="342900" lvl="0" indent="-342900">
              <a:buFont typeface="Wingdings" pitchFamily="2" charset="2"/>
              <a:buChar char="§"/>
            </a:pPr>
            <a:r>
              <a:rPr lang="uk-UA" sz="2400" dirty="0">
                <a:solidFill>
                  <a:prstClr val="black"/>
                </a:solidFill>
                <a:latin typeface="Franklin Gothic Demi" pitchFamily="34" charset="0"/>
              </a:rPr>
              <a:t>Працює з учнями </a:t>
            </a:r>
            <a:r>
              <a:rPr lang="uk-UA" sz="2400" dirty="0" smtClean="0">
                <a:solidFill>
                  <a:prstClr val="black"/>
                </a:solidFill>
                <a:latin typeface="Franklin Gothic Demi" pitchFamily="34" charset="0"/>
              </a:rPr>
              <a:t>індивідуально чи з групою.</a:t>
            </a:r>
            <a:endParaRPr lang="uk-UA" sz="2400" dirty="0">
              <a:solidFill>
                <a:prstClr val="black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836712"/>
            <a:ext cx="2110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dirty="0" smtClean="0">
                <a:latin typeface="Franklin Gothic Heavy" pitchFamily="34" charset="0"/>
              </a:rPr>
              <a:t>Читання для себе</a:t>
            </a:r>
            <a:endParaRPr lang="ru-RU" dirty="0">
              <a:latin typeface="Franklin Gothic Heavy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545" y="3428206"/>
            <a:ext cx="2196437" cy="25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73254" y="3563724"/>
            <a:ext cx="179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Franklin Gothic Demi" pitchFamily="34" charset="0"/>
              </a:rPr>
              <a:t>Ч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</a:rPr>
              <a:t>и</a:t>
            </a:r>
            <a:r>
              <a:rPr lang="uk-UA" sz="2400" b="1" dirty="0" smtClean="0">
                <a:solidFill>
                  <a:srgbClr val="FFC000"/>
                </a:solidFill>
                <a:latin typeface="Franklin Gothic Demi" pitchFamily="34" charset="0"/>
              </a:rPr>
              <a:t>т</a:t>
            </a:r>
            <a:r>
              <a:rPr lang="uk-UA" sz="2400" b="1" dirty="0" smtClean="0">
                <a:solidFill>
                  <a:srgbClr val="00B050"/>
                </a:solidFill>
                <a:latin typeface="Franklin Gothic Demi" pitchFamily="34" charset="0"/>
              </a:rPr>
              <a:t>а</a:t>
            </a:r>
            <a:r>
              <a:rPr lang="uk-UA" sz="2400" b="1" dirty="0" smtClean="0">
                <a:solidFill>
                  <a:srgbClr val="00B0F0"/>
                </a:solidFill>
                <a:latin typeface="Franklin Gothic Demi" pitchFamily="34" charset="0"/>
              </a:rPr>
              <a:t>н</a:t>
            </a:r>
            <a:r>
              <a:rPr lang="uk-UA" sz="2400" b="1" dirty="0" smtClean="0">
                <a:solidFill>
                  <a:srgbClr val="0070C0"/>
                </a:solidFill>
                <a:latin typeface="Franklin Gothic Demi" pitchFamily="34" charset="0"/>
              </a:rPr>
              <a:t>н</a:t>
            </a:r>
            <a:r>
              <a:rPr lang="uk-UA" sz="2400" b="1" dirty="0" smtClean="0">
                <a:solidFill>
                  <a:srgbClr val="7030A0"/>
                </a:solidFill>
                <a:latin typeface="Franklin Gothic Demi" pitchFamily="34" charset="0"/>
              </a:rPr>
              <a:t>я</a:t>
            </a:r>
            <a:r>
              <a:rPr lang="uk-UA" sz="2400" b="1" dirty="0" smtClean="0">
                <a:latin typeface="Franklin Gothic Demi" pitchFamily="34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Franklin Gothic Demi" pitchFamily="34" charset="0"/>
              </a:rPr>
              <a:t>д</a:t>
            </a:r>
            <a:r>
              <a:rPr lang="uk-UA" sz="2400" b="1" dirty="0" smtClean="0">
                <a:solidFill>
                  <a:srgbClr val="0070C0"/>
                </a:solidFill>
                <a:latin typeface="Franklin Gothic Demi" pitchFamily="34" charset="0"/>
              </a:rPr>
              <a:t>л</a:t>
            </a:r>
            <a:r>
              <a:rPr lang="uk-UA" sz="2400" b="1" dirty="0" smtClean="0">
                <a:solidFill>
                  <a:srgbClr val="00B0F0"/>
                </a:solidFill>
                <a:latin typeface="Franklin Gothic Demi" pitchFamily="34" charset="0"/>
              </a:rPr>
              <a:t>я</a:t>
            </a:r>
            <a:r>
              <a:rPr lang="uk-UA" sz="2400" b="1" dirty="0" smtClean="0">
                <a:latin typeface="Franklin Gothic Demi" pitchFamily="34" charset="0"/>
              </a:rPr>
              <a:t> </a:t>
            </a:r>
            <a:r>
              <a:rPr lang="uk-UA" sz="2400" b="1" dirty="0" smtClean="0">
                <a:solidFill>
                  <a:srgbClr val="00B050"/>
                </a:solidFill>
                <a:latin typeface="Franklin Gothic Demi" pitchFamily="34" charset="0"/>
              </a:rPr>
              <a:t>с</a:t>
            </a:r>
            <a:r>
              <a:rPr lang="uk-UA" sz="2400" b="1" dirty="0" smtClean="0">
                <a:solidFill>
                  <a:srgbClr val="FFC000"/>
                </a:solidFill>
                <a:latin typeface="Franklin Gothic Demi" pitchFamily="34" charset="0"/>
              </a:rPr>
              <a:t>е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</a:rPr>
              <a:t>б</a:t>
            </a:r>
            <a:r>
              <a:rPr lang="uk-UA" sz="2400" b="1" dirty="0" smtClean="0">
                <a:solidFill>
                  <a:srgbClr val="FF0000"/>
                </a:solidFill>
                <a:latin typeface="Franklin Gothic Demi" pitchFamily="34" charset="0"/>
              </a:rPr>
              <a:t>е</a:t>
            </a:r>
            <a:endParaRPr lang="ru-RU" sz="2400" b="1" dirty="0">
              <a:solidFill>
                <a:srgbClr val="FF0000"/>
              </a:solidFill>
              <a:latin typeface="Franklin Gothic Dem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3658"/>
            <a:ext cx="7560840" cy="189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848640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Franklin Gothic Demi" pitchFamily="34" charset="0"/>
              </a:rPr>
              <a:t>    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Я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читаю для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себе! Я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можу дізнатись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багато цікавого і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Franklin Gothic Demi Cond" pitchFamily="34" charset="0"/>
              </a:rPr>
              <a:t>корисного!</a:t>
            </a:r>
          </a:p>
        </p:txBody>
      </p:sp>
      <p:graphicFrame>
        <p:nvGraphicFramePr>
          <p:cNvPr id="11" name="Shape 166"/>
          <p:cNvGraphicFramePr/>
          <p:nvPr>
            <p:extLst>
              <p:ext uri="{D42A27DB-BD31-4B8C-83A1-F6EECF244321}">
                <p14:modId xmlns:p14="http://schemas.microsoft.com/office/powerpoint/2010/main" xmlns="" val="715138200"/>
              </p:ext>
            </p:extLst>
          </p:nvPr>
        </p:nvGraphicFramePr>
        <p:xfrm>
          <a:off x="821181" y="2348879"/>
          <a:ext cx="5401654" cy="366919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9021"/>
                <a:gridCol w="2412633"/>
              </a:tblGrid>
              <a:tr h="114697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u="none" strike="noStrike" cap="none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</a:rPr>
                        <a:t>Я - схема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 smtClean="0">
                          <a:solidFill>
                            <a:srgbClr val="0070C0"/>
                          </a:solidFill>
                          <a:latin typeface="Franklin Gothic Demi" pitchFamily="34" charset="0"/>
                        </a:rPr>
                        <a:t>Читання</a:t>
                      </a:r>
                      <a:r>
                        <a:rPr lang="en-US" sz="2000" u="none" strike="noStrike" cap="none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rgbClr val="0070C0"/>
                          </a:solidFill>
                          <a:latin typeface="Franklin Gothic Demi" pitchFamily="34" charset="0"/>
                        </a:rPr>
                        <a:t>для</a:t>
                      </a: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2000" u="none" strike="noStrike" cap="none" dirty="0" err="1" smtClean="0">
                          <a:solidFill>
                            <a:srgbClr val="0070C0"/>
                          </a:solidFill>
                          <a:latin typeface="Franklin Gothic Demi" pitchFamily="34" charset="0"/>
                        </a:rPr>
                        <a:t>себе</a:t>
                      </a:r>
                      <a:endParaRPr lang="uk-UA" sz="2000" u="none" strike="noStrike" cap="none" dirty="0" smtClean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 dirty="0" smtClean="0">
                          <a:latin typeface="Franklin Gothic Demi" pitchFamily="34" charset="0"/>
                        </a:rPr>
                        <a:t>  </a:t>
                      </a:r>
                      <a:r>
                        <a:rPr lang="en-US" sz="2000" u="none" strike="noStrike" cap="none" dirty="0" err="1" smtClean="0">
                          <a:latin typeface="Franklin Gothic Demi" pitchFamily="34" charset="0"/>
                        </a:rPr>
                        <a:t>Учні</a:t>
                      </a:r>
                      <a:r>
                        <a:rPr lang="en-US" sz="2000" u="none" strike="noStrike" cap="none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2400" u="none" strike="noStrike" cap="none" dirty="0" smtClean="0"/>
                        <a:t>                                  </a:t>
                      </a:r>
                      <a:r>
                        <a:rPr lang="uk-UA" sz="2400" u="none" strike="noStrike" cap="none" dirty="0" smtClean="0"/>
                        <a:t>     </a:t>
                      </a:r>
                      <a:r>
                        <a:rPr lang="uk-UA" sz="2000" u="none" strike="noStrike" cap="none" dirty="0" smtClean="0">
                          <a:latin typeface="Franklin Gothic Demi" pitchFamily="34" charset="0"/>
                        </a:rPr>
                        <a:t>Учитель</a:t>
                      </a:r>
                      <a:r>
                        <a:rPr lang="en-US" sz="2400" u="none" strike="noStrike" cap="none" dirty="0" smtClean="0"/>
                        <a:t>                                                                       </a:t>
                      </a:r>
                      <a:endParaRPr sz="20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7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Постійно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читай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(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працюй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)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Залишайся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на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одному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місці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Починай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одразу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Працюй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тихо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Формуй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витривалість</a:t>
                      </a:r>
                      <a:endParaRPr sz="2200" u="none" strike="noStrike" cap="none" dirty="0">
                        <a:latin typeface="Franklin Gothic Demi Cond" pitchFamily="34" charset="0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Працюй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з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учнями</a:t>
                      </a:r>
                      <a:endParaRPr sz="2200" u="none" strike="noStrike" cap="none" dirty="0">
                        <a:latin typeface="Franklin Gothic Demi Cond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72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2096" y="812031"/>
            <a:ext cx="543822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400" dirty="0" smtClean="0">
                <a:latin typeface="Franklin Gothic Heavy" pitchFamily="34" charset="0"/>
              </a:rPr>
              <a:t>Читання для когось</a:t>
            </a:r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657397"/>
            <a:ext cx="3743622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Franklin Gothic Heavy" pitchFamily="34" charset="0"/>
              </a:rPr>
              <a:t>Учні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1657397"/>
            <a:ext cx="3528392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Franklin Gothic Heavy" pitchFamily="34" charset="0"/>
              </a:rPr>
              <a:t>Учитель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930" y="2492896"/>
            <a:ext cx="34260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Об</a:t>
            </a:r>
            <a:r>
              <a:rPr lang="en-US" sz="2400" dirty="0" smtClean="0">
                <a:latin typeface="Franklin Gothic Demi Cond" pitchFamily="34" charset="0"/>
              </a:rPr>
              <a:t>’</a:t>
            </a:r>
            <a:r>
              <a:rPr lang="uk-UA" sz="2400" dirty="0" err="1" smtClean="0">
                <a:latin typeface="Franklin Gothic Demi Cond" pitchFamily="34" charset="0"/>
              </a:rPr>
              <a:t>єднуються</a:t>
            </a:r>
            <a:r>
              <a:rPr lang="uk-UA" sz="2400" dirty="0" smtClean="0">
                <a:latin typeface="Franklin Gothic Demi Cond" pitchFamily="34" charset="0"/>
              </a:rPr>
              <a:t> в пари і разом читають книжки (тексти, підручник).</a:t>
            </a:r>
          </a:p>
          <a:p>
            <a:pPr marL="285750" indent="-285750">
              <a:buFont typeface="Wingdings" pitchFamily="2" charset="2"/>
              <a:buChar char="§"/>
            </a:pPr>
            <a:endParaRPr lang="uk-UA" sz="2400" dirty="0" smtClean="0">
              <a:latin typeface="Franklin Gothic Demi Cond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Виконують завдання на розуміння і усвідомлення прочитаного, які пропонує учитель.</a:t>
            </a:r>
            <a:endParaRPr lang="ru-RU" sz="2400" dirty="0">
              <a:latin typeface="Franklin Gothic Demi Con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4860" y="2348880"/>
            <a:ext cx="3961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Готує тексти (книжки для читання).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Об</a:t>
            </a:r>
            <a:r>
              <a:rPr lang="en-US" sz="2400" dirty="0" smtClean="0">
                <a:latin typeface="Franklin Gothic Demi Cond" pitchFamily="34" charset="0"/>
              </a:rPr>
              <a:t>’</a:t>
            </a:r>
            <a:r>
              <a:rPr lang="uk-UA" sz="2400" dirty="0" err="1" smtClean="0">
                <a:latin typeface="Franklin Gothic Demi Cond" pitchFamily="34" charset="0"/>
              </a:rPr>
              <a:t>єднує</a:t>
            </a:r>
            <a:r>
              <a:rPr lang="uk-UA" sz="2400" dirty="0" smtClean="0">
                <a:latin typeface="Franklin Gothic Demi Cond" pitchFamily="34" charset="0"/>
              </a:rPr>
              <a:t>  дітей у пари.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Визначає час для читання.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Готує завдання для роботи над усвідомленням прочитаного.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400" dirty="0" smtClean="0">
                <a:latin typeface="Franklin Gothic Demi Cond" pitchFamily="34" charset="0"/>
              </a:rPr>
              <a:t>Працює з дітьми індивідуально чи в малій групі.</a:t>
            </a:r>
            <a:endParaRPr lang="ru-RU" sz="2400" dirty="0"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6084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4239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869811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Ми разом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практикуємось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!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Чому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?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Щоб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краще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читати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!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Щоб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краще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розуміти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 </a:t>
            </a:r>
            <a:r>
              <a:rPr lang="ru-RU" sz="2400" i="1" kern="0" dirty="0" err="1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прочитане</a:t>
            </a:r>
            <a:r>
              <a:rPr lang="ru-RU" sz="2400" i="1" kern="0" dirty="0"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ea typeface="Calibri"/>
                <a:cs typeface="Calibri"/>
                <a:sym typeface="Calibri"/>
              </a:rPr>
              <a:t>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453" y="3139526"/>
            <a:ext cx="2378456" cy="289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31584" y="3284984"/>
            <a:ext cx="172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Franklin Gothic Heavy" pitchFamily="34" charset="0"/>
              </a:rPr>
              <a:t>Ч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  <a:latin typeface="Franklin Gothic Heavy" pitchFamily="34" charset="0"/>
              </a:rPr>
              <a:t>и</a:t>
            </a:r>
            <a:r>
              <a:rPr lang="uk-UA" sz="2400" dirty="0" smtClean="0">
                <a:solidFill>
                  <a:srgbClr val="FFC000"/>
                </a:solidFill>
                <a:latin typeface="Franklin Gothic Heavy" pitchFamily="34" charset="0"/>
              </a:rPr>
              <a:t>т</a:t>
            </a:r>
            <a:r>
              <a:rPr lang="uk-UA" sz="2400" dirty="0" smtClean="0">
                <a:solidFill>
                  <a:srgbClr val="00B050"/>
                </a:solidFill>
                <a:latin typeface="Franklin Gothic Heavy" pitchFamily="34" charset="0"/>
              </a:rPr>
              <a:t>а</a:t>
            </a:r>
            <a:r>
              <a:rPr lang="uk-UA" sz="2400" dirty="0" smtClean="0">
                <a:solidFill>
                  <a:srgbClr val="00B0F0"/>
                </a:solidFill>
                <a:latin typeface="Franklin Gothic Heavy" pitchFamily="34" charset="0"/>
              </a:rPr>
              <a:t>н</a:t>
            </a:r>
            <a:r>
              <a:rPr lang="uk-UA" sz="2400" dirty="0" smtClean="0">
                <a:solidFill>
                  <a:srgbClr val="0070C0"/>
                </a:solidFill>
                <a:latin typeface="Franklin Gothic Heavy" pitchFamily="34" charset="0"/>
              </a:rPr>
              <a:t>н</a:t>
            </a:r>
            <a:r>
              <a:rPr lang="uk-UA" sz="2400" dirty="0" smtClean="0">
                <a:solidFill>
                  <a:srgbClr val="7030A0"/>
                </a:solidFill>
                <a:latin typeface="Franklin Gothic Heavy" pitchFamily="34" charset="0"/>
              </a:rPr>
              <a:t>я</a:t>
            </a:r>
            <a:r>
              <a:rPr lang="uk-UA" sz="2400" dirty="0" smtClean="0">
                <a:latin typeface="Franklin Gothic Heavy" pitchFamily="34" charset="0"/>
              </a:rPr>
              <a:t> </a:t>
            </a:r>
            <a:r>
              <a:rPr lang="uk-UA" sz="2400" dirty="0" smtClean="0">
                <a:solidFill>
                  <a:srgbClr val="7030A0"/>
                </a:solidFill>
                <a:latin typeface="Franklin Gothic Heavy" pitchFamily="34" charset="0"/>
              </a:rPr>
              <a:t>д</a:t>
            </a:r>
            <a:r>
              <a:rPr lang="uk-UA" sz="2400" dirty="0" smtClean="0">
                <a:solidFill>
                  <a:srgbClr val="0070C0"/>
                </a:solidFill>
                <a:latin typeface="Franklin Gothic Heavy" pitchFamily="34" charset="0"/>
              </a:rPr>
              <a:t>л</a:t>
            </a:r>
            <a:r>
              <a:rPr lang="uk-UA" sz="2400" dirty="0" smtClean="0">
                <a:solidFill>
                  <a:srgbClr val="00B0F0"/>
                </a:solidFill>
                <a:latin typeface="Franklin Gothic Heavy" pitchFamily="34" charset="0"/>
              </a:rPr>
              <a:t>я</a:t>
            </a:r>
            <a:r>
              <a:rPr lang="uk-UA" sz="2400" dirty="0" smtClean="0">
                <a:latin typeface="Franklin Gothic Heavy" pitchFamily="34" charset="0"/>
              </a:rPr>
              <a:t> </a:t>
            </a:r>
            <a:r>
              <a:rPr lang="uk-UA" sz="2400" dirty="0" smtClean="0">
                <a:solidFill>
                  <a:schemeClr val="accent2"/>
                </a:solidFill>
                <a:latin typeface="Franklin Gothic Heavy" pitchFamily="34" charset="0"/>
              </a:rPr>
              <a:t>к</a:t>
            </a:r>
            <a:r>
              <a:rPr lang="uk-UA" sz="2400" dirty="0" smtClean="0">
                <a:solidFill>
                  <a:srgbClr val="00B050"/>
                </a:solidFill>
                <a:latin typeface="Franklin Gothic Heavy" pitchFamily="34" charset="0"/>
              </a:rPr>
              <a:t>о</a:t>
            </a:r>
            <a:r>
              <a:rPr lang="uk-UA" sz="2400" dirty="0" smtClean="0">
                <a:solidFill>
                  <a:srgbClr val="FFC000"/>
                </a:solidFill>
                <a:latin typeface="Franklin Gothic Heavy" pitchFamily="34" charset="0"/>
              </a:rPr>
              <a:t>г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  <a:latin typeface="Franklin Gothic Heavy" pitchFamily="34" charset="0"/>
              </a:rPr>
              <a:t>о</a:t>
            </a:r>
            <a:r>
              <a:rPr lang="uk-UA" sz="2400" dirty="0" smtClean="0">
                <a:solidFill>
                  <a:srgbClr val="FF0000"/>
                </a:solidFill>
                <a:latin typeface="Franklin Gothic Heavy" pitchFamily="34" charset="0"/>
              </a:rPr>
              <a:t>с</a:t>
            </a:r>
            <a:r>
              <a:rPr lang="uk-UA" sz="2400" dirty="0" smtClean="0">
                <a:solidFill>
                  <a:srgbClr val="C00000"/>
                </a:solidFill>
                <a:latin typeface="Franklin Gothic Heavy" pitchFamily="34" charset="0"/>
              </a:rPr>
              <a:t>ь</a:t>
            </a:r>
            <a:endParaRPr lang="ru-RU" sz="2400" dirty="0">
              <a:solidFill>
                <a:srgbClr val="C00000"/>
              </a:solidFill>
              <a:latin typeface="Franklin Gothic Heavy" pitchFamily="34" charset="0"/>
            </a:endParaRPr>
          </a:p>
        </p:txBody>
      </p:sp>
      <p:graphicFrame>
        <p:nvGraphicFramePr>
          <p:cNvPr id="11" name="Shape 196"/>
          <p:cNvGraphicFramePr/>
          <p:nvPr>
            <p:extLst>
              <p:ext uri="{D42A27DB-BD31-4B8C-83A1-F6EECF244321}">
                <p14:modId xmlns:p14="http://schemas.microsoft.com/office/powerpoint/2010/main" xmlns="" val="436129489"/>
              </p:ext>
            </p:extLst>
          </p:nvPr>
        </p:nvGraphicFramePr>
        <p:xfrm>
          <a:off x="827584" y="2279777"/>
          <a:ext cx="5178869" cy="379251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56609"/>
                <a:gridCol w="2522260"/>
              </a:tblGrid>
              <a:tr h="10015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uk-UA" sz="2400" b="0" u="none" strike="noStrike" cap="none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  <a:ea typeface="Calibri"/>
                          <a:cs typeface="Calibri"/>
                          <a:sym typeface="Calibri"/>
                        </a:rPr>
                        <a:t>Я</a:t>
                      </a:r>
                      <a:r>
                        <a:rPr lang="uk-UA" sz="2400" b="0" u="none" strike="noStrike" cap="none" baseline="0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  <a:ea typeface="Calibri"/>
                          <a:cs typeface="Calibri"/>
                          <a:sym typeface="Calibri"/>
                        </a:rPr>
                        <a:t> – схема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uk-UA" sz="2000" b="0" u="none" strike="noStrike" cap="none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Franklin Gothic Demi" pitchFamily="34" charset="0"/>
                          <a:ea typeface="Calibri"/>
                          <a:cs typeface="Calibri"/>
                          <a:sym typeface="Calibri"/>
                        </a:rPr>
                        <a:t>Читання для когось</a:t>
                      </a:r>
                      <a:endParaRPr lang="uk-UA" sz="2000" b="0" u="none" strike="noStrike" cap="none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Franklin Gothic Demi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uk-UA" sz="2000" b="0" u="none" strike="noStrike" cap="none" baseline="0" dirty="0" smtClean="0">
                          <a:latin typeface="Franklin Gothic Demi" pitchFamily="34" charset="0"/>
                          <a:ea typeface="Calibri"/>
                          <a:cs typeface="Calibri"/>
                          <a:sym typeface="Calibri"/>
                        </a:rPr>
                        <a:t>Учні:                                         Учитель:</a:t>
                      </a: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70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Вибери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пару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Читай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по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черзі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Починай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одразу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Контролюй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свій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голос</a:t>
                      </a:r>
                      <a:endParaRPr sz="22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Формуй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витривалість</a:t>
                      </a:r>
                      <a:endParaRPr sz="2200" u="none" strike="noStrike" cap="none" dirty="0">
                        <a:latin typeface="Franklin Gothic Demi Cond" pitchFamily="34" charset="0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Працюй</a:t>
                      </a:r>
                      <a:r>
                        <a:rPr lang="en-US" sz="2200" u="none" strike="noStrike" cap="none" dirty="0">
                          <a:latin typeface="Franklin Gothic Demi Cond" pitchFamily="34" charset="0"/>
                        </a:rPr>
                        <a:t> з </a:t>
                      </a:r>
                      <a:r>
                        <a:rPr lang="en-US" sz="2200" u="none" strike="noStrike" cap="none" dirty="0" err="1">
                          <a:latin typeface="Franklin Gothic Demi Cond" pitchFamily="34" charset="0"/>
                        </a:rPr>
                        <a:t>учнями</a:t>
                      </a:r>
                      <a:endParaRPr sz="2200" u="none" strike="noStrike" cap="none" dirty="0">
                        <a:latin typeface="Franklin Gothic Demi Cond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08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836712"/>
            <a:ext cx="5976664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Franklin Gothic Heavy" pitchFamily="34" charset="0"/>
              </a:rPr>
              <a:t>Читання для когось</a:t>
            </a:r>
          </a:p>
          <a:p>
            <a:pPr algn="ctr"/>
            <a:r>
              <a:rPr lang="uk-UA" sz="2400" dirty="0" smtClean="0">
                <a:latin typeface="Franklin Gothic Demi Cond" pitchFamily="34" charset="0"/>
              </a:rPr>
              <a:t>Бланк </a:t>
            </a:r>
            <a:r>
              <a:rPr lang="uk-UA" sz="2400" dirty="0" err="1" smtClean="0">
                <a:latin typeface="Franklin Gothic Demi Cond" pitchFamily="34" charset="0"/>
              </a:rPr>
              <a:t>самооцінювання</a:t>
            </a:r>
            <a:r>
              <a:rPr lang="uk-UA" sz="2400" dirty="0" smtClean="0">
                <a:latin typeface="Franklin Gothic Demi Cond" pitchFamily="34" charset="0"/>
              </a:rPr>
              <a:t> і </a:t>
            </a:r>
            <a:r>
              <a:rPr lang="uk-UA" sz="2400" dirty="0" err="1" smtClean="0">
                <a:latin typeface="Franklin Gothic Demi Cond" pitchFamily="34" charset="0"/>
              </a:rPr>
              <a:t>взаємооцінювання</a:t>
            </a:r>
            <a:endParaRPr lang="ru-RU" sz="2400" dirty="0">
              <a:latin typeface="Franklin Gothic Demi Cond" pitchFamily="34" charset="0"/>
            </a:endParaRPr>
          </a:p>
        </p:txBody>
      </p:sp>
      <p:sp>
        <p:nvSpPr>
          <p:cNvPr id="6" name="Shape 203"/>
          <p:cNvSpPr txBox="1">
            <a:spLocks/>
          </p:cNvSpPr>
          <p:nvPr/>
        </p:nvSpPr>
        <p:spPr>
          <a:xfrm>
            <a:off x="755576" y="1790819"/>
            <a:ext cx="7704856" cy="480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гарно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і дружно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працюємо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разом. 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одразу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починаємо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працювати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. 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Наші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очі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дивляться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в книгу.</a:t>
            </a:r>
          </a:p>
          <a:p>
            <a:pPr indent="-457200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q"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читаємо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по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черзі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(абзац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чи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сторінку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).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Під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час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читання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залишаємось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на одному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місці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.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контролюємо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свій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голос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під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час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читання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. 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допомагаємо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один одному 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зрозуміти</a:t>
            </a:r>
            <a:r>
              <a:rPr lang="ru-RU" sz="2800" kern="0" dirty="0">
                <a:solidFill>
                  <a:srgbClr val="000000"/>
                </a:solidFill>
                <a:latin typeface="Franklin Gothic Demi Cond" pitchFamily="34" charset="0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прочитане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.</a:t>
            </a:r>
          </a:p>
          <a:p>
            <a:pPr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itchFamily="2" charset="2"/>
              <a:buChar char="q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 Cond" pitchFamily="34" charset="0"/>
                <a:sym typeface="Calibri"/>
              </a:rPr>
              <a:t>МИ ЧИТАЄМО ВЕСЬ ВІДВЕДЕНИЙ ЧАС!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 Cond" pitchFamily="34" charset="0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9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зображення_viber_2020-02-06_01-2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357430"/>
            <a:ext cx="2108328" cy="3727430"/>
          </a:xfrm>
          <a:prstGeom prst="rect">
            <a:avLst/>
          </a:prstGeom>
          <a:noFill/>
        </p:spPr>
      </p:pic>
      <p:pic>
        <p:nvPicPr>
          <p:cNvPr id="2051" name="Picture 3" descr="C:\Users\Admin\Desktop\зображення_viber_2020-02-06_01-25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642918"/>
            <a:ext cx="2144235" cy="3790912"/>
          </a:xfrm>
          <a:prstGeom prst="rect">
            <a:avLst/>
          </a:prstGeom>
          <a:noFill/>
        </p:spPr>
      </p:pic>
      <p:pic>
        <p:nvPicPr>
          <p:cNvPr id="2052" name="Picture 4" descr="C:\Users\Admin\Desktop\зображення_viber_2020-02-06_01-25-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714752"/>
            <a:ext cx="4071966" cy="2303206"/>
          </a:xfrm>
          <a:prstGeom prst="rect">
            <a:avLst/>
          </a:prstGeom>
          <a:noFill/>
        </p:spPr>
      </p:pic>
      <p:pic>
        <p:nvPicPr>
          <p:cNvPr id="2053" name="Picture 5" descr="C:\Users\Admin\Desktop\зображення_viber_2020-02-06_01-25-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785794"/>
            <a:ext cx="3385146" cy="1914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7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4212" y="849432"/>
            <a:ext cx="4733988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400" dirty="0" smtClean="0">
                <a:latin typeface="Franklin Gothic Heavy" pitchFamily="34" charset="0"/>
              </a:rPr>
              <a:t>Письмо для себе</a:t>
            </a:r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772816"/>
            <a:ext cx="3743622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Учні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772815"/>
            <a:ext cx="3600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Учитель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830" y="2492896"/>
            <a:ext cx="3751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40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Обирають тему для письма</a:t>
            </a:r>
          </a:p>
          <a:p>
            <a:pPr marL="342900" lvl="0" indent="-2540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Пишуть так, як хочеться (форма, зміст, обсяг, приладдя, оформлення)</a:t>
            </a:r>
          </a:p>
          <a:p>
            <a:pPr marL="342900" lvl="0" indent="-2540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Працюють упродовж визначеного часу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uk-UA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206" y="2492896"/>
            <a:ext cx="3745210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Добирає теми, які стосуються їхнього власного досвіду.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Не оцінює, не критикує творів учнів.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Не обмежує об’єм тексту.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400" dirty="0">
                <a:solidFill>
                  <a:prstClr val="black"/>
                </a:solidFill>
                <a:latin typeface="Franklin Gothic Demi Cond" pitchFamily="34" charset="0"/>
              </a:rPr>
              <a:t>Визначає час для написання тексту</a:t>
            </a:r>
            <a:r>
              <a:rPr lang="uk-UA" sz="2400" dirty="0" smtClean="0">
                <a:solidFill>
                  <a:prstClr val="black"/>
                </a:solidFill>
                <a:latin typeface="Franklin Gothic Demi Con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59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5"/>
            <a:ext cx="748883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026821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dirty="0">
                <a:solidFill>
                  <a:schemeClr val="accent6">
                    <a:lumMod val="75000"/>
                  </a:schemeClr>
                </a:solidFill>
                <a:latin typeface="Franklin Gothic Demi Cond" pitchFamily="34" charset="0"/>
              </a:rPr>
              <a:t>Я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ranklin Gothic Demi Cond" pitchFamily="34" charset="0"/>
              </a:rPr>
              <a:t> </a:t>
            </a:r>
            <a:r>
              <a:rPr lang="uk-UA" sz="2400" dirty="0">
                <a:solidFill>
                  <a:schemeClr val="accent6">
                    <a:lumMod val="75000"/>
                  </a:schemeClr>
                </a:solidFill>
                <a:latin typeface="Franklin Gothic Demi Cond" pitchFamily="34" charset="0"/>
              </a:rPr>
              <a:t>письмово висловлюю свої власні думки, ідеї та враження.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6218" y="3343955"/>
            <a:ext cx="2145704" cy="265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4363" y="3534286"/>
            <a:ext cx="166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C00000"/>
                </a:solidFill>
                <a:latin typeface="Franklin Gothic Demi" pitchFamily="34" charset="0"/>
              </a:rPr>
              <a:t>П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</a:rPr>
              <a:t>и</a:t>
            </a:r>
            <a:r>
              <a:rPr lang="uk-UA" sz="2400" dirty="0" smtClean="0">
                <a:solidFill>
                  <a:srgbClr val="FFC000"/>
                </a:solidFill>
                <a:latin typeface="Franklin Gothic Demi" pitchFamily="34" charset="0"/>
              </a:rPr>
              <a:t>с</a:t>
            </a:r>
            <a:r>
              <a:rPr lang="uk-UA" sz="2400" dirty="0" smtClean="0">
                <a:solidFill>
                  <a:srgbClr val="00B050"/>
                </a:solidFill>
                <a:latin typeface="Franklin Gothic Demi" pitchFamily="34" charset="0"/>
              </a:rPr>
              <a:t>ь</a:t>
            </a:r>
            <a:r>
              <a:rPr lang="uk-UA" sz="2400" dirty="0" smtClean="0">
                <a:solidFill>
                  <a:srgbClr val="00B0F0"/>
                </a:solidFill>
                <a:latin typeface="Franklin Gothic Demi" pitchFamily="34" charset="0"/>
              </a:rPr>
              <a:t>м</a:t>
            </a:r>
            <a:r>
              <a:rPr lang="uk-UA" sz="2400" dirty="0" smtClean="0">
                <a:solidFill>
                  <a:srgbClr val="7030A0"/>
                </a:solidFill>
                <a:latin typeface="Franklin Gothic Demi" pitchFamily="34" charset="0"/>
              </a:rPr>
              <a:t>о</a:t>
            </a:r>
            <a:r>
              <a:rPr lang="uk-UA" sz="2400" dirty="0" smtClean="0">
                <a:latin typeface="Franklin Gothic Demi" pitchFamily="34" charset="0"/>
              </a:rPr>
              <a:t> </a:t>
            </a:r>
            <a:r>
              <a:rPr lang="uk-UA" sz="2400" dirty="0" smtClean="0">
                <a:solidFill>
                  <a:srgbClr val="7030A0"/>
                </a:solidFill>
                <a:latin typeface="Franklin Gothic Demi" pitchFamily="34" charset="0"/>
              </a:rPr>
              <a:t>д</a:t>
            </a:r>
            <a:r>
              <a:rPr lang="uk-UA" sz="2400" dirty="0" smtClean="0">
                <a:solidFill>
                  <a:srgbClr val="0070C0"/>
                </a:solidFill>
                <a:latin typeface="Franklin Gothic Demi" pitchFamily="34" charset="0"/>
              </a:rPr>
              <a:t>л</a:t>
            </a:r>
            <a:r>
              <a:rPr lang="uk-UA" sz="2400" dirty="0" smtClean="0">
                <a:solidFill>
                  <a:srgbClr val="00B0F0"/>
                </a:solidFill>
                <a:latin typeface="Franklin Gothic Demi" pitchFamily="34" charset="0"/>
              </a:rPr>
              <a:t>я</a:t>
            </a:r>
            <a:r>
              <a:rPr lang="uk-UA" sz="2400" dirty="0" smtClean="0">
                <a:latin typeface="Franklin Gothic Demi" pitchFamily="34" charset="0"/>
              </a:rPr>
              <a:t> </a:t>
            </a:r>
            <a:r>
              <a:rPr lang="uk-UA" sz="2400" dirty="0" smtClean="0">
                <a:solidFill>
                  <a:srgbClr val="00B050"/>
                </a:solidFill>
                <a:latin typeface="Franklin Gothic Demi" pitchFamily="34" charset="0"/>
              </a:rPr>
              <a:t>с</a:t>
            </a:r>
            <a:r>
              <a:rPr lang="uk-UA" sz="2400" dirty="0" smtClean="0">
                <a:solidFill>
                  <a:srgbClr val="FFC000"/>
                </a:solidFill>
                <a:latin typeface="Franklin Gothic Demi" pitchFamily="34" charset="0"/>
              </a:rPr>
              <a:t>е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</a:rPr>
              <a:t>б</a:t>
            </a:r>
            <a:r>
              <a:rPr lang="uk-UA" sz="2400" dirty="0" smtClean="0">
                <a:solidFill>
                  <a:srgbClr val="C00000"/>
                </a:solidFill>
                <a:latin typeface="Franklin Gothic Demi" pitchFamily="34" charset="0"/>
              </a:rPr>
              <a:t>е</a:t>
            </a:r>
            <a:endParaRPr lang="ru-RU" sz="24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graphicFrame>
        <p:nvGraphicFramePr>
          <p:cNvPr id="13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76943654"/>
              </p:ext>
            </p:extLst>
          </p:nvPr>
        </p:nvGraphicFramePr>
        <p:xfrm>
          <a:off x="955168" y="2420888"/>
          <a:ext cx="5205154" cy="3582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0588"/>
                <a:gridCol w="2464566"/>
              </a:tblGrid>
              <a:tr h="12358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Franklin Gothic Demi" pitchFamily="34" charset="0"/>
                        </a:rPr>
                        <a:t>Я - схема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 smtClean="0">
                          <a:effectLst/>
                          <a:latin typeface="Franklin Gothic Demi" pitchFamily="34" charset="0"/>
                        </a:rPr>
                        <a:t>Письмо для себе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dirty="0" smtClean="0">
                          <a:effectLst/>
                          <a:latin typeface="Franklin Gothic Demi" pitchFamily="34" charset="0"/>
                        </a:rPr>
                        <a:t>Учні:</a:t>
                      </a:r>
                      <a:r>
                        <a:rPr lang="uk-UA" sz="2400" dirty="0" smtClean="0">
                          <a:effectLst/>
                        </a:rPr>
                        <a:t>                                  </a:t>
                      </a:r>
                      <a:r>
                        <a:rPr lang="uk-UA" sz="2000" b="0" dirty="0" smtClean="0">
                          <a:effectLst/>
                          <a:latin typeface="Franklin Gothic Demi" pitchFamily="34" charset="0"/>
                        </a:rPr>
                        <a:t>Учитель:</a:t>
                      </a:r>
                      <a:r>
                        <a:rPr lang="uk-UA" sz="2400" dirty="0" smtClean="0">
                          <a:effectLst/>
                        </a:rPr>
                        <a:t>                                                             </a:t>
                      </a:r>
                      <a:endParaRPr lang="uk-UA" sz="2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73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200" dirty="0" smtClean="0">
                          <a:latin typeface="Franklin Gothic Demi Cond" pitchFamily="34" charset="0"/>
                        </a:rPr>
                        <a:t>Вибери тему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200" dirty="0" smtClean="0">
                          <a:latin typeface="Franklin Gothic Demi Cond" pitchFamily="34" charset="0"/>
                        </a:rPr>
                        <a:t>Залишайся на одному місці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200" dirty="0" smtClean="0">
                          <a:latin typeface="Franklin Gothic Demi Cond" pitchFamily="34" charset="0"/>
                        </a:rPr>
                        <a:t>Починай одразу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200" dirty="0" smtClean="0">
                          <a:latin typeface="Franklin Gothic Demi Cond" pitchFamily="34" charset="0"/>
                        </a:rPr>
                        <a:t>Працюй тихо</a:t>
                      </a:r>
                    </a:p>
                    <a:p>
                      <a:pPr marL="457200" lvl="0" indent="-457200">
                        <a:buFont typeface="Arial" panose="020B0604020202020204" pitchFamily="34" charset="0"/>
                        <a:buChar char="•"/>
                      </a:pPr>
                      <a:r>
                        <a:rPr lang="uk-UA" sz="2200" dirty="0" smtClean="0">
                          <a:latin typeface="Franklin Gothic Demi Cond" pitchFamily="34" charset="0"/>
                        </a:rPr>
                        <a:t>Формуй витривалість</a:t>
                      </a:r>
                      <a:endParaRPr lang="uk-UA" sz="2200" dirty="0">
                        <a:latin typeface="Franklin Gothic Demi Cond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Franklin Gothic Demi Cond" pitchFamily="34" charset="0"/>
                        </a:rPr>
                        <a:t>Працюй </a:t>
                      </a:r>
                      <a:r>
                        <a:rPr lang="uk-UA" sz="2200" dirty="0">
                          <a:effectLst/>
                          <a:latin typeface="Franklin Gothic Demi Cond" pitchFamily="34" charset="0"/>
                        </a:rPr>
                        <a:t>з учнями</a:t>
                      </a:r>
                      <a:endParaRPr lang="uk-UA" sz="2200" dirty="0">
                        <a:effectLst/>
                        <a:latin typeface="Franklin Gothic Demi Cond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004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5" y="0"/>
            <a:ext cx="9119675" cy="68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48" y="785795"/>
            <a:ext cx="7674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Franklin Gothic Demi" pitchFamily="34" charset="0"/>
              </a:rPr>
              <a:t>Педагогічне кредо</a:t>
            </a:r>
            <a:r>
              <a:rPr lang="en-US" sz="3200" dirty="0" smtClean="0">
                <a:latin typeface="Franklin Gothic Demi" pitchFamily="34" charset="0"/>
              </a:rPr>
              <a:t>:</a:t>
            </a:r>
            <a:endParaRPr lang="uk-UA" sz="3200" dirty="0" smtClean="0">
              <a:latin typeface="Franklin Gothic Demi" pitchFamily="34" charset="0"/>
            </a:endParaRPr>
          </a:p>
          <a:p>
            <a:pPr algn="ctr"/>
            <a:r>
              <a:rPr lang="uk-UA" sz="4000" i="1" dirty="0" smtClean="0">
                <a:solidFill>
                  <a:schemeClr val="accent2"/>
                </a:solidFill>
                <a:latin typeface="Franklin Gothic Demi" pitchFamily="34" charset="0"/>
              </a:rPr>
              <a:t>Мала дитина – то перлина.</a:t>
            </a:r>
          </a:p>
          <a:p>
            <a:pPr algn="ctr"/>
            <a:r>
              <a:rPr lang="uk-UA" sz="4000" i="1" dirty="0" smtClean="0">
                <a:solidFill>
                  <a:schemeClr val="accent2"/>
                </a:solidFill>
                <a:latin typeface="Franklin Gothic Demi" pitchFamily="34" charset="0"/>
              </a:rPr>
              <a:t>Творіння чисте, неземне.</a:t>
            </a:r>
          </a:p>
          <a:p>
            <a:pPr algn="ctr"/>
            <a:r>
              <a:rPr lang="uk-UA" sz="4000" i="1" dirty="0" smtClean="0">
                <a:solidFill>
                  <a:schemeClr val="accent2"/>
                </a:solidFill>
                <a:latin typeface="Franklin Gothic Demi" pitchFamily="34" charset="0"/>
              </a:rPr>
              <a:t>Якщо до неї серце лине,</a:t>
            </a:r>
          </a:p>
          <a:p>
            <a:pPr algn="ctr"/>
            <a:r>
              <a:rPr lang="uk-UA" sz="4000" i="1" dirty="0" smtClean="0">
                <a:solidFill>
                  <a:schemeClr val="accent2"/>
                </a:solidFill>
                <a:latin typeface="Franklin Gothic Demi" pitchFamily="34" charset="0"/>
              </a:rPr>
              <a:t>Вона і генієм зросте</a:t>
            </a:r>
            <a:r>
              <a:rPr lang="uk-UA" sz="4000" dirty="0" smtClean="0">
                <a:solidFill>
                  <a:schemeClr val="accent2"/>
                </a:solidFill>
                <a:latin typeface="Franklin Gothic Demi" pitchFamily="34" charset="0"/>
              </a:rPr>
              <a:t>.</a:t>
            </a:r>
          </a:p>
        </p:txBody>
      </p:sp>
      <p:pic>
        <p:nvPicPr>
          <p:cNvPr id="34822" name="Picture 6" descr="C:\Users\Admin\Desktop\загруже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2466975" cy="1847850"/>
          </a:xfrm>
          <a:prstGeom prst="rect">
            <a:avLst/>
          </a:prstGeom>
          <a:noFill/>
        </p:spPr>
      </p:pic>
      <p:pic>
        <p:nvPicPr>
          <p:cNvPr id="34824" name="Picture 8" descr="H:\Фото Саченко\DSC_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2"/>
            <a:ext cx="3411970" cy="2268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50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832356"/>
            <a:ext cx="5002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Зразки орієнтовних тем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7" name="Місце для вмісту 2"/>
          <p:cNvSpPr>
            <a:spLocks noGrp="1"/>
          </p:cNvSpPr>
          <p:nvPr/>
        </p:nvSpPr>
        <p:spPr bwMode="auto">
          <a:xfrm>
            <a:off x="651104" y="1268760"/>
            <a:ext cx="8208912" cy="46805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Що сьогодні (вчора) 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у мене було </a:t>
            </a: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цікавого?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Що було у мене 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гарного? Що </a:t>
            </a: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було у мене поганого?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Про що я мрію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Що таке добро?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Franklin Gothic Demi Cond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Яку добру справу я зробив?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Який урок мені сподобався і чому?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Який урок мені не сподобався і чому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Що таке дружба?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Franklin Gothic Demi Cond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Моя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улюблена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 книга.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Franklin Gothic Demi Cond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000" kern="0" dirty="0" smtClean="0">
                <a:solidFill>
                  <a:srgbClr val="000000"/>
                </a:solidFill>
                <a:latin typeface="Franklin Gothic Demi Cond" pitchFamily="34" charset="0"/>
              </a:rPr>
              <a:t>Чим я люблю </a:t>
            </a:r>
            <a:r>
              <a:rPr lang="ru-RU" sz="2000" kern="0" dirty="0" err="1" smtClean="0">
                <a:solidFill>
                  <a:srgbClr val="000000"/>
                </a:solidFill>
                <a:latin typeface="Franklin Gothic Demi Cond" pitchFamily="34" charset="0"/>
              </a:rPr>
              <a:t>займатися</a:t>
            </a:r>
            <a:r>
              <a:rPr lang="ru-RU" sz="2000" kern="0" dirty="0" smtClean="0">
                <a:solidFill>
                  <a:srgbClr val="000000"/>
                </a:solidFill>
                <a:latin typeface="Franklin Gothic Demi Cond" pitchFamily="34" charset="0"/>
              </a:rPr>
              <a:t> у </a:t>
            </a:r>
            <a:r>
              <a:rPr lang="ru-RU" sz="2000" kern="0" dirty="0" err="1" smtClean="0">
                <a:solidFill>
                  <a:srgbClr val="000000"/>
                </a:solidFill>
                <a:latin typeface="Franklin Gothic Demi Cond" pitchFamily="34" charset="0"/>
              </a:rPr>
              <a:t>вільний</a:t>
            </a:r>
            <a:r>
              <a:rPr lang="ru-RU" sz="2000" kern="0" dirty="0" smtClean="0">
                <a:solidFill>
                  <a:srgbClr val="000000"/>
                </a:solidFill>
                <a:latin typeface="Franklin Gothic Demi Cond" pitchFamily="34" charset="0"/>
              </a:rPr>
              <a:t> час</a:t>
            </a:r>
            <a:r>
              <a:rPr lang="ru-RU" sz="2000" kern="0" dirty="0">
                <a:solidFill>
                  <a:srgbClr val="000000"/>
                </a:solidFill>
                <a:latin typeface="Franklin Gothic Demi Cond" pitchFamily="34" charset="0"/>
              </a:rPr>
              <a:t>?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Franklin Gothic Demi Cond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ru-RU" sz="2000" kern="0" dirty="0" smtClean="0">
                <a:solidFill>
                  <a:srgbClr val="000000"/>
                </a:solidFill>
                <a:latin typeface="Franklin Gothic Demi Cond" pitchFamily="34" charset="0"/>
              </a:rPr>
              <a:t>Яка моя</a:t>
            </a:r>
            <a:r>
              <a:rPr lang="ru-RU" sz="2000" kern="0" noProof="0" dirty="0" smtClean="0">
                <a:solidFill>
                  <a:srgbClr val="000000"/>
                </a:solidFill>
                <a:latin typeface="Franklin Gothic Demi Cond" pitchFamily="34" charset="0"/>
              </a:rPr>
              <a:t> </a:t>
            </a:r>
            <a:r>
              <a:rPr lang="ru-RU" sz="2000" kern="0" noProof="0" dirty="0" err="1" smtClean="0">
                <a:solidFill>
                  <a:srgbClr val="000000"/>
                </a:solidFill>
                <a:latin typeface="Franklin Gothic Demi Cond" pitchFamily="34" charset="0"/>
              </a:rPr>
              <a:t>улюблена</a:t>
            </a:r>
            <a:r>
              <a:rPr lang="ru-RU" sz="2000" kern="0" noProof="0" dirty="0" smtClean="0">
                <a:solidFill>
                  <a:srgbClr val="000000"/>
                </a:solidFill>
                <a:latin typeface="Franklin Gothic Demi Cond" pitchFamily="34" charset="0"/>
              </a:rPr>
              <a:t> пора року.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Franklin Gothic Demi Cond" pitchFamily="34" charset="0"/>
              </a:rPr>
              <a:t> 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Franklin Gothic Demi Cond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uk-UA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1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я\Desktop\20181214_141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284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зображення_viber_2020-02-06_01-25-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7160">
            <a:off x="4501568" y="3503921"/>
            <a:ext cx="1331368" cy="2353799"/>
          </a:xfrm>
          <a:prstGeom prst="rect">
            <a:avLst/>
          </a:prstGeom>
          <a:noFill/>
        </p:spPr>
      </p:pic>
      <p:pic>
        <p:nvPicPr>
          <p:cNvPr id="1027" name="Picture 3" descr="C:\Users\Admin\Desktop\зображення_viber_2020-02-06_01-25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1494">
            <a:off x="1742634" y="3659434"/>
            <a:ext cx="1345141" cy="2378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59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ісце для вмісту 2"/>
          <p:cNvSpPr>
            <a:spLocks noGrp="1"/>
          </p:cNvSpPr>
          <p:nvPr/>
        </p:nvSpPr>
        <p:spPr bwMode="auto">
          <a:xfrm>
            <a:off x="935088" y="857232"/>
            <a:ext cx="6851622" cy="13573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kern="0" dirty="0" smtClean="0">
                <a:solidFill>
                  <a:srgbClr val="C00000"/>
                </a:solidFill>
                <a:latin typeface="Arial"/>
              </a:rPr>
              <a:t>Написання власних і групових есе,    створення </a:t>
            </a:r>
            <a:r>
              <a:rPr lang="uk-UA" kern="0" dirty="0" err="1" smtClean="0">
                <a:solidFill>
                  <a:srgbClr val="C00000"/>
                </a:solidFill>
                <a:latin typeface="Arial"/>
              </a:rPr>
              <a:t>лепбуків</a:t>
            </a:r>
            <a:r>
              <a:rPr lang="uk-UA" kern="0" dirty="0" smtClean="0">
                <a:solidFill>
                  <a:srgbClr val="C00000"/>
                </a:solidFill>
                <a:latin typeface="Arial"/>
              </a:rPr>
              <a:t>.</a:t>
            </a:r>
          </a:p>
        </p:txBody>
      </p:sp>
      <p:pic>
        <p:nvPicPr>
          <p:cNvPr id="3074" name="Picture 2" descr="C:\Users\User\Desktop\зображення_viber_2020-02-09_18-16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428868"/>
            <a:ext cx="5357850" cy="3406781"/>
          </a:xfrm>
          <a:prstGeom prst="rect">
            <a:avLst/>
          </a:prstGeom>
          <a:noFill/>
        </p:spPr>
      </p:pic>
      <p:pic>
        <p:nvPicPr>
          <p:cNvPr id="3076" name="Picture 4" descr="C:\Users\User\Desktop\зображення_viber_2020-02-09_18-17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357430"/>
            <a:ext cx="2357454" cy="3643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61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0313" y="812031"/>
            <a:ext cx="4881786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400" dirty="0" smtClean="0">
                <a:latin typeface="Franklin Gothic Demi" pitchFamily="34" charset="0"/>
              </a:rPr>
              <a:t>Робота зі словами</a:t>
            </a:r>
            <a:endParaRPr lang="ru-RU" sz="4400" dirty="0"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696452"/>
            <a:ext cx="37436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Учні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696451"/>
            <a:ext cx="36004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Учитель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967" y="2281227"/>
            <a:ext cx="38884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Тренуються писати слова, сполучення слів.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Навчатися пояснювати значення слів, добирати слова на задану тему, практично ознайомлюються із синонімами, антонімами,практикуються у вживанні нових слів у письмовому мовленні.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Прописують, викладають, виліплюють, розфарбовують слова тощо.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2000" dirty="0">
              <a:latin typeface="Franklin Gothic Demi Con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5320" y="2392494"/>
            <a:ext cx="35490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Добирає слова і тексти для роботи.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Добирає матеріали й завдання.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Готує словники.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Розміщує слова на «стіні слів».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000" dirty="0" smtClean="0">
                <a:latin typeface="Franklin Gothic Demi Cond" pitchFamily="34" charset="0"/>
              </a:rPr>
              <a:t>Працює з дітьми індивідуально чи в малій групі.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61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84784"/>
            <a:ext cx="774608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00504"/>
            <a:ext cx="2520280" cy="21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70" y="2811230"/>
            <a:ext cx="7635254" cy="123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4289646"/>
            <a:ext cx="333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Franklin Gothic Demi" pitchFamily="34" charset="0"/>
              </a:rPr>
              <a:t>Словникове</a:t>
            </a:r>
            <a:r>
              <a:rPr lang="ru-RU" sz="2800" dirty="0" smtClean="0">
                <a:latin typeface="Franklin Gothic Demi" pitchFamily="34" charset="0"/>
              </a:rPr>
              <a:t> колесо</a:t>
            </a:r>
            <a:endParaRPr lang="ru-RU" sz="2800" dirty="0"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3760" y="836712"/>
            <a:ext cx="3246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Franklin Gothic Demi" pitchFamily="34" charset="0"/>
              </a:rPr>
              <a:t>Ст</a:t>
            </a:r>
            <a:r>
              <a:rPr lang="uk-UA" sz="2800" dirty="0" err="1" smtClean="0">
                <a:latin typeface="Franklin Gothic Demi" pitchFamily="34" charset="0"/>
              </a:rPr>
              <a:t>іна</a:t>
            </a:r>
            <a:r>
              <a:rPr lang="uk-UA" sz="2800" dirty="0" smtClean="0">
                <a:latin typeface="Franklin Gothic Demi" pitchFamily="34" charset="0"/>
              </a:rPr>
              <a:t> слів у 1 класі</a:t>
            </a:r>
            <a:endParaRPr lang="ru-RU" sz="2800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9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1604" y="785794"/>
            <a:ext cx="5857916" cy="6771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800" dirty="0" smtClean="0">
                <a:latin typeface="Franklin Gothic Heavy" pitchFamily="34" charset="0"/>
              </a:rPr>
              <a:t>Робота зі словами</a:t>
            </a:r>
            <a:endParaRPr lang="ru-RU" sz="3800" dirty="0">
              <a:latin typeface="Franklin Gothic Heavy" pitchFamily="34" charset="0"/>
            </a:endParaRPr>
          </a:p>
        </p:txBody>
      </p:sp>
      <p:pic>
        <p:nvPicPr>
          <p:cNvPr id="4098" name="Picture 2" descr="C:\Users\User\Desktop\зображення_viber_2020-02-09_19-40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214554"/>
            <a:ext cx="2893239" cy="3857652"/>
          </a:xfrm>
          <a:prstGeom prst="rect">
            <a:avLst/>
          </a:prstGeom>
          <a:noFill/>
        </p:spPr>
      </p:pic>
      <p:pic>
        <p:nvPicPr>
          <p:cNvPr id="4099" name="Picture 3" descr="C:\Users\User\Desktop\зображення_viber_2020-02-09_18-17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71612"/>
            <a:ext cx="2000264" cy="3500462"/>
          </a:xfrm>
          <a:prstGeom prst="rect">
            <a:avLst/>
          </a:prstGeom>
          <a:noFill/>
        </p:spPr>
      </p:pic>
      <p:pic>
        <p:nvPicPr>
          <p:cNvPr id="4100" name="Picture 4" descr="C:\Users\User\Desktop\зображення_viber_2020-02-09_18-17-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357298"/>
            <a:ext cx="2138353" cy="2851137"/>
          </a:xfrm>
          <a:prstGeom prst="rect">
            <a:avLst/>
          </a:prstGeom>
          <a:noFill/>
        </p:spPr>
      </p:pic>
      <p:pic>
        <p:nvPicPr>
          <p:cNvPr id="4101" name="Picture 5" descr="C:\Users\User\Desktop\зображення_viber_2020-02-09_19-46-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643050"/>
            <a:ext cx="2000264" cy="2219285"/>
          </a:xfrm>
          <a:prstGeom prst="rect">
            <a:avLst/>
          </a:prstGeom>
          <a:noFill/>
        </p:spPr>
      </p:pic>
      <p:pic>
        <p:nvPicPr>
          <p:cNvPr id="4102" name="Picture 6" descr="C:\Users\User\Desktop\зображення_viber_2020-02-09_19-46-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4000504"/>
            <a:ext cx="3429024" cy="1993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9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9300" y="763372"/>
            <a:ext cx="4536504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atin typeface="Franklin Gothic Heavy" pitchFamily="34" charset="0"/>
              </a:rPr>
              <a:t>Слухання</a:t>
            </a:r>
            <a:endParaRPr lang="ru-RU" sz="4400" dirty="0">
              <a:latin typeface="Franklin Gothic Heavy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132" y="1610035"/>
            <a:ext cx="3754074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Учні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604965"/>
            <a:ext cx="3568791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latin typeface="Franklin Gothic Heavy" pitchFamily="34" charset="0"/>
              </a:rPr>
              <a:t>Учитель</a:t>
            </a:r>
            <a:endParaRPr lang="ru-RU" sz="3200" dirty="0"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132" y="2303285"/>
            <a:ext cx="3610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200" dirty="0" smtClean="0">
                <a:latin typeface="Franklin Gothic Demi Cond" pitchFamily="34" charset="0"/>
              </a:rPr>
              <a:t>Слухають учителя, друга чи </a:t>
            </a:r>
            <a:r>
              <a:rPr lang="uk-UA" sz="2200" dirty="0" err="1" smtClean="0">
                <a:latin typeface="Franklin Gothic Demi Cond" pitchFamily="34" charset="0"/>
              </a:rPr>
              <a:t>аудіофайли</a:t>
            </a:r>
            <a:r>
              <a:rPr lang="uk-UA" sz="2200" dirty="0" smtClean="0">
                <a:latin typeface="Franklin Gothic Demi Cond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200" dirty="0">
                <a:latin typeface="Franklin Gothic Demi Cond" pitchFamily="34" charset="0"/>
              </a:rPr>
              <a:t>В</a:t>
            </a:r>
            <a:r>
              <a:rPr lang="uk-UA" sz="2200" dirty="0" smtClean="0">
                <a:latin typeface="Franklin Gothic Demi Cond" pitchFamily="34" charset="0"/>
              </a:rPr>
              <a:t>иконують завдання на розуміння та інтерпретацію прослуханого, які готує вчитель.</a:t>
            </a:r>
            <a:endParaRPr lang="ru-RU" sz="2200" dirty="0">
              <a:latin typeface="Franklin Gothic Demi Con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5" y="2303285"/>
            <a:ext cx="35687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uk-UA" sz="2200" dirty="0" smtClean="0">
                <a:latin typeface="Franklin Gothic Demi Cond" pitchFamily="34" charset="0"/>
              </a:rPr>
              <a:t>Готує матеріал для слухання.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200" dirty="0" smtClean="0">
                <a:latin typeface="Franklin Gothic Demi Cond" pitchFamily="34" charset="0"/>
              </a:rPr>
              <a:t>Готує завдання для роботи над усвідомленням почутого.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200" dirty="0" smtClean="0">
                <a:latin typeface="Franklin Gothic Demi Cond" pitchFamily="34" charset="0"/>
              </a:rPr>
              <a:t>Готує матеріали для роботи після слухання.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uk-UA" sz="2200" dirty="0" smtClean="0">
                <a:latin typeface="Franklin Gothic Demi Cond" pitchFamily="34" charset="0"/>
              </a:rPr>
              <a:t>Працює з дітьми індивідуально чи в малій групі.</a:t>
            </a:r>
            <a:endParaRPr lang="ru-RU" sz="2200" dirty="0"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843" y="770599"/>
            <a:ext cx="7578725" cy="18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4378" y="806419"/>
            <a:ext cx="728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dirty="0">
                <a:solidFill>
                  <a:schemeClr val="accent2"/>
                </a:solidFill>
                <a:latin typeface="Franklin Gothic Demi Cond" pitchFamily="34" charset="0"/>
              </a:rPr>
              <a:t>Я слухаю, щоб отримати інформацію. Я можу дізнатись багато цікавого. Я можу навчитися правильного    </a:t>
            </a:r>
            <a:r>
              <a:rPr lang="uk-UA" sz="2000" dirty="0" smtClean="0">
                <a:solidFill>
                  <a:schemeClr val="accent2"/>
                </a:solidFill>
                <a:latin typeface="Franklin Gothic Demi Cond" pitchFamily="34" charset="0"/>
              </a:rPr>
              <a:t>інтонування </a:t>
            </a:r>
            <a:r>
              <a:rPr lang="uk-UA" sz="2000" dirty="0">
                <a:solidFill>
                  <a:schemeClr val="accent2"/>
                </a:solidFill>
                <a:latin typeface="Franklin Gothic Demi Cond" pitchFamily="34" charset="0"/>
              </a:rPr>
              <a:t>та </a:t>
            </a:r>
            <a:r>
              <a:rPr lang="uk-UA" sz="2000" dirty="0" smtClean="0">
                <a:solidFill>
                  <a:schemeClr val="accent2"/>
                </a:solidFill>
                <a:latin typeface="Franklin Gothic Demi Cond" pitchFamily="34" charset="0"/>
              </a:rPr>
              <a:t>артистичності</a:t>
            </a:r>
            <a:r>
              <a:rPr lang="uk-UA" sz="2000" b="1" i="1" dirty="0">
                <a:solidFill>
                  <a:prstClr val="black"/>
                </a:solidFill>
              </a:rPr>
              <a:t>.</a:t>
            </a:r>
            <a:endParaRPr lang="uk-UA" sz="2000" b="1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807" y="3428206"/>
            <a:ext cx="2001761" cy="253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8234" y="3630463"/>
            <a:ext cx="148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  <a:latin typeface="Franklin Gothic Demi" pitchFamily="34" charset="0"/>
              </a:rPr>
              <a:t>С</a:t>
            </a:r>
            <a:r>
              <a:rPr lang="uk-UA" sz="2400" dirty="0" smtClean="0">
                <a:solidFill>
                  <a:schemeClr val="accent6">
                    <a:lumMod val="75000"/>
                  </a:schemeClr>
                </a:solidFill>
                <a:latin typeface="Franklin Gothic Demi" pitchFamily="34" charset="0"/>
              </a:rPr>
              <a:t>л</a:t>
            </a:r>
            <a:r>
              <a:rPr lang="uk-UA" sz="2400" dirty="0" smtClean="0">
                <a:solidFill>
                  <a:srgbClr val="FFC000"/>
                </a:solidFill>
                <a:latin typeface="Franklin Gothic Demi" pitchFamily="34" charset="0"/>
              </a:rPr>
              <a:t>у</a:t>
            </a:r>
            <a:r>
              <a:rPr lang="uk-UA" sz="2400" dirty="0" smtClean="0">
                <a:solidFill>
                  <a:srgbClr val="92D050"/>
                </a:solidFill>
                <a:latin typeface="Franklin Gothic Demi" pitchFamily="34" charset="0"/>
              </a:rPr>
              <a:t>х</a:t>
            </a:r>
            <a:r>
              <a:rPr lang="uk-UA" sz="2400" dirty="0" smtClean="0">
                <a:solidFill>
                  <a:srgbClr val="00B050"/>
                </a:solidFill>
                <a:latin typeface="Franklin Gothic Demi" pitchFamily="34" charset="0"/>
              </a:rPr>
              <a:t>а</a:t>
            </a:r>
            <a:r>
              <a:rPr lang="uk-UA" sz="2400" dirty="0" smtClean="0">
                <a:solidFill>
                  <a:srgbClr val="00B0F0"/>
                </a:solidFill>
                <a:latin typeface="Franklin Gothic Demi" pitchFamily="34" charset="0"/>
              </a:rPr>
              <a:t>н</a:t>
            </a:r>
            <a:r>
              <a:rPr lang="uk-UA" sz="2400" dirty="0" smtClean="0">
                <a:solidFill>
                  <a:srgbClr val="0070C0"/>
                </a:solidFill>
                <a:latin typeface="Franklin Gothic Demi" pitchFamily="34" charset="0"/>
              </a:rPr>
              <a:t>н</a:t>
            </a:r>
            <a:r>
              <a:rPr lang="uk-UA" sz="2400" dirty="0" smtClean="0">
                <a:solidFill>
                  <a:srgbClr val="7030A0"/>
                </a:solidFill>
                <a:latin typeface="Franklin Gothic Demi" pitchFamily="34" charset="0"/>
              </a:rPr>
              <a:t>я</a:t>
            </a:r>
            <a:endParaRPr lang="ru-RU" sz="2400" dirty="0">
              <a:solidFill>
                <a:srgbClr val="7030A0"/>
              </a:solidFill>
              <a:latin typeface="Franklin Gothic Demi" pitchFamily="34" charset="0"/>
            </a:endParaRPr>
          </a:p>
        </p:txBody>
      </p:sp>
      <p:graphicFrame>
        <p:nvGraphicFramePr>
          <p:cNvPr id="11" name="Shape 226"/>
          <p:cNvGraphicFramePr/>
          <p:nvPr>
            <p:extLst>
              <p:ext uri="{D42A27DB-BD31-4B8C-83A1-F6EECF244321}">
                <p14:modId xmlns:p14="http://schemas.microsoft.com/office/powerpoint/2010/main" xmlns="" val="3400015014"/>
              </p:ext>
            </p:extLst>
          </p:nvPr>
        </p:nvGraphicFramePr>
        <p:xfrm>
          <a:off x="899592" y="2667632"/>
          <a:ext cx="5293874" cy="309329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87301"/>
                <a:gridCol w="2506573"/>
              </a:tblGrid>
              <a:tr h="10527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u="none" strike="noStrike" cap="none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</a:rPr>
                        <a:t>Я</a:t>
                      </a:r>
                      <a:r>
                        <a:rPr lang="uk-UA" sz="2400" u="none" strike="noStrike" cap="none" baseline="0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</a:rPr>
                        <a:t> - схема</a:t>
                      </a:r>
                      <a:endParaRPr lang="uk-UA" sz="2400" u="none" strike="noStrike" cap="none" dirty="0" smtClean="0">
                        <a:solidFill>
                          <a:srgbClr val="FF000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 smtClean="0">
                          <a:solidFill>
                            <a:schemeClr val="accent2"/>
                          </a:solidFill>
                          <a:latin typeface="Franklin Gothic Demi" pitchFamily="34" charset="0"/>
                        </a:rPr>
                        <a:t>Слуханн</a:t>
                      </a:r>
                      <a:r>
                        <a:rPr lang="uk-UA" sz="2000" u="none" strike="noStrike" cap="none" dirty="0" smtClean="0">
                          <a:solidFill>
                            <a:schemeClr val="accent2"/>
                          </a:solidFill>
                          <a:latin typeface="Franklin Gothic Demi" pitchFamily="34" charset="0"/>
                        </a:rPr>
                        <a:t>я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 dirty="0" smtClean="0">
                          <a:latin typeface="Franklin Gothic Demi" pitchFamily="34" charset="0"/>
                        </a:rPr>
                        <a:t>  </a:t>
                      </a:r>
                      <a:r>
                        <a:rPr lang="en-US" sz="2000" u="none" strike="noStrike" cap="none" dirty="0" err="1" smtClean="0">
                          <a:latin typeface="Franklin Gothic Demi" pitchFamily="34" charset="0"/>
                        </a:rPr>
                        <a:t>Учні</a:t>
                      </a:r>
                      <a:r>
                        <a:rPr lang="en-US" sz="2000" u="none" strike="noStrike" cap="none" dirty="0" smtClean="0">
                          <a:latin typeface="Franklin Gothic Demi" pitchFamily="34" charset="0"/>
                        </a:rPr>
                        <a:t>                                      </a:t>
                      </a:r>
                      <a:r>
                        <a:rPr lang="uk-UA" sz="2000" u="none" strike="noStrike" cap="none" dirty="0" smtClean="0">
                          <a:latin typeface="Franklin Gothic Demi" pitchFamily="34" charset="0"/>
                        </a:rPr>
                        <a:t>Учитель</a:t>
                      </a:r>
                      <a:r>
                        <a:rPr lang="en-US" sz="2000" u="none" strike="noStrike" cap="none" dirty="0" smtClean="0">
                          <a:latin typeface="Franklin Gothic Demi" pitchFamily="34" charset="0"/>
                        </a:rPr>
                        <a:t>                                                       </a:t>
                      </a:r>
                      <a:endParaRPr sz="2000" b="1" u="none" strike="noStrike" cap="none" dirty="0">
                        <a:latin typeface="Franklin Gothic Demi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1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Візьми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матеріали</a:t>
                      </a:r>
                      <a:endParaRPr sz="2000" u="none" strike="noStrike" cap="none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Починай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одразу</a:t>
                      </a:r>
                      <a:endParaRPr sz="20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Використовуй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стратегії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для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розуміння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почутого</a:t>
                      </a:r>
                      <a:endParaRPr sz="2000" dirty="0">
                        <a:latin typeface="Franklin Gothic Demi Cond" pitchFamily="34" charset="0"/>
                      </a:endParaRP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Char char="•"/>
                      </a:pP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Формуй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витривалість</a:t>
                      </a:r>
                      <a:endParaRPr sz="2000" u="none" strike="noStrike" cap="none" dirty="0">
                        <a:latin typeface="Franklin Gothic Demi Cond" pitchFamily="34" charset="0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Працюй</a:t>
                      </a:r>
                      <a:r>
                        <a:rPr lang="en-US" sz="2000" u="none" strike="noStrike" cap="none" dirty="0">
                          <a:latin typeface="Franklin Gothic Demi Cond" pitchFamily="34" charset="0"/>
                        </a:rPr>
                        <a:t> з </a:t>
                      </a:r>
                      <a:r>
                        <a:rPr lang="en-US" sz="2000" u="none" strike="noStrike" cap="none" dirty="0" err="1">
                          <a:latin typeface="Franklin Gothic Demi Cond" pitchFamily="34" charset="0"/>
                        </a:rPr>
                        <a:t>учнями</a:t>
                      </a:r>
                      <a:endParaRPr sz="2000" u="none" strike="noStrike" cap="none" dirty="0">
                        <a:latin typeface="Franklin Gothic Demi Cond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46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ÐÐ°ÑÑÐ½Ð¸ÐºÐ¸ MDR P47+BT, ÐÐ°ÑÑÐ½Ð¸ÐºÐ¸ Ð±ÐµÑÐ¿ÑÐ¾Ð²Ð¾Ð´Ð½ÑÐµ bluetooth microSD Mp3, ÐÐ»ÑÑÑÐ· Ð½Ð°ÑÑÐ½Ð¸ÐºÐ¸ Ñ Ð¿Ð»ÐµÐµÑÐ¾Ð¼, ÑÐ¾ÑÐ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27" y="3574279"/>
            <a:ext cx="3384376" cy="21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075" y="975481"/>
            <a:ext cx="3365233" cy="208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7942" b="11063"/>
          <a:stretch/>
        </p:blipFill>
        <p:spPr bwMode="auto">
          <a:xfrm>
            <a:off x="4716016" y="3564312"/>
            <a:ext cx="3365308" cy="21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6596"/>
            <a:ext cx="3338041" cy="21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7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857232"/>
            <a:ext cx="7643866" cy="6317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Bef>
                <a:spcPct val="50000"/>
              </a:spcBef>
            </a:pPr>
            <a:r>
              <a:rPr lang="uk-UA" sz="3200" b="1" dirty="0" smtClean="0">
                <a:latin typeface="Times New Roman" pitchFamily="18" charset="0"/>
              </a:rPr>
              <a:t>Слухання</a:t>
            </a:r>
            <a:endParaRPr lang="uk-UA" sz="3200" b="1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132" y="2303285"/>
            <a:ext cx="3610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endParaRPr lang="uk-UA" sz="2200" dirty="0" smtClean="0">
              <a:latin typeface="Franklin Gothic Demi Cond" pitchFamily="34" charset="0"/>
            </a:endParaRPr>
          </a:p>
        </p:txBody>
      </p:sp>
      <p:pic>
        <p:nvPicPr>
          <p:cNvPr id="5122" name="Picture 2" descr="C:\Users\User\Desktop\зображення_viber_2020-02-09_18-18-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357298"/>
            <a:ext cx="2571768" cy="4546773"/>
          </a:xfrm>
          <a:prstGeom prst="rect">
            <a:avLst/>
          </a:prstGeom>
          <a:noFill/>
        </p:spPr>
      </p:pic>
      <p:pic>
        <p:nvPicPr>
          <p:cNvPr id="5124" name="Picture 4" descr="C:\Users\User\Desktop\зображення_viber_2020-02-09_19-53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786190"/>
            <a:ext cx="3819797" cy="2160573"/>
          </a:xfrm>
          <a:prstGeom prst="rect">
            <a:avLst/>
          </a:prstGeom>
          <a:noFill/>
        </p:spPr>
      </p:pic>
      <p:pic>
        <p:nvPicPr>
          <p:cNvPr id="5125" name="Picture 5" descr="C:\Users\User\Desktop\зображення_viber_2020-02-09_19-53-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571612"/>
            <a:ext cx="4041575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9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24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973" y="1106405"/>
            <a:ext cx="70461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Franklin Gothic Heavy" pitchFamily="34" charset="0"/>
              </a:rPr>
              <a:t>Проблема</a:t>
            </a:r>
            <a:r>
              <a:rPr lang="en-US" sz="4000" dirty="0" smtClean="0">
                <a:latin typeface="Franklin Gothic Heavy" pitchFamily="34" charset="0"/>
              </a:rPr>
              <a:t>:</a:t>
            </a:r>
            <a:endParaRPr lang="uk-UA" sz="4000" dirty="0" smtClean="0">
              <a:latin typeface="Franklin Gothic Heavy" pitchFamily="34" charset="0"/>
            </a:endParaRPr>
          </a:p>
          <a:p>
            <a:pPr algn="ctr"/>
            <a:r>
              <a:rPr lang="uk-UA" sz="4000" dirty="0" smtClean="0">
                <a:solidFill>
                  <a:srgbClr val="002060"/>
                </a:solidFill>
                <a:latin typeface="Franklin Gothic Heavy" pitchFamily="34" charset="0"/>
              </a:rPr>
              <a:t> </a:t>
            </a:r>
            <a:r>
              <a:rPr lang="uk-UA" sz="4000" dirty="0" err="1" smtClean="0">
                <a:solidFill>
                  <a:srgbClr val="FF0000"/>
                </a:solidFill>
                <a:latin typeface="Franklin Gothic Heavy" pitchFamily="34" charset="0"/>
              </a:rPr>
              <a:t>“Формування</a:t>
            </a:r>
            <a:r>
              <a:rPr lang="uk-UA" sz="4000" dirty="0" smtClean="0">
                <a:solidFill>
                  <a:srgbClr val="FF0000"/>
                </a:solidFill>
                <a:latin typeface="Franklin Gothic Heavy" pitchFamily="34" charset="0"/>
              </a:rPr>
              <a:t> ключових </a:t>
            </a:r>
            <a:r>
              <a:rPr lang="uk-UA" sz="4000" dirty="0" err="1" smtClean="0">
                <a:solidFill>
                  <a:srgbClr val="FF0000"/>
                </a:solidFill>
                <a:latin typeface="Franklin Gothic Heavy" pitchFamily="34" charset="0"/>
              </a:rPr>
              <a:t>компетентностей</a:t>
            </a:r>
            <a:r>
              <a:rPr lang="uk-UA" sz="4000" dirty="0" smtClean="0">
                <a:solidFill>
                  <a:srgbClr val="FF0000"/>
                </a:solidFill>
                <a:latin typeface="Franklin Gothic Heavy" pitchFamily="34" charset="0"/>
              </a:rPr>
              <a:t> молодших школярів, шляхом впровадження </a:t>
            </a:r>
            <a:r>
              <a:rPr lang="uk-UA" sz="4000" dirty="0" err="1" smtClean="0">
                <a:solidFill>
                  <a:srgbClr val="FF0000"/>
                </a:solidFill>
                <a:latin typeface="Franklin Gothic Heavy" pitchFamily="34" charset="0"/>
              </a:rPr>
              <a:t>діяльнісної</a:t>
            </a:r>
            <a:r>
              <a:rPr lang="uk-UA" sz="4000" dirty="0" smtClean="0">
                <a:solidFill>
                  <a:srgbClr val="FF0000"/>
                </a:solidFill>
                <a:latin typeface="Franklin Gothic Heavy" pitchFamily="34" charset="0"/>
              </a:rPr>
              <a:t> методики </a:t>
            </a:r>
            <a:r>
              <a:rPr lang="uk-UA" sz="4000" dirty="0" err="1" smtClean="0">
                <a:solidFill>
                  <a:srgbClr val="FF0000"/>
                </a:solidFill>
                <a:latin typeface="Franklin Gothic Heavy" pitchFamily="34" charset="0"/>
              </a:rPr>
              <a:t>“Щоденні</a:t>
            </a:r>
            <a:r>
              <a:rPr lang="uk-UA" sz="4000" dirty="0" smtClean="0">
                <a:solidFill>
                  <a:srgbClr val="FF0000"/>
                </a:solidFill>
                <a:latin typeface="Franklin Gothic Heavy" pitchFamily="34" charset="0"/>
              </a:rPr>
              <a:t> 5”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1550" y="-1134451"/>
            <a:ext cx="6858000" cy="912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919" y="928670"/>
            <a:ext cx="773429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Franklin Gothic Heavy" pitchFamily="34" charset="0"/>
              </a:rPr>
              <a:t>Висновок:</a:t>
            </a:r>
          </a:p>
          <a:p>
            <a:pPr algn="ctr"/>
            <a:r>
              <a:rPr lang="uk-UA" sz="3200" dirty="0" smtClean="0">
                <a:latin typeface="Franklin Gothic Heavy" pitchFamily="34" charset="0"/>
              </a:rPr>
              <a:t>Роль учителя у формуванні </a:t>
            </a:r>
            <a:r>
              <a:rPr lang="uk-UA" sz="3200" dirty="0" err="1" smtClean="0">
                <a:latin typeface="Franklin Gothic Heavy" pitchFamily="34" charset="0"/>
              </a:rPr>
              <a:t>компетентностей</a:t>
            </a:r>
            <a:r>
              <a:rPr lang="uk-UA" sz="3200" dirty="0" smtClean="0">
                <a:latin typeface="Franklin Gothic Heavy" pitchFamily="34" charset="0"/>
              </a:rPr>
              <a:t> – це роль модератора і </a:t>
            </a:r>
            <a:r>
              <a:rPr lang="uk-UA" sz="3200" dirty="0" err="1" smtClean="0">
                <a:latin typeface="Franklin Gothic Heavy" pitchFamily="34" charset="0"/>
              </a:rPr>
              <a:t>фасилітатора</a:t>
            </a:r>
            <a:r>
              <a:rPr lang="uk-UA" sz="3200" dirty="0" smtClean="0">
                <a:latin typeface="Franklin Gothic Heavy" pitchFamily="34" charset="0"/>
              </a:rPr>
              <a:t>, який не </a:t>
            </a:r>
            <a:r>
              <a:rPr lang="uk-UA" sz="3200" dirty="0" err="1" smtClean="0">
                <a:latin typeface="Franklin Gothic Heavy" pitchFamily="34" charset="0"/>
              </a:rPr>
              <a:t>“наповнює”</a:t>
            </a:r>
            <a:r>
              <a:rPr lang="uk-UA" sz="3200" dirty="0" smtClean="0">
                <a:latin typeface="Franklin Gothic Heavy" pitchFamily="34" charset="0"/>
              </a:rPr>
              <a:t> дітей знаннями, а вчить знаходити інформацію і критично опрацьовувати її, читати не для учителя ,а для себе, застосовувати знання на практиці у життєво важливих ситуаціях.</a:t>
            </a:r>
          </a:p>
          <a:p>
            <a:pPr algn="ctr"/>
            <a:endParaRPr lang="ru-RU" sz="2800" dirty="0">
              <a:solidFill>
                <a:srgbClr val="0070C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1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763372"/>
            <a:ext cx="7643866" cy="5521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Bef>
                <a:spcPct val="50000"/>
              </a:spcBef>
            </a:pPr>
            <a:r>
              <a:rPr lang="uk-UA" sz="1400" b="1" dirty="0" smtClean="0">
                <a:latin typeface="Times New Roman" pitchFamily="18" charset="0"/>
              </a:rPr>
              <a:t>Участь у семінарах, тренінгах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 Тренінг з підготовки вчителів пілотних класів( липень,вересень 2017, ТОКІППО)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   Всеукраїнський семінар для регіональних координаторів,тренерів,директорів,заступників директорів з навчально-виховної роботи та вчителів початкових класів,які беруть участь у Всеукраїнському експерименті у рамках </a:t>
            </a:r>
            <a:r>
              <a:rPr lang="uk-UA" sz="1400" b="1" dirty="0" err="1" smtClean="0">
                <a:latin typeface="Times New Roman" pitchFamily="18" charset="0"/>
              </a:rPr>
              <a:t>запровадхення</a:t>
            </a:r>
            <a:r>
              <a:rPr lang="uk-UA" sz="1400" b="1" dirty="0" smtClean="0">
                <a:latin typeface="Times New Roman" pitchFamily="18" charset="0"/>
              </a:rPr>
              <a:t> </a:t>
            </a:r>
            <a:r>
              <a:rPr lang="uk-UA" sz="1400" b="1" dirty="0" err="1" smtClean="0">
                <a:latin typeface="Times New Roman" pitchFamily="18" charset="0"/>
              </a:rPr>
              <a:t>проєкту</a:t>
            </a:r>
            <a:r>
              <a:rPr lang="uk-UA" sz="1400" b="1" dirty="0" smtClean="0">
                <a:latin typeface="Times New Roman" pitchFamily="18" charset="0"/>
              </a:rPr>
              <a:t> Державного стандарту початкової загальної освіти(24-25 жовтня 2017, </a:t>
            </a:r>
            <a:r>
              <a:rPr lang="uk-UA" sz="1400" b="1" dirty="0" err="1" smtClean="0">
                <a:latin typeface="Times New Roman" pitchFamily="18" charset="0"/>
              </a:rPr>
              <a:t>м.Київ</a:t>
            </a:r>
            <a:r>
              <a:rPr lang="uk-UA" sz="1400" b="1" dirty="0" smtClean="0">
                <a:latin typeface="Times New Roman" pitchFamily="18" charset="0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3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 </a:t>
            </a:r>
            <a:r>
              <a:rPr lang="uk-UA" sz="1400" b="1" dirty="0" err="1" smtClean="0">
                <a:latin typeface="Times New Roman" pitchFamily="18" charset="0"/>
              </a:rPr>
              <a:t>Воркшоп</a:t>
            </a:r>
            <a:r>
              <a:rPr lang="uk-UA" sz="1400" b="1" dirty="0" smtClean="0">
                <a:latin typeface="Times New Roman" pitchFamily="18" charset="0"/>
              </a:rPr>
              <a:t> «Використання інтеграції навчання в практиці вчителя початкової школи для вчителів пілотних шкіл Тернопільської області»(10 листопада2017,ТОКІППО)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4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Тренінг  L</a:t>
            </a:r>
            <a:r>
              <a:rPr lang="en-US" sz="1400" b="1" dirty="0" smtClean="0">
                <a:latin typeface="Times New Roman" pitchFamily="18" charset="0"/>
              </a:rPr>
              <a:t>EGO Foundation</a:t>
            </a:r>
            <a:r>
              <a:rPr lang="uk-UA" sz="1400" b="1" dirty="0" smtClean="0">
                <a:latin typeface="Times New Roman" pitchFamily="18" charset="0"/>
              </a:rPr>
              <a:t> для  вчителів початкових класів пілотних шкіл (26-27 січня 2018,ТОКІППО)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5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 Педагогічний фестиваль методичних ідей і знахідок «Нові ролі і завдання вчителя в контексті сучасних змін»( </a:t>
            </a:r>
            <a:r>
              <a:rPr lang="uk-UA" sz="1400" b="1" dirty="0" err="1" smtClean="0">
                <a:latin typeface="Times New Roman" pitchFamily="18" charset="0"/>
              </a:rPr>
              <a:t>Козівська</a:t>
            </a:r>
            <a:r>
              <a:rPr lang="uk-UA" sz="1400" b="1" dirty="0" smtClean="0">
                <a:latin typeface="Times New Roman" pitchFamily="18" charset="0"/>
              </a:rPr>
              <a:t> ЗОШ І-ІІІ ст. № 1, 2 березня 2018)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6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Творча лабораторія вчителів пілотних </a:t>
            </a:r>
            <a:r>
              <a:rPr lang="uk-UA" sz="1400" b="1" dirty="0" err="1" smtClean="0">
                <a:latin typeface="Times New Roman" pitchFamily="18" charset="0"/>
              </a:rPr>
              <a:t>шкіл»Критичне</a:t>
            </a:r>
            <a:r>
              <a:rPr lang="uk-UA" sz="1400" b="1" dirty="0" smtClean="0">
                <a:latin typeface="Times New Roman" pitchFamily="18" charset="0"/>
              </a:rPr>
              <a:t> мислення як засіб формування розвитку творчих здібностей молодших школярів»(18 квітня 2018,м. Збараж)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7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Семінар-практикум для педагогів пілотних шкіл(21 травня 2018,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м. Чортків)</a:t>
            </a:r>
          </a:p>
          <a:p>
            <a:pPr lvl="1">
              <a:lnSpc>
                <a:spcPct val="120000"/>
              </a:lnSpc>
            </a:pPr>
            <a:r>
              <a:rPr lang="uk-UA" sz="1400" b="1" dirty="0" smtClean="0">
                <a:latin typeface="Times New Roman" pitchFamily="18" charset="0"/>
              </a:rPr>
              <a:t>8</a:t>
            </a:r>
            <a:r>
              <a:rPr lang="en-US" sz="1400" b="1" dirty="0" smtClean="0">
                <a:latin typeface="Times New Roman" pitchFamily="18" charset="0"/>
              </a:rPr>
              <a:t>.</a:t>
            </a:r>
            <a:r>
              <a:rPr lang="uk-UA" sz="1400" b="1" dirty="0" smtClean="0">
                <a:latin typeface="Times New Roman" pitchFamily="18" charset="0"/>
              </a:rPr>
              <a:t>   Семінар </a:t>
            </a:r>
            <a:r>
              <a:rPr lang="uk-UA" sz="1400" b="1" dirty="0" err="1" smtClean="0">
                <a:latin typeface="Times New Roman" pitchFamily="18" charset="0"/>
              </a:rPr>
              <a:t>–практикум</a:t>
            </a:r>
            <a:r>
              <a:rPr lang="uk-UA" sz="1400" b="1" dirty="0" smtClean="0">
                <a:latin typeface="Times New Roman" pitchFamily="18" charset="0"/>
              </a:rPr>
              <a:t> «Нова українська школа 2-клас :методичний супровід вчителя та особливості організації освітнього процесу»(5 вересня 2018, ТОКІППО)</a:t>
            </a:r>
            <a:endParaRPr lang="uk-UA" sz="1400" b="1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132" y="2303285"/>
            <a:ext cx="3610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endParaRPr lang="uk-UA" sz="2200" dirty="0" smtClean="0"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4" y="33453"/>
            <a:ext cx="9119675" cy="68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3" y="1453426"/>
            <a:ext cx="75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Franklin Gothic Dem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071546"/>
            <a:ext cx="7715304" cy="50044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>
              <a:lnSpc>
                <a:spcPct val="120000"/>
              </a:lnSpc>
            </a:pPr>
            <a:r>
              <a:rPr lang="uk-UA" sz="1400" b="1" dirty="0" smtClean="0"/>
              <a:t>9</a:t>
            </a:r>
            <a:r>
              <a:rPr lang="en-US" sz="1400" b="1" dirty="0" smtClean="0"/>
              <a:t>.</a:t>
            </a:r>
            <a:r>
              <a:rPr lang="uk-UA" sz="1400" b="1" dirty="0" smtClean="0"/>
              <a:t>   Творча лабораторія вчителів пілотних шкіл «Особливості використання ІКТ в інтегрованому курсі «Я досліджую світ»( 20 листопада 2018,м. </a:t>
            </a:r>
            <a:r>
              <a:rPr lang="uk-UA" sz="1400" b="1" dirty="0" err="1" smtClean="0"/>
              <a:t>Шумськ</a:t>
            </a:r>
            <a:r>
              <a:rPr lang="uk-UA" sz="1400" b="1" dirty="0" smtClean="0"/>
              <a:t>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10</a:t>
            </a:r>
            <a:r>
              <a:rPr lang="en-US" sz="1400" b="1" dirty="0" smtClean="0"/>
              <a:t>.</a:t>
            </a:r>
            <a:r>
              <a:rPr lang="uk-UA" sz="1400" b="1" dirty="0" smtClean="0"/>
              <a:t>  Тренінг для педагогів пілотних шкіл з ігрових та </a:t>
            </a:r>
            <a:r>
              <a:rPr lang="uk-UA" sz="1400" b="1" dirty="0" err="1" smtClean="0"/>
              <a:t>діяльнісних</a:t>
            </a:r>
            <a:r>
              <a:rPr lang="uk-UA" sz="1400" b="1" dirty="0" smtClean="0"/>
              <a:t> методів навчання,який проводила тренер від   L</a:t>
            </a:r>
            <a:r>
              <a:rPr lang="en-US" sz="1400" b="1" dirty="0" smtClean="0"/>
              <a:t>EGO Foundation</a:t>
            </a:r>
            <a:r>
              <a:rPr lang="uk-UA" sz="1400" b="1" dirty="0" smtClean="0"/>
              <a:t> </a:t>
            </a:r>
            <a:r>
              <a:rPr lang="uk-UA" sz="1400" b="1" dirty="0" err="1" smtClean="0"/>
              <a:t>Фігурська</a:t>
            </a:r>
            <a:r>
              <a:rPr lang="uk-UA" sz="1400" b="1" dirty="0" smtClean="0"/>
              <a:t> Н.В.(28 листопада,ТОКІППО)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11</a:t>
            </a:r>
            <a:r>
              <a:rPr lang="en-US" sz="1400" b="1" dirty="0" smtClean="0"/>
              <a:t>.</a:t>
            </a:r>
            <a:r>
              <a:rPr lang="uk-UA" sz="1400" b="1" dirty="0" smtClean="0"/>
              <a:t>   Нарада та навчання з елементами тренінгу  щодо використання ігрових  та </a:t>
            </a:r>
            <a:r>
              <a:rPr lang="uk-UA" sz="1400" b="1" dirty="0" err="1" smtClean="0"/>
              <a:t>діяльнісних</a:t>
            </a:r>
            <a:r>
              <a:rPr lang="uk-UA" sz="1400" b="1" dirty="0" smtClean="0"/>
              <a:t> методів навчання з  L</a:t>
            </a:r>
            <a:r>
              <a:rPr lang="en-US" sz="1400" b="1" dirty="0" smtClean="0"/>
              <a:t>EGO</a:t>
            </a:r>
            <a:r>
              <a:rPr lang="uk-UA" sz="1400" b="1" dirty="0" smtClean="0"/>
              <a:t>(7 грудня  2018,ТОКІППО)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12</a:t>
            </a:r>
            <a:r>
              <a:rPr lang="en-US" sz="1400" b="1" dirty="0" smtClean="0"/>
              <a:t>.</a:t>
            </a:r>
            <a:r>
              <a:rPr lang="uk-UA" sz="1400" b="1" dirty="0" smtClean="0"/>
              <a:t>   Семінар </a:t>
            </a:r>
            <a:r>
              <a:rPr lang="uk-UA" sz="1400" b="1" dirty="0" err="1" smtClean="0"/>
              <a:t>–практикум</a:t>
            </a:r>
            <a:r>
              <a:rPr lang="uk-UA" sz="1400" b="1" dirty="0" smtClean="0"/>
              <a:t> «Оцінка та само оцінювання:інструменти контролю чи розвитку?»(5 березня  2019 ,ТОКІППО)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13</a:t>
            </a:r>
            <a:r>
              <a:rPr lang="en-US" sz="1400" b="1" dirty="0" smtClean="0"/>
              <a:t>.</a:t>
            </a:r>
            <a:r>
              <a:rPr lang="uk-UA" sz="1400" b="1" dirty="0" smtClean="0"/>
              <a:t>   Тренінг для педагогічних працівників,які здійснюватимуть </a:t>
            </a:r>
            <a:r>
              <a:rPr lang="uk-UA" sz="1400" b="1" dirty="0" err="1" smtClean="0"/>
              <a:t>супервізію</a:t>
            </a:r>
            <a:r>
              <a:rPr lang="uk-UA" sz="1400" b="1" dirty="0" smtClean="0"/>
              <a:t> (14-15 березня 2019,ТОКІППО)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14</a:t>
            </a:r>
            <a:r>
              <a:rPr lang="en-US" sz="1400" b="1" dirty="0" smtClean="0"/>
              <a:t>.</a:t>
            </a:r>
            <a:r>
              <a:rPr lang="uk-UA" sz="1400" b="1" dirty="0" smtClean="0"/>
              <a:t>   Регіональний тренінг L</a:t>
            </a:r>
            <a:r>
              <a:rPr lang="en-US" sz="1400" b="1" dirty="0" smtClean="0"/>
              <a:t>EGO Foundation</a:t>
            </a:r>
            <a:r>
              <a:rPr lang="uk-UA" sz="1400" b="1" dirty="0" smtClean="0"/>
              <a:t> для педагогів пілотних шкіл (18-19 березня 2019, </a:t>
            </a:r>
            <a:r>
              <a:rPr lang="uk-UA" sz="1400" b="1" dirty="0" err="1" smtClean="0"/>
              <a:t>м.Львів</a:t>
            </a:r>
            <a:r>
              <a:rPr lang="uk-UA" sz="1400" b="1" dirty="0" smtClean="0"/>
              <a:t>)</a:t>
            </a:r>
          </a:p>
          <a:p>
            <a:pPr lvl="2">
              <a:lnSpc>
                <a:spcPct val="120000"/>
              </a:lnSpc>
            </a:pPr>
            <a:r>
              <a:rPr lang="uk-UA" sz="1400" b="1" dirty="0" smtClean="0"/>
              <a:t>15</a:t>
            </a:r>
            <a:r>
              <a:rPr lang="en-US" sz="1400" b="1" dirty="0" smtClean="0"/>
              <a:t>.</a:t>
            </a:r>
            <a:r>
              <a:rPr lang="uk-UA" sz="1400" b="1" dirty="0" smtClean="0"/>
              <a:t>  Тренінг для освітніх експертів з питань вивчення практичного досвіду вчителів початкових класів під час їх сертифікації(19 вересня 2019,ТОКІППО)</a:t>
            </a:r>
          </a:p>
          <a:p>
            <a:pPr marL="1257300" lvl="2" indent="-342900">
              <a:lnSpc>
                <a:spcPct val="120000"/>
              </a:lnSpc>
              <a:buAutoNum type="arabicPeriod" startAt="16"/>
            </a:pPr>
            <a:r>
              <a:rPr lang="uk-UA" sz="1400" b="1" dirty="0" smtClean="0"/>
              <a:t>Методичний брифінг з питань впровадження НУШ та організації освітнього процесу у 3-х класах(10 жовтня 2019,ТОКІППО)</a:t>
            </a:r>
          </a:p>
          <a:p>
            <a:pPr marL="1257300" lvl="2" indent="-342900">
              <a:lnSpc>
                <a:spcPct val="120000"/>
              </a:lnSpc>
              <a:buAutoNum type="arabicPeriod" startAt="16"/>
            </a:pPr>
            <a:r>
              <a:rPr lang="uk-UA" sz="1400" b="1" dirty="0" smtClean="0"/>
              <a:t>Форум учасників пілотного експерименту НУШ </a:t>
            </a:r>
            <a:r>
              <a:rPr lang="uk-UA" sz="1400" b="1" dirty="0" err="1" smtClean="0"/>
              <a:t>“Агенти</a:t>
            </a:r>
            <a:r>
              <a:rPr lang="uk-UA" sz="1400" b="1" dirty="0" smtClean="0"/>
              <a:t> </a:t>
            </a:r>
            <a:r>
              <a:rPr lang="uk-UA" sz="1400" b="1" dirty="0" err="1" smtClean="0"/>
              <a:t>змін”</a:t>
            </a:r>
            <a:r>
              <a:rPr lang="uk-UA" sz="1400" b="1" dirty="0" smtClean="0"/>
              <a:t>. (2811.2019. </a:t>
            </a:r>
            <a:r>
              <a:rPr lang="uk-UA" sz="1400" b="1" dirty="0" err="1" smtClean="0"/>
              <a:t>м.Київ</a:t>
            </a:r>
            <a:r>
              <a:rPr lang="uk-UA" sz="1400" b="1" smtClean="0"/>
              <a:t>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4750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785786" y="857232"/>
            <a:ext cx="39290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857224" y="3143248"/>
            <a:ext cx="4572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User\Desktop\зображення_viber_2020-02-09_20-07-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500438"/>
            <a:ext cx="1785950" cy="2381266"/>
          </a:xfrm>
          <a:prstGeom prst="rect">
            <a:avLst/>
          </a:prstGeom>
          <a:noFill/>
        </p:spPr>
      </p:pic>
      <p:pic>
        <p:nvPicPr>
          <p:cNvPr id="6147" name="Picture 3" descr="C:\Users\User\Desktop\зображення_viber_2020-02-09_20-06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357694"/>
            <a:ext cx="2214578" cy="1654013"/>
          </a:xfrm>
          <a:prstGeom prst="rect">
            <a:avLst/>
          </a:prstGeom>
          <a:noFill/>
        </p:spPr>
      </p:pic>
      <p:pic>
        <p:nvPicPr>
          <p:cNvPr id="6148" name="Picture 4" descr="C:\Users\User\Desktop\зображення_viber_2020-02-09_20-05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785794"/>
            <a:ext cx="1673157" cy="2743754"/>
          </a:xfrm>
          <a:prstGeom prst="rect">
            <a:avLst/>
          </a:prstGeom>
          <a:noFill/>
        </p:spPr>
      </p:pic>
      <p:pic>
        <p:nvPicPr>
          <p:cNvPr id="6149" name="Picture 5" descr="C:\Users\User\Desktop\зображення_viber_2020-02-09_20-03-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785794"/>
            <a:ext cx="3031105" cy="1714469"/>
          </a:xfrm>
          <a:prstGeom prst="rect">
            <a:avLst/>
          </a:prstGeom>
          <a:noFill/>
        </p:spPr>
      </p:pic>
      <p:pic>
        <p:nvPicPr>
          <p:cNvPr id="6150" name="Picture 6" descr="C:\Users\User\Desktop\зображення_viber_2020-02-09_20-12-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785794"/>
            <a:ext cx="2126407" cy="2412944"/>
          </a:xfrm>
          <a:prstGeom prst="rect">
            <a:avLst/>
          </a:prstGeom>
          <a:noFill/>
        </p:spPr>
      </p:pic>
      <p:pic>
        <p:nvPicPr>
          <p:cNvPr id="6151" name="Picture 7" descr="C:\Users\User\Desktop\зображення_viber_2020-02-09_20-13-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2214554"/>
            <a:ext cx="3643338" cy="2140461"/>
          </a:xfrm>
          <a:prstGeom prst="rect">
            <a:avLst/>
          </a:prstGeom>
          <a:noFill/>
        </p:spPr>
      </p:pic>
      <p:pic>
        <p:nvPicPr>
          <p:cNvPr id="6152" name="Picture 8" descr="C:\Users\User\Desktop\зображення_viber_2020-02-09_20-18-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786190"/>
            <a:ext cx="1857388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45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662" y="857232"/>
            <a:ext cx="741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Franklin Gothic Heavy" pitchFamily="34" charset="0"/>
              </a:rPr>
              <a:t>Друковані матеріали</a:t>
            </a:r>
            <a:endParaRPr lang="ru-RU" sz="2800" dirty="0">
              <a:latin typeface="Franklin Gothic Heavy" pitchFamily="34" charset="0"/>
            </a:endParaRPr>
          </a:p>
        </p:txBody>
      </p:sp>
      <p:pic>
        <p:nvPicPr>
          <p:cNvPr id="24577" name="Picture 1" descr="C:\Users\Admin\Desktop\зображення_viber_2020-02-06_00-31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171818">
            <a:off x="4235536" y="2057675"/>
            <a:ext cx="4112395" cy="3390155"/>
          </a:xfrm>
          <a:prstGeom prst="rect">
            <a:avLst/>
          </a:prstGeom>
          <a:noFill/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785786" y="857232"/>
            <a:ext cx="39290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857224" y="3143248"/>
            <a:ext cx="4572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c66dc31e1cf520634a272f914626c8a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643050"/>
            <a:ext cx="2999733" cy="2959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45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3" name="Picture 1" descr="C:\Users\Admin\Desktop\зображення_viber_2020-02-06_00-34-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14356"/>
            <a:ext cx="7215238" cy="4040503"/>
          </a:xfrm>
          <a:prstGeom prst="rect">
            <a:avLst/>
          </a:prstGeom>
          <a:noFill/>
        </p:spPr>
      </p:pic>
      <p:pic>
        <p:nvPicPr>
          <p:cNvPr id="3074" name="Picture 2" descr="C:\Users\Admin\Desktop\зображення_viber_2020-02-06_01-26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929066"/>
            <a:ext cx="3786214" cy="2138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59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787" y="812031"/>
            <a:ext cx="750099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Franklin Gothic Heavy" pitchFamily="34" charset="0"/>
              </a:rPr>
              <a:t>Тренер вчителів Нової української школи.</a:t>
            </a:r>
            <a:endParaRPr lang="ru-RU" sz="2400" dirty="0">
              <a:latin typeface="Franklin Gothic Heavy" pitchFamily="34" charset="0"/>
            </a:endParaRPr>
          </a:p>
        </p:txBody>
      </p:sp>
      <p:pic>
        <p:nvPicPr>
          <p:cNvPr id="4098" name="Picture 2" descr="C:\Users\Admin\Desktop\зображення_viber_2020-02-06_00-54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285860"/>
            <a:ext cx="2298216" cy="1723662"/>
          </a:xfrm>
          <a:prstGeom prst="rect">
            <a:avLst/>
          </a:prstGeom>
          <a:noFill/>
        </p:spPr>
      </p:pic>
      <p:pic>
        <p:nvPicPr>
          <p:cNvPr id="4099" name="Picture 3" descr="C:\Users\Admin\Desktop\зображення_viber_2020-02-06_00-54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071810"/>
            <a:ext cx="2778583" cy="1571636"/>
          </a:xfrm>
          <a:prstGeom prst="rect">
            <a:avLst/>
          </a:prstGeom>
          <a:noFill/>
        </p:spPr>
      </p:pic>
      <p:pic>
        <p:nvPicPr>
          <p:cNvPr id="4100" name="Picture 4" descr="C:\Users\Admin\Desktop\зображення_viber_2020-02-06_00-54-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357298"/>
            <a:ext cx="2101170" cy="3714776"/>
          </a:xfrm>
          <a:prstGeom prst="rect">
            <a:avLst/>
          </a:prstGeom>
          <a:noFill/>
        </p:spPr>
      </p:pic>
      <p:pic>
        <p:nvPicPr>
          <p:cNvPr id="4101" name="Picture 5" descr="C:\Users\Admin\Desktop\зображення_viber_2020-02-06_00-54-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714884"/>
            <a:ext cx="2442389" cy="1381476"/>
          </a:xfrm>
          <a:prstGeom prst="rect">
            <a:avLst/>
          </a:prstGeom>
          <a:noFill/>
        </p:spPr>
      </p:pic>
      <p:pic>
        <p:nvPicPr>
          <p:cNvPr id="4102" name="Picture 6" descr="C:\Users\Admin\Desktop\зображення_viber_2020-02-06_00-54-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428736"/>
            <a:ext cx="2678925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23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836712"/>
            <a:ext cx="597666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Franklin Gothic Heavy" pitchFamily="34" charset="0"/>
              </a:rPr>
              <a:t>Залучення батьків до освітнього процесу.</a:t>
            </a:r>
          </a:p>
        </p:txBody>
      </p:sp>
      <p:sp>
        <p:nvSpPr>
          <p:cNvPr id="6" name="Shape 203"/>
          <p:cNvSpPr txBox="1">
            <a:spLocks/>
          </p:cNvSpPr>
          <p:nvPr/>
        </p:nvSpPr>
        <p:spPr>
          <a:xfrm>
            <a:off x="755576" y="1790819"/>
            <a:ext cx="7704856" cy="480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1026" name="Picture 2" descr="C:\Users\Admin\Desktop\зображення_viber_2020-02-06_01-30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14488"/>
            <a:ext cx="2343613" cy="4143404"/>
          </a:xfrm>
          <a:prstGeom prst="rect">
            <a:avLst/>
          </a:prstGeom>
          <a:noFill/>
        </p:spPr>
      </p:pic>
      <p:pic>
        <p:nvPicPr>
          <p:cNvPr id="1027" name="Picture 3" descr="C:\Users\Admin\Desktop\зображення_viber_2020-02-06_01-30-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714488"/>
            <a:ext cx="3500462" cy="2323918"/>
          </a:xfrm>
          <a:prstGeom prst="rect">
            <a:avLst/>
          </a:prstGeom>
          <a:noFill/>
        </p:spPr>
      </p:pic>
      <p:pic>
        <p:nvPicPr>
          <p:cNvPr id="1028" name="Picture 4" descr="C:\Users\Admin\Desktop\зображення_viber_2020-02-06_01-29-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132249"/>
            <a:ext cx="2857520" cy="1897076"/>
          </a:xfrm>
          <a:prstGeom prst="rect">
            <a:avLst/>
          </a:prstGeom>
          <a:noFill/>
        </p:spPr>
      </p:pic>
      <p:pic>
        <p:nvPicPr>
          <p:cNvPr id="1029" name="Picture 5" descr="C:\Users\Admin\Desktop\DSC_0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857628"/>
            <a:ext cx="2786114" cy="1852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89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3174" y="857232"/>
            <a:ext cx="363285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latin typeface="Franklin Gothic Heavy" pitchFamily="34" charset="0"/>
              </a:rPr>
              <a:t>Позакласна робота.</a:t>
            </a:r>
            <a:endParaRPr lang="ru-RU" sz="2800" dirty="0">
              <a:latin typeface="Franklin Gothic Heavy" pitchFamily="34" charset="0"/>
            </a:endParaRPr>
          </a:p>
        </p:txBody>
      </p:sp>
      <p:pic>
        <p:nvPicPr>
          <p:cNvPr id="2050" name="Picture 2" descr="C:\Users\Admin\Desktop\зображення_viber_2020-02-06_01-40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1857388" cy="1612299"/>
          </a:xfrm>
          <a:prstGeom prst="rect">
            <a:avLst/>
          </a:prstGeom>
          <a:noFill/>
        </p:spPr>
      </p:pic>
      <p:pic>
        <p:nvPicPr>
          <p:cNvPr id="2051" name="Picture 3" descr="C:\Users\Admin\Desktop\зображення_viber_2020-02-06_01-40-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214686"/>
            <a:ext cx="3014296" cy="1704961"/>
          </a:xfrm>
          <a:prstGeom prst="rect">
            <a:avLst/>
          </a:prstGeom>
          <a:noFill/>
        </p:spPr>
      </p:pic>
      <p:pic>
        <p:nvPicPr>
          <p:cNvPr id="2052" name="Picture 4" descr="C:\Users\Admin\Desktop\зображення_viber_2020-02-06_01-40-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500306"/>
            <a:ext cx="2118768" cy="1589076"/>
          </a:xfrm>
          <a:prstGeom prst="rect">
            <a:avLst/>
          </a:prstGeom>
          <a:noFill/>
        </p:spPr>
      </p:pic>
      <p:pic>
        <p:nvPicPr>
          <p:cNvPr id="2053" name="Picture 5" descr="C:\Users\Admin\Desktop\зображення_viber_2020-02-06_01-40-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4172" y="1428736"/>
            <a:ext cx="3662678" cy="2071702"/>
          </a:xfrm>
          <a:prstGeom prst="rect">
            <a:avLst/>
          </a:prstGeom>
          <a:noFill/>
        </p:spPr>
      </p:pic>
      <p:pic>
        <p:nvPicPr>
          <p:cNvPr id="2054" name="Picture 6" descr="C:\Users\Admin\Desktop\зображення_viber_2020-02-06_01-40-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012259">
            <a:off x="714348" y="4071942"/>
            <a:ext cx="3127276" cy="2076164"/>
          </a:xfrm>
          <a:prstGeom prst="rect">
            <a:avLst/>
          </a:prstGeom>
          <a:noFill/>
        </p:spPr>
      </p:pic>
      <p:pic>
        <p:nvPicPr>
          <p:cNvPr id="2055" name="Picture 7" descr="C:\Users\Admin\Desktop\зображення_viber_2020-02-06_01-40-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191" y="857232"/>
            <a:ext cx="2098105" cy="1571636"/>
          </a:xfrm>
          <a:prstGeom prst="rect">
            <a:avLst/>
          </a:prstGeom>
          <a:noFill/>
        </p:spPr>
      </p:pic>
      <p:pic>
        <p:nvPicPr>
          <p:cNvPr id="2056" name="Picture 8" descr="C:\Users\Admin\Desktop\DSC_24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352804">
            <a:off x="6081046" y="2344629"/>
            <a:ext cx="2500330" cy="1662413"/>
          </a:xfrm>
          <a:prstGeom prst="rect">
            <a:avLst/>
          </a:prstGeom>
          <a:noFill/>
        </p:spPr>
      </p:pic>
      <p:pic>
        <p:nvPicPr>
          <p:cNvPr id="2058" name="Picture 10" descr="C:\Users\Admin\Desktop\DSC_03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27542">
            <a:off x="5680833" y="4230893"/>
            <a:ext cx="2928958" cy="1947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9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7290" y="642918"/>
            <a:ext cx="635798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Franklin Gothic Heavy" pitchFamily="34" charset="0"/>
              </a:rPr>
              <a:t>Актуальність досвіду зумовлена</a:t>
            </a:r>
            <a:r>
              <a:rPr lang="uk-UA" sz="2800" dirty="0" smtClean="0">
                <a:latin typeface="Franklin Gothic Heavy" pitchFamily="34" charset="0"/>
              </a:rPr>
              <a:t>:</a:t>
            </a:r>
          </a:p>
          <a:p>
            <a:pPr algn="ctr"/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  <a:latin typeface="Franklin Gothic Heavy" pitchFamily="34" charset="0"/>
              </a:rPr>
              <a:t>Основною метою освіти сьогодення – підготувати компетентну особистість, здатну знаходити правильне рішення у конкретних навчальних, життєвих ситуаціях. Завданням сучасної школи є реалізація </a:t>
            </a:r>
            <a:r>
              <a:rPr lang="uk-UA" sz="3200" dirty="0" err="1" smtClean="0">
                <a:solidFill>
                  <a:schemeClr val="accent2">
                    <a:lumMod val="75000"/>
                  </a:schemeClr>
                </a:solidFill>
                <a:latin typeface="Franklin Gothic Heavy" pitchFamily="34" charset="0"/>
              </a:rPr>
              <a:t>компетентнісного</a:t>
            </a:r>
            <a:r>
              <a:rPr lang="uk-UA" sz="3200" dirty="0" smtClean="0">
                <a:solidFill>
                  <a:schemeClr val="accent2">
                    <a:lumMod val="75000"/>
                  </a:schemeClr>
                </a:solidFill>
                <a:latin typeface="Franklin Gothic Heavy" pitchFamily="34" charset="0"/>
              </a:rPr>
              <a:t> підходу в навчанні.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1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836712"/>
            <a:ext cx="7429552" cy="483209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tx2">
                    <a:lumMod val="75000"/>
                  </a:schemeClr>
                </a:solidFill>
                <a:latin typeface="Franklin Gothic Heavy" pitchFamily="34" charset="0"/>
              </a:rPr>
              <a:t>Наша мета полягає не в тому, щоб зробити себе необхідними нашим дітям, а навпаки, у тому щоб допомогти їм скоріше навчитись обходитись без нас.</a:t>
            </a:r>
            <a:endParaRPr lang="ru-RU" sz="4400" dirty="0">
              <a:solidFill>
                <a:schemeClr val="tx2">
                  <a:lumMod val="75000"/>
                </a:schemeClr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285720" y="857232"/>
            <a:ext cx="807249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1" i="1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Методичний посібник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зображення_viber_2020-02-09_18-35-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1422">
            <a:off x="4550215" y="1143544"/>
            <a:ext cx="3393930" cy="452524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429124" y="85723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Franklin Gothic Heavy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4" y="85723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Franklin Gothic Heavy" pitchFamily="34" charset="0"/>
            </a:endParaRPr>
          </a:p>
        </p:txBody>
      </p:sp>
      <p:pic>
        <p:nvPicPr>
          <p:cNvPr id="2051" name="Picture 3" descr="C:\Users\User\Desktop\unna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143116"/>
            <a:ext cx="3500462" cy="2392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45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928670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Franklin Gothic Demi Cond" pitchFamily="34" charset="0"/>
              </a:rPr>
              <a:t> </a:t>
            </a:r>
          </a:p>
          <a:p>
            <a:endParaRPr lang="uk-UA" sz="3600" dirty="0" smtClean="0">
              <a:latin typeface="Franklin Gothic Demi Cond" pitchFamily="34" charset="0"/>
            </a:endParaRPr>
          </a:p>
          <a:p>
            <a:r>
              <a:rPr lang="uk-UA" sz="3600" dirty="0" smtClean="0">
                <a:solidFill>
                  <a:srgbClr val="FF0000"/>
                </a:solidFill>
                <a:latin typeface="Franklin Gothic Demi Cond" pitchFamily="34" charset="0"/>
              </a:rPr>
              <a:t>Компетентність – </a:t>
            </a:r>
            <a:r>
              <a:rPr lang="uk-UA" sz="3600" dirty="0" smtClean="0">
                <a:latin typeface="Franklin Gothic Demi Cond" pitchFamily="34" charset="0"/>
              </a:rPr>
              <a:t>набута у процесі навчання інтегрована здатність учня, що складається із знань, умінь, досвіду, цінностей і </a:t>
            </a:r>
            <a:r>
              <a:rPr lang="uk-UA" sz="3600" dirty="0" err="1" smtClean="0">
                <a:latin typeface="Franklin Gothic Demi Cond" pitchFamily="34" charset="0"/>
              </a:rPr>
              <a:t>ставнення</a:t>
            </a:r>
            <a:r>
              <a:rPr lang="uk-UA" sz="3600" dirty="0" smtClean="0">
                <a:latin typeface="Franklin Gothic Demi Cond" pitchFamily="34" charset="0"/>
              </a:rPr>
              <a:t>, що можуть цілісно реалізовуватися на практиці.</a:t>
            </a:r>
            <a:endParaRPr lang="uk-UA" sz="2800" dirty="0" smtClean="0">
              <a:latin typeface="Franklin Gothic Demi Cond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96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8"/>
            <a:ext cx="9139237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1967" y="2281227"/>
            <a:ext cx="38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endParaRPr lang="uk-UA" sz="2000" dirty="0" smtClean="0">
              <a:latin typeface="Franklin Gothic Demi Cond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sz="2000" dirty="0">
              <a:latin typeface="Franklin Gothic Demi Cond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785794"/>
            <a:ext cx="7500990" cy="5072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uk-UA" sz="3600" b="1" i="1" dirty="0" err="1" smtClean="0">
                <a:solidFill>
                  <a:srgbClr val="7030A0"/>
                </a:solidFill>
              </a:rPr>
              <a:t>“Щоденні</a:t>
            </a:r>
            <a:r>
              <a:rPr lang="uk-UA" sz="3600" b="1" i="1" dirty="0" smtClean="0">
                <a:solidFill>
                  <a:srgbClr val="7030A0"/>
                </a:solidFill>
              </a:rPr>
              <a:t> 5</a:t>
            </a:r>
            <a:r>
              <a:rPr lang="uk-UA" sz="3600" dirty="0" smtClean="0">
                <a:solidFill>
                  <a:srgbClr val="7030A0"/>
                </a:solidFill>
              </a:rPr>
              <a:t>”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5500694" y="1785926"/>
            <a:ext cx="2428892" cy="142876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Збагачення словникового запасу учнів</a:t>
            </a:r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3500430" y="1000108"/>
            <a:ext cx="2286016" cy="135732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Вміння створювати усні і письмові тексти</a:t>
            </a:r>
            <a:endParaRPr lang="ru-RU" sz="1600" dirty="0"/>
          </a:p>
        </p:txBody>
      </p:sp>
      <p:sp>
        <p:nvSpPr>
          <p:cNvPr id="12" name="Выноска-облако 11"/>
          <p:cNvSpPr/>
          <p:nvPr/>
        </p:nvSpPr>
        <p:spPr>
          <a:xfrm flipH="1">
            <a:off x="1071538" y="1142984"/>
            <a:ext cx="2286016" cy="1643074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Вміння аналізувати прочитане</a:t>
            </a:r>
            <a:endParaRPr lang="ru-RU" dirty="0"/>
          </a:p>
        </p:txBody>
      </p:sp>
      <p:sp>
        <p:nvSpPr>
          <p:cNvPr id="13" name="Выноска-облако 12"/>
          <p:cNvSpPr/>
          <p:nvPr/>
        </p:nvSpPr>
        <p:spPr>
          <a:xfrm flipH="1">
            <a:off x="928662" y="3143248"/>
            <a:ext cx="2357454" cy="142876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Навички смислового читання</a:t>
            </a:r>
            <a:endParaRPr lang="ru-RU" dirty="0"/>
          </a:p>
        </p:txBody>
      </p:sp>
      <p:sp>
        <p:nvSpPr>
          <p:cNvPr id="14" name="Выноска-облако 13"/>
          <p:cNvSpPr/>
          <p:nvPr/>
        </p:nvSpPr>
        <p:spPr>
          <a:xfrm>
            <a:off x="5715008" y="3571876"/>
            <a:ext cx="2428892" cy="142876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Вміння критично мислити</a:t>
            </a:r>
            <a:endParaRPr lang="ru-RU" dirty="0"/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3286116" y="4000504"/>
            <a:ext cx="2286016" cy="1571636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Вміння ставити запитання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61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1558</Words>
  <Application>Microsoft Office PowerPoint</Application>
  <PresentationFormat>Экран (4:3)</PresentationFormat>
  <Paragraphs>255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User</cp:lastModifiedBy>
  <cp:revision>114</cp:revision>
  <dcterms:created xsi:type="dcterms:W3CDTF">2019-03-21T17:40:33Z</dcterms:created>
  <dcterms:modified xsi:type="dcterms:W3CDTF">2020-02-09T18:40:34Z</dcterms:modified>
</cp:coreProperties>
</file>