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56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82" r:id="rId18"/>
    <p:sldId id="283" r:id="rId19"/>
    <p:sldId id="284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5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1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6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780D21-3D44-4641-A9B9-E4A216D9E34D}" type="datetimeFigureOut">
              <a:rPr lang="ru-RU" smtClean="0"/>
              <a:t>03.01.2017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60E6BEA-8F45-4D1A-BB38-204AE257E42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548680"/>
            <a:ext cx="7175351" cy="1793167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uk-UA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4000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Актуалізація пошукової та творчої активності учнів засобами інноваційної діяльності у позакласній роботі з французької мови</a:t>
            </a:r>
            <a:endParaRPr lang="ru-RU" sz="4000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8323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58"/>
    </mc:Choice>
    <mc:Fallback>
      <p:transition spd="slow" advTm="2785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9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5"/>
    </mc:Choice>
    <mc:Fallback>
      <p:transition spd="slow" advTm="1050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52"/>
    </mc:Choice>
    <mc:Fallback>
      <p:transition spd="slow" advTm="12052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9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3"/>
    </mc:Choice>
    <mc:Fallback>
      <p:transition spd="slow" advTm="456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94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34"/>
    </mc:Choice>
    <mc:Fallback>
      <p:transition spd="slow" advTm="8334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4"/>
    </mc:Choice>
    <mc:Fallback>
      <p:transition spd="slow" advTm="8124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22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4"/>
    </mc:Choice>
    <mc:Fallback>
      <p:transition spd="slow" advTm="12044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75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97"/>
    </mc:Choice>
    <mc:Fallback>
      <p:transition spd="slow" advTm="17297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виховний захід 2015 різдво\вибране\DSC02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019798" cy="601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2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6"/>
    </mc:Choice>
    <mc:Fallback>
      <p:transition spd="slow" advTm="2064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виховний захід 2015 різдво\вибране\DSC02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4" y="692696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5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6"/>
    </mc:Choice>
    <mc:Fallback>
      <p:transition spd="slow" advTm="713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виховний захід 2015 різдво\вибране\DSC02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448939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589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"/>
    </mc:Choice>
    <mc:Fallback>
      <p:transition spd="slow" advTm="31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54720" y="159316"/>
            <a:ext cx="8789280" cy="6565822"/>
            <a:chOff x="354720" y="159316"/>
            <a:chExt cx="8789280" cy="6565822"/>
          </a:xfrm>
        </p:grpSpPr>
        <p:sp>
          <p:nvSpPr>
            <p:cNvPr id="6" name="Пятиугольник 5"/>
            <p:cNvSpPr/>
            <p:nvPr/>
          </p:nvSpPr>
          <p:spPr>
            <a:xfrm>
              <a:off x="3253408" y="3140968"/>
              <a:ext cx="5890592" cy="3584170"/>
            </a:xfrm>
            <a:prstGeom prst="homePlat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Загнутый угол 3"/>
            <p:cNvSpPr/>
            <p:nvPr/>
          </p:nvSpPr>
          <p:spPr>
            <a:xfrm>
              <a:off x="400952" y="159316"/>
              <a:ext cx="3495112" cy="2880320"/>
            </a:xfrm>
            <a:prstGeom prst="foldedCorne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354720" y="260648"/>
              <a:ext cx="3384376" cy="2677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 err="1" smtClean="0">
                  <a:effectLst/>
                </a:rPr>
                <a:t>Креативний</a:t>
              </a:r>
              <a:r>
                <a:rPr lang="ru-RU" sz="2400" b="1" i="1" dirty="0" smtClean="0">
                  <a:effectLst/>
                </a:rPr>
                <a:t> </a:t>
              </a:r>
              <a:r>
                <a:rPr lang="ru-RU" sz="2400" b="1" i="1" dirty="0" err="1" smtClean="0">
                  <a:effectLst/>
                </a:rPr>
                <a:t>підхід</a:t>
              </a:r>
              <a:r>
                <a:rPr lang="ru-RU" sz="2400" b="1" i="1" dirty="0" smtClean="0">
                  <a:effectLst/>
                </a:rPr>
                <a:t> </a:t>
              </a:r>
              <a:r>
                <a:rPr lang="uk-UA" sz="2400" b="1" i="1" dirty="0" smtClean="0"/>
                <a:t>при вивченні французької мови</a:t>
              </a:r>
              <a:endParaRPr lang="ru-RU" sz="2400" b="1" dirty="0" smtClean="0">
                <a:effectLst/>
              </a:endParaRPr>
            </a:p>
            <a:p>
              <a:pPr algn="ctr"/>
              <a:r>
                <a:rPr lang="ru-RU" sz="2400" b="1" i="1" dirty="0"/>
                <a:t>є</a:t>
              </a:r>
              <a:r>
                <a:rPr lang="ru-RU" sz="2400" b="1" i="1" dirty="0" smtClean="0">
                  <a:effectLst/>
                </a:rPr>
                <a:t> основою  </a:t>
              </a:r>
              <a:r>
                <a:rPr lang="ru-RU" sz="2400" b="1" i="1" dirty="0" err="1" smtClean="0">
                  <a:effectLst/>
                </a:rPr>
                <a:t>формування</a:t>
              </a:r>
              <a:r>
                <a:rPr lang="ru-RU" sz="2400" b="1" i="1" dirty="0" smtClean="0">
                  <a:effectLst/>
                </a:rPr>
                <a:t> </a:t>
              </a:r>
              <a:endParaRPr lang="ru-RU" sz="2400" b="1" dirty="0" smtClean="0">
                <a:effectLst/>
              </a:endParaRPr>
            </a:p>
            <a:p>
              <a:pPr algn="ctr"/>
              <a:r>
                <a:rPr lang="ru-RU" sz="2400" b="1" i="1" dirty="0" err="1" smtClean="0">
                  <a:effectLst/>
                </a:rPr>
                <a:t>творчої</a:t>
              </a:r>
              <a:r>
                <a:rPr lang="ru-RU" sz="2400" b="1" i="1" dirty="0" smtClean="0">
                  <a:effectLst/>
                </a:rPr>
                <a:t> </a:t>
              </a:r>
              <a:r>
                <a:rPr lang="ru-RU" sz="2400" b="1" i="1" dirty="0" err="1" smtClean="0">
                  <a:effectLst/>
                </a:rPr>
                <a:t>особистості</a:t>
              </a:r>
              <a:endParaRPr lang="ru-RU" sz="2400" b="1" dirty="0">
                <a:effectLst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3253408" y="3432642"/>
              <a:ext cx="4572000" cy="30008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1" dirty="0" err="1" smtClean="0"/>
                <a:t>Позакласна</a:t>
              </a:r>
              <a:r>
                <a:rPr lang="ru-RU" b="1" dirty="0" smtClean="0"/>
                <a:t> робота з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французької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мови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забезпечує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розвиток</a:t>
              </a:r>
              <a:r>
                <a:rPr lang="ru-RU" b="1" dirty="0" smtClean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ru-RU" b="1" dirty="0" smtClean="0"/>
                <a:t>і </a:t>
              </a:r>
              <a:r>
                <a:rPr lang="ru-RU" b="1" dirty="0" err="1" smtClean="0"/>
                <a:t>саморозвиток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особистості</a:t>
              </a:r>
              <a:r>
                <a:rPr lang="ru-RU" b="1" dirty="0" smtClean="0"/>
                <a:t>, </a:t>
              </a:r>
              <a:r>
                <a:rPr lang="ru-RU" b="1" dirty="0" err="1" smtClean="0"/>
                <a:t>сприяє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формуванню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навичок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мислення</a:t>
              </a:r>
              <a:r>
                <a:rPr lang="ru-RU" b="1" dirty="0" smtClean="0"/>
                <a:t> й </a:t>
              </a:r>
              <a:r>
                <a:rPr lang="ru-RU" b="1" dirty="0" err="1" smtClean="0"/>
                <a:t>мовлення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учнів</a:t>
              </a:r>
              <a:r>
                <a:rPr lang="ru-RU" b="1" dirty="0" smtClean="0"/>
                <a:t>, </a:t>
              </a:r>
              <a:r>
                <a:rPr lang="ru-RU" b="1" dirty="0" err="1" smtClean="0"/>
                <a:t>розвиткові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їхніх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творчих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здібностей</a:t>
              </a:r>
              <a:r>
                <a:rPr lang="ru-RU" b="1" dirty="0" smtClean="0"/>
                <a:t>, </a:t>
              </a:r>
              <a:r>
                <a:rPr lang="ru-RU" b="1" dirty="0" err="1" smtClean="0"/>
                <a:t>міцному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засвоєнню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програмового</a:t>
              </a:r>
              <a:r>
                <a:rPr lang="ru-RU" b="1" dirty="0" smtClean="0"/>
                <a:t> </a:t>
              </a:r>
              <a:r>
                <a:rPr lang="ru-RU" b="1" dirty="0" err="1" smtClean="0"/>
                <a:t>матеріалу</a:t>
              </a:r>
              <a:r>
                <a:rPr lang="ru-RU" b="1" dirty="0" smtClean="0"/>
                <a:t>.</a:t>
              </a:r>
              <a:endParaRPr lang="ru-RU" b="1" dirty="0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00" y="3870265"/>
              <a:ext cx="2209800" cy="2066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29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5"/>
    </mc:Choice>
    <mc:Fallback>
      <p:transition spd="slow" advTm="27585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9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7"/>
    </mc:Choice>
    <mc:Fallback>
      <p:transition spd="slow" advTm="2707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49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7"/>
    </mc:Choice>
    <mc:Fallback>
      <p:transition spd="slow" advTm="309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05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07"/>
    </mc:Choice>
    <mc:Fallback>
      <p:transition spd="slow" advTm="14207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9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5"/>
    </mc:Choice>
    <mc:Fallback>
      <p:transition spd="slow" advTm="5465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36"/>
    </mc:Choice>
    <mc:Fallback>
      <p:transition spd="slow" advTm="1143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67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7"/>
    </mc:Choice>
    <mc:Fallback>
      <p:transition spd="slow" advTm="14757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5622" y="992731"/>
            <a:ext cx="643271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2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1"/>
    </mc:Choice>
    <mc:Fallback>
      <p:transition spd="slow" advTm="12281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49"/>
    </mc:Choice>
    <mc:Fallback>
      <p:transition spd="slow" advTm="7049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683568" y="1529408"/>
            <a:ext cx="7848872" cy="5328592"/>
          </a:xfrm>
          <a:prstGeom prst="horizontalScroll">
            <a:avLst/>
          </a:prstGeom>
          <a:solidFill>
            <a:srgbClr val="AF65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098078" y="2117882"/>
            <a:ext cx="554998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П</a:t>
            </a:r>
            <a:r>
              <a:rPr lang="uk-UA" sz="2000" b="1" dirty="0" smtClean="0"/>
              <a:t>ід час декади іноземних мов проводились такі виховні заходи:</a:t>
            </a:r>
          </a:p>
          <a:p>
            <a:pPr algn="ctr"/>
            <a:r>
              <a:rPr lang="uk-UA" sz="2000" b="1" dirty="0" smtClean="0"/>
              <a:t>«Ігри патріотів» («</a:t>
            </a:r>
            <a:r>
              <a:rPr lang="en-US" sz="2000" b="1" dirty="0" err="1" smtClean="0"/>
              <a:t>Jeux</a:t>
            </a:r>
            <a:r>
              <a:rPr lang="en-US" sz="2000" b="1" dirty="0" smtClean="0"/>
              <a:t> de</a:t>
            </a:r>
            <a:r>
              <a:rPr lang="en-US" sz="2000" b="1" dirty="0"/>
              <a:t>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patriotes</a:t>
            </a:r>
            <a:r>
              <a:rPr lang="uk-UA" sz="2000" b="1" dirty="0" smtClean="0"/>
              <a:t>»)</a:t>
            </a:r>
          </a:p>
          <a:p>
            <a:pPr algn="ctr"/>
            <a:r>
              <a:rPr lang="uk-UA" sz="2000" b="1" dirty="0" smtClean="0"/>
              <a:t>«Подорож  до Франції» («</a:t>
            </a:r>
            <a:r>
              <a:rPr lang="en-US" sz="2000" b="1" dirty="0" smtClean="0"/>
              <a:t>La France je </a:t>
            </a:r>
            <a:r>
              <a:rPr lang="en-US" sz="2000" b="1" dirty="0" err="1" smtClean="0"/>
              <a:t>t’aimes</a:t>
            </a:r>
            <a:r>
              <a:rPr lang="uk-UA" sz="2000" b="1" dirty="0" smtClean="0"/>
              <a:t>»)</a:t>
            </a:r>
          </a:p>
          <a:p>
            <a:pPr algn="ctr"/>
            <a:r>
              <a:rPr lang="uk-UA" sz="2000" b="1" dirty="0" smtClean="0"/>
              <a:t>Літературні вечори:</a:t>
            </a:r>
          </a:p>
          <a:p>
            <a:pPr algn="ctr"/>
            <a:r>
              <a:rPr lang="uk-UA" sz="2000" b="1" dirty="0" smtClean="0"/>
              <a:t>Свято французької та англійської мови до 200-річчя  від дня народження Т.Г. Шевченка, </a:t>
            </a:r>
            <a:endParaRPr lang="en-US" sz="2000" b="1" dirty="0"/>
          </a:p>
          <a:p>
            <a:pPr algn="ctr"/>
            <a:r>
              <a:rPr lang="uk-UA" sz="2000" b="1" dirty="0"/>
              <a:t>С</a:t>
            </a:r>
            <a:r>
              <a:rPr lang="uk-UA" sz="2000" b="1" dirty="0" smtClean="0"/>
              <a:t>вято </a:t>
            </a:r>
            <a:r>
              <a:rPr lang="uk-UA" sz="2000" b="1" dirty="0" smtClean="0"/>
              <a:t>присвячене  творчості </a:t>
            </a:r>
            <a:r>
              <a:rPr lang="uk-UA" sz="2000" b="1" dirty="0" err="1" smtClean="0"/>
              <a:t>В.Гюго</a:t>
            </a:r>
            <a:r>
              <a:rPr lang="uk-UA" sz="2000" b="1" dirty="0" smtClean="0"/>
              <a:t>.</a:t>
            </a:r>
          </a:p>
          <a:p>
            <a:pPr algn="ctr"/>
            <a:r>
              <a:rPr lang="uk-UA" sz="2000" b="1" dirty="0" smtClean="0"/>
              <a:t>Свято «</a:t>
            </a:r>
            <a:r>
              <a:rPr lang="en-US" sz="2000" b="1" dirty="0" smtClean="0"/>
              <a:t>Noel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France et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Ukraine</a:t>
            </a:r>
            <a:r>
              <a:rPr lang="uk-UA" sz="2000" b="1" dirty="0" smtClean="0"/>
              <a:t>»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Свято Франкофонії 2016 </a:t>
            </a:r>
          </a:p>
          <a:p>
            <a:pPr algn="ctr"/>
            <a:r>
              <a:rPr lang="uk-UA" sz="2000" b="1" dirty="0" smtClean="0"/>
              <a:t>«</a:t>
            </a:r>
            <a:r>
              <a:rPr lang="en-US" sz="2000" b="1" dirty="0" smtClean="0"/>
              <a:t>La fete du cinema</a:t>
            </a:r>
            <a:r>
              <a:rPr lang="uk-UA" sz="2000" b="1" dirty="0" smtClean="0"/>
              <a:t>»</a:t>
            </a:r>
            <a:endParaRPr lang="uk-UA" sz="2000" b="1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85" y="1"/>
            <a:ext cx="2096120" cy="20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77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272"/>
    </mc:Choice>
    <mc:Fallback>
      <p:transition spd="slow" advTm="3727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683568" y="1529408"/>
            <a:ext cx="7848872" cy="5328592"/>
          </a:xfrm>
          <a:prstGeom prst="horizontalScroll">
            <a:avLst/>
          </a:prstGeom>
          <a:solidFill>
            <a:srgbClr val="AF65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120173" y="2136417"/>
            <a:ext cx="554998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/>
              <a:t>П</a:t>
            </a:r>
            <a:r>
              <a:rPr lang="uk-UA" sz="2000" b="1" dirty="0" smtClean="0"/>
              <a:t>ід час декади іноземних мов проводились такі виховні заходи:</a:t>
            </a:r>
          </a:p>
          <a:p>
            <a:pPr algn="ctr"/>
            <a:r>
              <a:rPr lang="uk-UA" sz="2000" b="1" dirty="0" smtClean="0"/>
              <a:t>«Ігри патріотів» («</a:t>
            </a:r>
            <a:r>
              <a:rPr lang="en-US" sz="2000" b="1" dirty="0" err="1" smtClean="0"/>
              <a:t>Jeux</a:t>
            </a:r>
            <a:r>
              <a:rPr lang="en-US" sz="2000" b="1" dirty="0" smtClean="0"/>
              <a:t> de</a:t>
            </a:r>
            <a:r>
              <a:rPr lang="en-US" sz="2000" b="1" dirty="0"/>
              <a:t>s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patriotes</a:t>
            </a:r>
            <a:r>
              <a:rPr lang="uk-UA" sz="2000" b="1" dirty="0" smtClean="0"/>
              <a:t>»)</a:t>
            </a:r>
          </a:p>
          <a:p>
            <a:pPr algn="ctr"/>
            <a:r>
              <a:rPr lang="uk-UA" sz="2000" b="1" dirty="0" smtClean="0"/>
              <a:t>«Подорож  до Франції» («</a:t>
            </a:r>
            <a:r>
              <a:rPr lang="en-US" sz="2000" b="1" dirty="0" smtClean="0"/>
              <a:t>La France je </a:t>
            </a:r>
            <a:r>
              <a:rPr lang="en-US" sz="2000" b="1" dirty="0" err="1" smtClean="0"/>
              <a:t>t’aimes</a:t>
            </a:r>
            <a:r>
              <a:rPr lang="uk-UA" sz="2000" b="1" dirty="0" smtClean="0"/>
              <a:t>»)</a:t>
            </a:r>
          </a:p>
          <a:p>
            <a:pPr algn="ctr"/>
            <a:r>
              <a:rPr lang="uk-UA" sz="2000" b="1" dirty="0" smtClean="0"/>
              <a:t>Літературні вечори:</a:t>
            </a:r>
          </a:p>
          <a:p>
            <a:pPr algn="ctr"/>
            <a:r>
              <a:rPr lang="uk-UA" sz="2000" b="1" dirty="0" smtClean="0"/>
              <a:t>Свято французької та англійської мови до 200-річчя  від дня народження Т.Г. Шевченка, </a:t>
            </a:r>
            <a:endParaRPr lang="en-US" sz="2000" b="1" dirty="0"/>
          </a:p>
          <a:p>
            <a:pPr algn="ctr"/>
            <a:r>
              <a:rPr lang="uk-UA" sz="2000" b="1" dirty="0"/>
              <a:t>С</a:t>
            </a:r>
            <a:r>
              <a:rPr lang="uk-UA" sz="2000" b="1" dirty="0" smtClean="0"/>
              <a:t>вято </a:t>
            </a:r>
            <a:r>
              <a:rPr lang="uk-UA" sz="2000" b="1" dirty="0" smtClean="0"/>
              <a:t>присвячене  творчості </a:t>
            </a:r>
            <a:r>
              <a:rPr lang="uk-UA" sz="2000" b="1" dirty="0" err="1" smtClean="0"/>
              <a:t>В.Гюго</a:t>
            </a:r>
            <a:r>
              <a:rPr lang="uk-UA" sz="2000" b="1" dirty="0" smtClean="0"/>
              <a:t>.</a:t>
            </a:r>
          </a:p>
          <a:p>
            <a:pPr algn="ctr"/>
            <a:r>
              <a:rPr lang="uk-UA" sz="2000" b="1" dirty="0" smtClean="0"/>
              <a:t>Свято «</a:t>
            </a:r>
            <a:r>
              <a:rPr lang="en-US" sz="2000" b="1" dirty="0" smtClean="0"/>
              <a:t>Noel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France et </a:t>
            </a:r>
            <a:r>
              <a:rPr lang="en-US" sz="2000" b="1" dirty="0" err="1" smtClean="0"/>
              <a:t>en</a:t>
            </a:r>
            <a:r>
              <a:rPr lang="en-US" sz="2000" b="1" dirty="0" smtClean="0"/>
              <a:t> Ukraine</a:t>
            </a:r>
            <a:r>
              <a:rPr lang="uk-UA" sz="2000" b="1" dirty="0" smtClean="0"/>
              <a:t>»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Свято Франкофонії 2016 </a:t>
            </a:r>
          </a:p>
          <a:p>
            <a:pPr algn="ctr"/>
            <a:r>
              <a:rPr lang="uk-UA" sz="2000" b="1" dirty="0" smtClean="0"/>
              <a:t>«</a:t>
            </a:r>
            <a:r>
              <a:rPr lang="en-US" sz="2000" b="1" dirty="0" smtClean="0"/>
              <a:t>La fete du cinema</a:t>
            </a:r>
            <a:r>
              <a:rPr lang="uk-UA" sz="2000" b="1" dirty="0" smtClean="0"/>
              <a:t>»</a:t>
            </a:r>
            <a:endParaRPr lang="uk-UA" sz="2000" b="1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85" y="1"/>
            <a:ext cx="2096120" cy="20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3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06"/>
    </mc:Choice>
    <mc:Fallback>
      <p:transition spd="slow" advTm="1560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ранкофонія\1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48464" cy="65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53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96"/>
    </mc:Choice>
    <mc:Fallback>
      <p:transition spd="slow" advTm="809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2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77"/>
    </mc:Choice>
    <mc:Fallback>
      <p:transition spd="slow" advTm="1577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06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9"/>
    </mc:Choice>
    <mc:Fallback>
      <p:transition spd="slow" advTm="75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2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58"/>
    </mc:Choice>
    <mc:Fallback>
      <p:transition spd="slow" advTm="1075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152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4"/>
    </mc:Choice>
    <mc:Fallback>
      <p:transition spd="slow" advTm="987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4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6"/>
    </mc:Choice>
    <mc:Fallback>
      <p:transition spd="slow" advTm="1111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90</TotalTime>
  <Words>180</Words>
  <Application>Microsoft Office PowerPoint</Application>
  <PresentationFormat>Экран (4:3)</PresentationFormat>
  <Paragraphs>24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Воздушный поток</vt:lpstr>
      <vt:lpstr> Актуалізація пошукової та творчої активності учнів засобами інноваційної діяльності у позакласній роботі з французької мови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Актуалізація пошукової та творчої</dc:title>
  <dc:creator>RePack by Diakov</dc:creator>
  <cp:lastModifiedBy>RePack by Diakov</cp:lastModifiedBy>
  <cp:revision>6</cp:revision>
  <dcterms:created xsi:type="dcterms:W3CDTF">2017-01-03T19:04:14Z</dcterms:created>
  <dcterms:modified xsi:type="dcterms:W3CDTF">2017-01-03T20:35:12Z</dcterms:modified>
</cp:coreProperties>
</file>