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69" r:id="rId5"/>
    <p:sldId id="273" r:id="rId6"/>
    <p:sldId id="258" r:id="rId7"/>
    <p:sldId id="259" r:id="rId8"/>
    <p:sldId id="271" r:id="rId9"/>
    <p:sldId id="272" r:id="rId10"/>
    <p:sldId id="261" r:id="rId11"/>
    <p:sldId id="262" r:id="rId12"/>
    <p:sldId id="275" r:id="rId13"/>
    <p:sldId id="265" r:id="rId14"/>
    <p:sldId id="266" r:id="rId15"/>
    <p:sldId id="267" r:id="rId16"/>
    <p:sldId id="268" r:id="rId17"/>
    <p:sldId id="276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66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332F2A-0357-4084-BE67-92C6489F80F8}" type="datetimeFigureOut">
              <a:rPr lang="uk-UA" smtClean="0"/>
              <a:pPr/>
              <a:t>07.03.2020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1D3B1E-9845-4630-8AAB-D177D417550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tenseignes-tu.com/pratiques-declasse/brise-glace-2/" TargetMode="External"/><Relationship Id="rId7" Type="http://schemas.openxmlformats.org/officeDocument/2006/relationships/hyperlink" Target="https://www.curriculum.org/fsl/wp-content/uploads/2015/12/Listening-to-Learn-French20151201" TargetMode="External"/><Relationship Id="rId2" Type="http://schemas.openxmlformats.org/officeDocument/2006/relationships/hyperlink" Target="http://liviademellofranco.over-blog.com/2017/01/80-fiches-pour-la-production-oral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leboncoin.fr/offres_d_emploi/1157405672.htm?ca=18" TargetMode="External"/><Relationship Id="rId5" Type="http://schemas.openxmlformats.org/officeDocument/2006/relationships/hyperlink" Target="http://voyagesenfrancais.fr/spip.php?article2657" TargetMode="External"/><Relationship Id="rId4" Type="http://schemas.openxmlformats.org/officeDocument/2006/relationships/hyperlink" Target="https://territoiresdeslangues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Centre_international_d'%C3%A9tudes_p%C3%A9dagogique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ep.fr/belc/hiver-2018" TargetMode="External"/><Relationship Id="rId2" Type="http://schemas.openxmlformats.org/officeDocument/2006/relationships/hyperlink" Target="http://www.ciep.fr/belc/ete-201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3645024"/>
            <a:ext cx="6588224" cy="206210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Mon stage</a:t>
            </a:r>
          </a:p>
          <a:p>
            <a:pPr algn="ctr"/>
            <a:r>
              <a:rPr lang="en-US" sz="3200" b="1" cap="all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a </a:t>
            </a:r>
            <a:r>
              <a:rPr lang="en-US" sz="3200" b="1" cap="all" spc="0" dirty="0" err="1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l’université</a:t>
            </a:r>
            <a:endParaRPr lang="en-US" sz="3200" b="1" cap="all" spc="0" dirty="0" smtClean="0">
              <a:ln w="0"/>
              <a:solidFill>
                <a:schemeClr val="accent3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32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Belc</a:t>
            </a:r>
            <a:r>
              <a:rPr lang="en-US" sz="3200" b="1" cap="all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a </a:t>
            </a:r>
            <a:r>
              <a:rPr lang="en-US" sz="3200" b="1" cap="all" dirty="0" err="1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budapest</a:t>
            </a:r>
            <a:endParaRPr lang="en-US" sz="3200" b="1" cap="all" dirty="0" smtClean="0">
              <a:ln w="0"/>
              <a:solidFill>
                <a:schemeClr val="accent3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3200" b="1" cap="all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2019</a:t>
            </a:r>
            <a:endParaRPr lang="ru-RU" sz="3200" b="1" cap="all" spc="0" dirty="0">
              <a:ln w="0"/>
              <a:solidFill>
                <a:schemeClr val="accent3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692696"/>
            <a:ext cx="56166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4000" b="1" cap="all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LA PRODUCTION ORALE EN</a:t>
            </a:r>
            <a:endParaRPr lang="uk-UA" sz="4000" b="1" cap="all" dirty="0" smtClean="0">
              <a:ln w="0"/>
              <a:solidFill>
                <a:schemeClr val="accent3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4000" b="1" cap="all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CLASSE DE FLE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6845" y="345432"/>
            <a:ext cx="639777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DESCRIPTIF DES PARCOURS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FORMATION DE FORMATEURS :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ING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NIERIE P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DAGOGIQUE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APPRENDRE ET ENSEIGNER AVEC TV5MONDE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GRER LA TH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ORIE DES INTELLIGENCES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MULTIPLES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SON ENSEIGNEMENT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ENSEIGNER DANS UNE SECTION BILINGUE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LABELLIS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TRAVAILLER LA PRODUCTION ORALE EN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CLASSE DE FLE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Ð ÐµÐ·ÑÐ»ÑÑÐ°Ñ Ð¿Ð¾ÑÑÐºÑ Ð·Ð¾Ð±ÑÐ°Ð¶ÐµÐ½Ñ Ð·Ð° Ð·Ð°Ð¿Ð¸ÑÐ¾Ð¼ &quot;belc budapest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484785"/>
            <a:ext cx="2536560" cy="3168352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9512" y="5373216"/>
            <a:ext cx="62463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– FRANCOPHONIE ET INTERCULTURALITÉ 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CLASSE DE FLE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11560" y="188640"/>
            <a:ext cx="7975476" cy="5576560"/>
            <a:chOff x="611560" y="188640"/>
            <a:chExt cx="7975476" cy="5576560"/>
          </a:xfrm>
        </p:grpSpPr>
        <p:sp>
          <p:nvSpPr>
            <p:cNvPr id="6" name="Волна 5"/>
            <p:cNvSpPr/>
            <p:nvPr/>
          </p:nvSpPr>
          <p:spPr>
            <a:xfrm>
              <a:off x="1259632" y="188640"/>
              <a:ext cx="7128792" cy="2088232"/>
            </a:xfrm>
            <a:prstGeom prst="wav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2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457" name="Rectangle 1"/>
            <p:cNvSpPr>
              <a:spLocks noChangeArrowheads="1"/>
            </p:cNvSpPr>
            <p:nvPr/>
          </p:nvSpPr>
          <p:spPr bwMode="auto">
            <a:xfrm>
              <a:off x="611560" y="2348880"/>
              <a:ext cx="7975476" cy="3416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3600" b="1" i="1" u="sng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Objectif g</a:t>
              </a:r>
              <a:r>
                <a:rPr kumimoji="0" lang="fr-FR" sz="3600" b="1" i="1" u="sng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é</a:t>
              </a:r>
              <a:r>
                <a:rPr kumimoji="0" lang="fr-FR" sz="3600" b="1" i="1" u="sng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</a:t>
              </a:r>
              <a:r>
                <a:rPr kumimoji="0" lang="fr-FR" sz="3600" b="1" i="1" u="sng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é</a:t>
              </a:r>
              <a:r>
                <a:rPr kumimoji="0" lang="fr-FR" sz="3600" b="1" i="1" u="sng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ral :</a:t>
              </a:r>
              <a:endParaRPr lang="fr-FR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36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3600" b="1" i="1" dirty="0" smtClean="0">
                  <a:solidFill>
                    <a:srgbClr val="00206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’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acquisition de connaissances et la ma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î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trise de comp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é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tences</a:t>
              </a:r>
              <a:endParaRPr kumimoji="0" lang="uk-UA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visant 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à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favoriser la prise de parole en classe de fran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ç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ais langue 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é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trang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è</a:t>
              </a:r>
              <a:r>
                <a:rPr kumimoji="0" lang="fr-FR" sz="36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re.</a:t>
              </a:r>
              <a:endParaRPr kumimoji="0" lang="fr-FR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1835696" y="548680"/>
              <a:ext cx="6191439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4000" b="1" dirty="0" smtClean="0">
                  <a:solidFill>
                    <a:srgbClr val="7030A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Animer des activités orales </a:t>
              </a:r>
              <a:endParaRPr lang="uk-UA" sz="40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4000" b="1" dirty="0" smtClean="0">
                  <a:solidFill>
                    <a:srgbClr val="7030A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en classe FLE</a:t>
              </a:r>
              <a:endParaRPr lang="fr-FR" sz="40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27584" y="188640"/>
            <a:ext cx="7632848" cy="6408712"/>
            <a:chOff x="827584" y="188640"/>
            <a:chExt cx="7632848" cy="6408712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1475656" y="188640"/>
              <a:ext cx="6191439" cy="132343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4000" b="1" dirty="0" smtClean="0">
                  <a:solidFill>
                    <a:srgbClr val="7030A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Animer des activités orales </a:t>
              </a:r>
              <a:endParaRPr lang="uk-UA" sz="40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4000" b="1" dirty="0" smtClean="0">
                  <a:solidFill>
                    <a:srgbClr val="7030A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en classe FLE</a:t>
              </a:r>
              <a:endParaRPr lang="fr-FR" sz="40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с двумя вырезанными противолежащими углами 3"/>
            <p:cNvSpPr/>
            <p:nvPr/>
          </p:nvSpPr>
          <p:spPr>
            <a:xfrm>
              <a:off x="827584" y="2060848"/>
              <a:ext cx="7632848" cy="4536504"/>
            </a:xfrm>
            <a:prstGeom prst="snip2Diag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L’acquisition de la compétence de communication orale est tout à fait déroutante pour ceux qui apprennent une langue étrangère. </a:t>
              </a:r>
            </a:p>
            <a:p>
              <a:pPr algn="ctr"/>
              <a:r>
                <a:rPr lang="fr-FR" sz="2800" dirty="0" smtClean="0"/>
                <a:t>Il s’agit probablement des 4 compétences, celle qui met le moins à l’aise, dans le sens où elle est également liée à des savoir-être et savoir-faire qu’il faut posséder dans sa propre langue maternelle.</a:t>
              </a:r>
              <a:endParaRPr lang="uk-UA" sz="2800" dirty="0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83568" y="332656"/>
            <a:ext cx="7776864" cy="5976664"/>
            <a:chOff x="683568" y="332656"/>
            <a:chExt cx="7776864" cy="597666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27584" y="332656"/>
              <a:ext cx="7488832" cy="93610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683568" y="1700808"/>
              <a:ext cx="7776864" cy="46085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1002">
              <a:schemeClr val="lt1"/>
            </a:fillRef>
            <a:effectRef idx="0">
              <a:scrgbClr r="0" g="0" b="0"/>
            </a:effectRef>
            <a:fontRef idx="major"/>
          </p:style>
          <p:txBody>
            <a:bodyPr wrap="square">
              <a:spAutoFit/>
            </a:bodyPr>
            <a:lstStyle/>
            <a:p>
              <a:pPr algn="ctr"/>
              <a:r>
                <a:rPr lang="fr-FR" sz="2400" b="1" dirty="0" smtClean="0"/>
                <a:t>Enseigner les interactions orales en classe de FLE (R. Kucharczyk)</a:t>
              </a:r>
            </a:p>
            <a:p>
              <a:r>
                <a:rPr lang="fr-FR" sz="2400" dirty="0" smtClean="0"/>
                <a:t> • Motiver les apprenants à communiquer et à se mettre en relation avec les autres. </a:t>
              </a:r>
            </a:p>
            <a:p>
              <a:r>
                <a:rPr lang="fr-FR" sz="2400" dirty="0" smtClean="0"/>
                <a:t>• Proposer des activités qui résolvent la timidité, mais aussi des problèmes relationnels existants. </a:t>
              </a:r>
            </a:p>
            <a:p>
              <a:r>
                <a:rPr lang="fr-FR" sz="2400" dirty="0" smtClean="0"/>
                <a:t>• Faire réfléchir les apprenants sur le caractère des interactions, les confronter à différents genres discursifs </a:t>
              </a:r>
            </a:p>
            <a:p>
              <a:r>
                <a:rPr lang="fr-FR" sz="2400" dirty="0" smtClean="0"/>
                <a:t>• Ne pas se limiter aux compétences linguistiques, s’ouvrir aux compétences pragmatiques et socioculturelles.</a:t>
              </a:r>
              <a:endParaRPr lang="uk-UA" sz="2400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83568" y="404664"/>
              <a:ext cx="770485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3200" b="1" dirty="0" smtClean="0">
                  <a:solidFill>
                    <a:srgbClr val="0033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Animer des activités orales en classe FLE</a:t>
              </a:r>
              <a:endParaRPr lang="fr-FR" sz="3200" b="1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68760"/>
            <a:ext cx="8064896" cy="5016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/>
              <a:t>Le rôle de l’enseignant (V. de Nuchèze)</a:t>
            </a:r>
          </a:p>
          <a:p>
            <a:endParaRPr lang="fr-FR" sz="2000" dirty="0" smtClean="0"/>
          </a:p>
          <a:p>
            <a:r>
              <a:rPr lang="fr-FR" sz="2000" dirty="0" smtClean="0"/>
              <a:t>• Le contrôle de la parole (questions, retours, assertions) </a:t>
            </a:r>
          </a:p>
          <a:p>
            <a:endParaRPr lang="fr-FR" sz="2000" dirty="0" smtClean="0"/>
          </a:p>
          <a:p>
            <a:r>
              <a:rPr lang="fr-FR" sz="2000" dirty="0" smtClean="0"/>
              <a:t>• Le contrôle de la situation (chef d’orchestre, annonce les activités, fixe les modalités de travail, explicite les objectifs, règle les problèmes éventuels de discipline) </a:t>
            </a:r>
          </a:p>
          <a:p>
            <a:endParaRPr lang="fr-FR" sz="2000" dirty="0" smtClean="0"/>
          </a:p>
          <a:p>
            <a:r>
              <a:rPr lang="fr-FR" sz="2000" dirty="0" smtClean="0"/>
              <a:t>• Le contrôle de la progression (questionnements divers: la fausse question, la question initiative, directive, corrective, ouverte, fermée) </a:t>
            </a:r>
          </a:p>
          <a:p>
            <a:endParaRPr lang="fr-FR" sz="2000" dirty="0" smtClean="0"/>
          </a:p>
          <a:p>
            <a:r>
              <a:rPr lang="fr-FR" sz="2000" dirty="0" smtClean="0"/>
              <a:t>• Le contrôle de la langue et du langage (métalinguistique) </a:t>
            </a:r>
          </a:p>
          <a:p>
            <a:endParaRPr lang="fr-FR" sz="2000" dirty="0" smtClean="0"/>
          </a:p>
          <a:p>
            <a:r>
              <a:rPr lang="fr-FR" sz="2000" dirty="0" smtClean="0"/>
              <a:t>• Le contrôle des acquisitions (évaluations positives et négatives, directes et indirectes/ absence d’évaluation) </a:t>
            </a:r>
            <a:endParaRPr lang="uk-UA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88640"/>
            <a:ext cx="7488832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Animer des activités orales en classe FLE</a:t>
            </a:r>
            <a:endParaRPr lang="fr-FR" sz="3200" b="1" dirty="0">
              <a:solidFill>
                <a:srgbClr val="00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060848"/>
            <a:ext cx="8136904" cy="378565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Le rôle de l’apprenant (V. de Nuchèze)</a:t>
            </a:r>
          </a:p>
          <a:p>
            <a:endParaRPr lang="fr-FR" sz="2400" dirty="0" smtClean="0"/>
          </a:p>
          <a:p>
            <a:r>
              <a:rPr lang="fr-FR" sz="2400" dirty="0" smtClean="0"/>
              <a:t> • Le taux de participation • La qualité de l’écoute</a:t>
            </a:r>
          </a:p>
          <a:p>
            <a:r>
              <a:rPr lang="fr-FR" sz="2400" dirty="0" smtClean="0"/>
              <a:t> • Le type d’activité langagière (s’effacer, prendre la parole spontanément, commenter, proposer) </a:t>
            </a:r>
          </a:p>
          <a:p>
            <a:r>
              <a:rPr lang="fr-FR" sz="2400" dirty="0" smtClean="0"/>
              <a:t>• Le type d’engagement interactionnel (solliciter autrui, contraindre autrui, attaquer, parler de soi aider autrui) </a:t>
            </a:r>
          </a:p>
          <a:p>
            <a:r>
              <a:rPr lang="fr-FR" sz="2400" dirty="0" smtClean="0"/>
              <a:t>• Le type d’investissement dans la langue-culture (demander, donner des informations sur la langue, sur la culture, comparer les langues)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88640"/>
            <a:ext cx="7488832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Animer des activités orales en classe FLE</a:t>
            </a:r>
            <a:endParaRPr lang="fr-FR" sz="3200" b="1" dirty="0">
              <a:solidFill>
                <a:srgbClr val="00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1520" y="116632"/>
            <a:ext cx="8424936" cy="6575380"/>
            <a:chOff x="251520" y="116632"/>
            <a:chExt cx="8424936" cy="6575380"/>
          </a:xfrm>
        </p:grpSpPr>
        <p:sp>
          <p:nvSpPr>
            <p:cNvPr id="4" name="Пятиугольник 3"/>
            <p:cNvSpPr/>
            <p:nvPr/>
          </p:nvSpPr>
          <p:spPr>
            <a:xfrm>
              <a:off x="251520" y="116632"/>
              <a:ext cx="3816424" cy="1224136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7544" y="332656"/>
              <a:ext cx="4176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ACTIVITÉS</a:t>
              </a:r>
              <a:endParaRPr lang="uk-UA" sz="3600" b="1" dirty="0" smtClean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5576" y="1412777"/>
              <a:ext cx="5112568" cy="20313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err="1" smtClean="0"/>
                <a:t>Enchanté</a:t>
              </a:r>
              <a:endParaRPr lang="en-US" dirty="0" smtClean="0"/>
            </a:p>
            <a:p>
              <a:r>
                <a:rPr lang="en-US" dirty="0" smtClean="0"/>
                <a:t>La </a:t>
              </a:r>
              <a:r>
                <a:rPr lang="en-US" dirty="0" err="1" smtClean="0"/>
                <a:t>bataille</a:t>
              </a:r>
              <a:r>
                <a:rPr lang="en-US" dirty="0" smtClean="0"/>
                <a:t> de </a:t>
              </a:r>
              <a:r>
                <a:rPr lang="en-US" dirty="0" err="1" smtClean="0"/>
                <a:t>papier</a:t>
              </a:r>
              <a:endParaRPr lang="en-US" dirty="0" smtClean="0"/>
            </a:p>
            <a:p>
              <a:r>
                <a:rPr lang="en-US" dirty="0" smtClean="0"/>
                <a:t>Dos à dos</a:t>
              </a:r>
            </a:p>
            <a:p>
              <a:r>
                <a:rPr lang="en-US" dirty="0" smtClean="0"/>
                <a:t>Vision de </a:t>
              </a:r>
              <a:r>
                <a:rPr lang="en-US" dirty="0" err="1" smtClean="0"/>
                <a:t>l’autre</a:t>
              </a:r>
              <a:endParaRPr lang="en-US" dirty="0" smtClean="0"/>
            </a:p>
            <a:p>
              <a:r>
                <a:rPr lang="en-US" dirty="0" smtClean="0"/>
                <a:t>Le </a:t>
              </a:r>
              <a:r>
                <a:rPr lang="en-US" dirty="0" err="1" smtClean="0"/>
                <a:t>détail</a:t>
              </a:r>
              <a:r>
                <a:rPr lang="en-US" dirty="0" smtClean="0"/>
                <a:t> qui a </a:t>
              </a:r>
              <a:r>
                <a:rPr lang="en-US" dirty="0" err="1" smtClean="0"/>
                <a:t>changé</a:t>
              </a:r>
              <a:endParaRPr lang="en-US" dirty="0" smtClean="0"/>
            </a:p>
            <a:p>
              <a:r>
                <a:rPr lang="en-US" dirty="0" smtClean="0"/>
                <a:t>La </a:t>
              </a:r>
              <a:r>
                <a:rPr lang="en-US" dirty="0" err="1" smtClean="0"/>
                <a:t>biographie</a:t>
              </a:r>
              <a:r>
                <a:rPr lang="en-US" dirty="0" smtClean="0"/>
                <a:t> du </a:t>
              </a:r>
              <a:r>
                <a:rPr lang="en-US" dirty="0" err="1" smtClean="0"/>
                <a:t>personnage</a:t>
              </a:r>
              <a:r>
                <a:rPr lang="en-US" dirty="0" smtClean="0"/>
                <a:t> </a:t>
              </a:r>
              <a:r>
                <a:rPr lang="en-US" dirty="0" err="1" smtClean="0"/>
                <a:t>mystérieux</a:t>
              </a:r>
              <a:endParaRPr lang="en-US" dirty="0" smtClean="0"/>
            </a:p>
            <a:p>
              <a:r>
                <a:rPr lang="en-US" dirty="0" smtClean="0"/>
                <a:t>Mon chez </a:t>
              </a:r>
              <a:r>
                <a:rPr lang="en-US" dirty="0" err="1" smtClean="0"/>
                <a:t>moi</a:t>
              </a:r>
              <a:endParaRPr lang="uk-UA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7824" y="3645024"/>
              <a:ext cx="5688632" cy="304698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2060"/>
                  </a:solidFill>
                </a:rPr>
                <a:t>Sources:</a:t>
              </a:r>
            </a:p>
            <a:p>
              <a:r>
                <a:rPr lang="en-US" sz="1600" dirty="0" smtClean="0">
                  <a:solidFill>
                    <a:srgbClr val="002060"/>
                  </a:solidFill>
                  <a:hlinkClick r:id="rId2"/>
                </a:rPr>
                <a:t>http://liviademellofranco.over-blog.com/2017/01/80-fiches-pour-la-production-orale.html</a:t>
              </a:r>
              <a:endParaRPr lang="en-US" sz="1600" dirty="0" smtClean="0">
                <a:solidFill>
                  <a:srgbClr val="002060"/>
                </a:solidFill>
              </a:endParaRPr>
            </a:p>
            <a:p>
              <a:r>
                <a:rPr lang="en-US" sz="1600" dirty="0" smtClean="0">
                  <a:solidFill>
                    <a:srgbClr val="002060"/>
                  </a:solidFill>
                  <a:hlinkClick r:id="rId3"/>
                </a:rPr>
                <a:t>http://tenseignes-tu.com/pratiques-declasse/brise-glace-2/</a:t>
              </a:r>
              <a:endParaRPr lang="en-US" sz="1600" dirty="0" smtClean="0">
                <a:solidFill>
                  <a:srgbClr val="002060"/>
                </a:solidFill>
              </a:endParaRPr>
            </a:p>
            <a:p>
              <a:r>
                <a:rPr lang="en-US" sz="1600" dirty="0" smtClean="0">
                  <a:solidFill>
                    <a:srgbClr val="002060"/>
                  </a:solidFill>
                  <a:hlinkClick r:id="rId4"/>
                </a:rPr>
                <a:t>https://territoiresdeslangues.com</a:t>
              </a:r>
              <a:endParaRPr lang="en-US" sz="1600" dirty="0" smtClean="0">
                <a:solidFill>
                  <a:srgbClr val="002060"/>
                </a:solidFill>
              </a:endParaRPr>
            </a:p>
            <a:p>
              <a:r>
                <a:rPr lang="en-US" sz="1600" dirty="0" smtClean="0">
                  <a:solidFill>
                    <a:srgbClr val="002060"/>
                  </a:solidFill>
                  <a:hlinkClick r:id="rId5"/>
                </a:rPr>
                <a:t>http://voyagesenfrancais.fr/spip.php?article2657#.WXTJtMbpORs</a:t>
              </a:r>
              <a:r>
                <a:rPr lang="en-US" sz="1600" dirty="0" smtClean="0">
                  <a:solidFill>
                    <a:srgbClr val="002060"/>
                  </a:solidFill>
                </a:rPr>
                <a:t>)</a:t>
              </a:r>
            </a:p>
            <a:p>
              <a:r>
                <a:rPr lang="en-US" sz="1600" dirty="0" smtClean="0">
                  <a:solidFill>
                    <a:srgbClr val="002060"/>
                  </a:solidFill>
                  <a:hlinkClick r:id="rId6"/>
                </a:rPr>
                <a:t>https://www.leboncoin.fr/offres_d_emploi/1157405672.htm?ca=18</a:t>
              </a:r>
              <a:endParaRPr lang="en-US" sz="1600" dirty="0" smtClean="0">
                <a:solidFill>
                  <a:srgbClr val="002060"/>
                </a:solidFill>
              </a:endParaRPr>
            </a:p>
            <a:p>
              <a:r>
                <a:rPr lang="en-US" sz="1600" dirty="0" smtClean="0">
                  <a:solidFill>
                    <a:srgbClr val="002060"/>
                  </a:solidFill>
                  <a:hlinkClick r:id="rId7"/>
                </a:rPr>
                <a:t>https://www.curriculum.org/fsl/wp-content/uploads/2015/12/Listening-to-Learn-French20151201</a:t>
              </a:r>
              <a:endParaRPr lang="uk-UA" dirty="0"/>
            </a:p>
          </p:txBody>
        </p:sp>
      </p:grpSp>
      <p:pic>
        <p:nvPicPr>
          <p:cNvPr id="7" name="Picture 2" descr="Accuei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6093296"/>
            <a:ext cx="1352550" cy="43815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700808"/>
            <a:ext cx="7920880" cy="21236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Merci pour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votre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attention</a:t>
            </a:r>
            <a:endParaRPr lang="uk-UA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ciep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2539050" cy="44644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260648"/>
            <a:ext cx="8424936" cy="132343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>
                <a:solidFill>
                  <a:srgbClr val="000066"/>
                </a:solidFill>
                <a:hlinkClick r:id="rId3"/>
              </a:rPr>
              <a:t>Centre international </a:t>
            </a:r>
            <a:r>
              <a:rPr lang="en-US" sz="4000" b="1" u="sng" dirty="0" err="1">
                <a:solidFill>
                  <a:srgbClr val="000066"/>
                </a:solidFill>
                <a:hlinkClick r:id="rId3"/>
              </a:rPr>
              <a:t>d'études</a:t>
            </a:r>
            <a:r>
              <a:rPr lang="en-US" sz="4000" b="1" u="sng" dirty="0">
                <a:solidFill>
                  <a:srgbClr val="000066"/>
                </a:solidFill>
                <a:hlinkClick r:id="rId3"/>
              </a:rPr>
              <a:t> </a:t>
            </a:r>
            <a:r>
              <a:rPr lang="en-US" sz="4000" b="1" u="sng" dirty="0" err="1">
                <a:solidFill>
                  <a:srgbClr val="000066"/>
                </a:solidFill>
                <a:hlinkClick r:id="rId3"/>
              </a:rPr>
              <a:t>pédagogiques</a:t>
            </a:r>
            <a:endParaRPr lang="en-US" sz="4000" b="1" u="sng" dirty="0">
              <a:solidFill>
                <a:srgbClr val="000066"/>
              </a:solidFill>
              <a:hlinkClick r:id="rId3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1920" y="2492896"/>
            <a:ext cx="4680520" cy="30243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Créé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1945,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CIEP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opérateur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ministère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l’éducation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nationale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3528" y="116632"/>
            <a:ext cx="8280920" cy="122413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uk-UA" sz="4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uk-UA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missions</a:t>
            </a:r>
            <a:r>
              <a:rPr lang="uk-UA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4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s’articulent</a:t>
            </a:r>
            <a:r>
              <a:rPr lang="uk-UA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autour</a:t>
            </a:r>
            <a:r>
              <a:rPr lang="uk-UA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uk-UA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trois</a:t>
            </a:r>
            <a:r>
              <a:rPr lang="uk-UA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axes</a:t>
            </a:r>
            <a:r>
              <a:rPr lang="uk-UA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d’activité</a:t>
            </a:r>
            <a:r>
              <a:rPr lang="uk-UA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uk-UA" sz="4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95536" y="1484784"/>
            <a:ext cx="6912768" cy="1296144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coopération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dans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domaines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l’éducation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formation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professionnelle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qualité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l’enseignement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supérieur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;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1763688" y="3068960"/>
            <a:ext cx="6768752" cy="1368152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Wingdings" pitchFamily="2" charset="2"/>
              <a:buChar char="v"/>
            </a:pP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l’appui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à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diffusion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langue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française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dans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monde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formation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formateurs</a:t>
            </a:r>
            <a:endParaRPr lang="uk-UA" sz="2400" b="1" dirty="0" smtClean="0">
              <a:solidFill>
                <a:srgbClr val="66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uk-UA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2771800" y="4869160"/>
            <a:ext cx="6192688" cy="1296144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endParaRPr lang="uk-UA" b="1" dirty="0" smtClean="0">
              <a:solidFill>
                <a:srgbClr val="66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>
              <a:buFont typeface="Wingdings" pitchFamily="2" charset="2"/>
              <a:buChar char="v"/>
            </a:pP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mobilité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internationale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personnes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à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travers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programmes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d’échange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d’assistants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langue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uk-UA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/>
          </a:p>
        </p:txBody>
      </p:sp>
      <p:pic>
        <p:nvPicPr>
          <p:cNvPr id="9" name="Picture 2" descr="Ð ÐµÐ·ÑÐ»ÑÑÐ°Ñ Ð¿Ð¾ÑÑÐºÑ Ð·Ð¾Ð±ÑÐ°Ð¶ÐµÐ½Ñ Ð·Ð° Ð·Ð°Ð¿Ð¸ÑÐ¾Ð¼ &quot;ciep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581128"/>
            <a:ext cx="1008112" cy="1772597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 ÐµÐ·ÑÐ»ÑÑÐ°Ñ Ð¿Ð¾ÑÑÐºÑ Ð·Ð¾Ð±ÑÐ°Ð¶ÐµÐ½Ñ Ð·Ð° Ð·Ð°Ð¿Ð¸ÑÐ¾Ð¼ &quot;ciep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2539050" cy="4464496"/>
          </a:xfrm>
          <a:prstGeom prst="rect">
            <a:avLst/>
          </a:prstGeom>
          <a:noFill/>
        </p:spPr>
      </p:pic>
      <p:pic>
        <p:nvPicPr>
          <p:cNvPr id="20484" name="Picture 4" descr="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772816"/>
            <a:ext cx="4345008" cy="2736304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5" name="Стрелка вправо 4"/>
          <p:cNvSpPr/>
          <p:nvPr/>
        </p:nvSpPr>
        <p:spPr>
          <a:xfrm>
            <a:off x="2987824" y="26369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2051720" y="188640"/>
            <a:ext cx="4968552" cy="338437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" name="Picture 15" descr="Ð ÐµÐ·ÑÐ»ÑÑÐ°Ñ Ð¿Ð¾ÑÑÐºÑ Ð·Ð¾Ð±ÑÐ°Ð¶ÐµÐ½Ñ Ð·Ð° Ð·Ð°Ð¿Ð¸ÑÐ¾Ð¼ &quot;belc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88640"/>
            <a:ext cx="2976331" cy="2232248"/>
          </a:xfrm>
          <a:prstGeom prst="rect">
            <a:avLst/>
          </a:prstGeom>
          <a:noFill/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95536" y="3717032"/>
            <a:ext cx="8352928" cy="28803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 </a:t>
            </a:r>
            <a:r>
              <a:rPr lang="fr-FR" sz="2400" b="1" u="sng" dirty="0" smtClean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Bureau d</a:t>
            </a:r>
            <a:r>
              <a:rPr lang="fr-FR" sz="2400" b="1" u="sng" dirty="0" smtClean="0">
                <a:solidFill>
                  <a:srgbClr val="0033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b="1" u="sng" dirty="0" smtClean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enseignement de la langue et de la civilisation fran</a:t>
            </a:r>
            <a:r>
              <a:rPr lang="fr-FR" sz="2400" b="1" u="sng" dirty="0" smtClean="0">
                <a:solidFill>
                  <a:srgbClr val="0033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fr-FR" sz="2400" b="1" u="sng" dirty="0" smtClean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aises </a:t>
            </a:r>
            <a:r>
              <a:rPr lang="fr-FR" sz="2400" b="1" u="sng" dirty="0" smtClean="0">
                <a:solidFill>
                  <a:srgbClr val="003300"/>
                </a:solidFill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2400" b="1" u="sng" dirty="0" smtClean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lang="fr-FR" sz="2400" b="1" u="sng" dirty="0" smtClean="0">
                <a:solidFill>
                  <a:srgbClr val="0033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lang="fr-FR" sz="2400" b="1" u="sng" dirty="0" smtClean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tranger</a:t>
            </a:r>
            <a:r>
              <a:rPr lang="en-US" sz="24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(BELC) dispense depuis plus de 50 ans aux enseignants de Fran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ais Langue 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trang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des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thodes et des outils de qualit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qui assurent le rayonnement de l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apprentissage 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fran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ais dans le monde.</a:t>
            </a:r>
            <a:endParaRPr lang="fr-F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3" descr="Ð ÐµÐ·ÑÐ»ÑÑÐ°Ñ Ð¿Ð¾ÑÑÐºÑ Ð·Ð¾Ð±ÑÐ°Ð¶ÐµÐ½Ñ Ð·Ð° Ð·Ð°Ð¿Ð¸ÑÐ¾Ð¼ &quot;bel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65" name="AutoShape 5" descr="Ð ÐµÐ·ÑÐ»ÑÑÐ°Ñ Ð¿Ð¾ÑÑÐºÑ Ð·Ð¾Ð±ÑÐ°Ð¶ÐµÐ½Ñ Ð·Ð° Ð·Ð°Ð¿Ð¸ÑÐ¾Ð¼ &quot;bel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67" name="AutoShape 7" descr="Ð ÐµÐ·ÑÐ»ÑÑÐ°Ñ Ð¿Ð¾ÑÑÐºÑ Ð·Ð¾Ð±ÑÐ°Ð¶ÐµÐ½Ñ Ð·Ð° Ð·Ð°Ð¿Ð¸ÑÐ¾Ð¼ &quot;bel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69" name="AutoShape 9" descr="Ð ÐµÐ·ÑÐ»ÑÑÐ°Ñ Ð¿Ð¾ÑÑÐºÑ Ð·Ð¾Ð±ÑÐ°Ð¶ÐµÐ½Ñ Ð·Ð° Ð·Ð°Ð¿Ð¸ÑÐ¾Ð¼ &quot;bel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71" name="AutoShape 11" descr="Ð ÐµÐ·ÑÐ»ÑÑÐ°Ñ Ð¿Ð¾ÑÑÐºÑ Ð·Ð¾Ð±ÑÐ°Ð¶ÐµÐ½Ñ Ð·Ð° Ð·Ð°Ð¿Ð¸ÑÐ¾Ð¼ &quot;bel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73" name="AutoShape 13" descr="Ð ÐµÐ·ÑÐ»ÑÑÐ°Ñ Ð¿Ð¾ÑÑÐºÑ Ð·Ð¾Ð±ÑÐ°Ð¶ÐµÐ½Ñ Ð·Ð° Ð·Ð°Ð¿Ð¸ÑÐ¾Ð¼ &quot;bel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" name="Загнутый угол 9"/>
          <p:cNvSpPr/>
          <p:nvPr/>
        </p:nvSpPr>
        <p:spPr>
          <a:xfrm>
            <a:off x="3203848" y="1988840"/>
            <a:ext cx="5544616" cy="4752528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universités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BELC 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sont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des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formations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reconnues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internationalement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à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l'issue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desquelles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certificat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stage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est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délivré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Elles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déroulent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été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et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hiver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France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et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toute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l’année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dans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le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monde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entier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uk-UA" sz="28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75" name="Picture 15" descr="Ð ÐµÐ·ÑÐ»ÑÑÐ°Ñ Ð¿Ð¾ÑÑÐºÑ Ð·Ð¾Ð±ÑÐ°Ð¶ÐµÐ½Ñ Ð·Ð° Ð·Ð°Ð¿Ð¸ÑÐ¾Ð¼ &quot;belc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976331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43608" y="188640"/>
            <a:ext cx="7272808" cy="5904656"/>
            <a:chOff x="1043608" y="188640"/>
            <a:chExt cx="7272808" cy="5904656"/>
          </a:xfrm>
        </p:grpSpPr>
        <p:pic>
          <p:nvPicPr>
            <p:cNvPr id="3" name="Picture 15" descr="Ð ÐµÐ·ÑÐ»ÑÑÐ°Ñ Ð¿Ð¾ÑÑÐºÑ Ð·Ð¾Ð±ÑÐ°Ð¶ÐµÐ½Ñ Ð·Ð° Ð·Ð°Ð¿Ð¸ÑÐ¾Ð¼ &quot;belc&quot;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71800" y="188640"/>
              <a:ext cx="3360373" cy="2520280"/>
            </a:xfrm>
            <a:prstGeom prst="rect">
              <a:avLst/>
            </a:prstGeom>
            <a:noFill/>
          </p:spPr>
        </p:pic>
        <p:sp>
          <p:nvSpPr>
            <p:cNvPr id="6" name="Выноска со стрелкой вниз 5"/>
            <p:cNvSpPr/>
            <p:nvPr/>
          </p:nvSpPr>
          <p:spPr>
            <a:xfrm>
              <a:off x="1691680" y="2708920"/>
              <a:ext cx="5832648" cy="1800200"/>
            </a:xfrm>
            <a:prstGeom prst="downArrowCallo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4000" b="1" dirty="0" smtClean="0">
                  <a:solidFill>
                    <a:srgbClr val="FF0000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VOUS OFFRE L'OCCASION </a:t>
              </a:r>
              <a:endParaRPr lang="uk-UA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43608" y="4797152"/>
              <a:ext cx="7272808" cy="12961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Font typeface="Wingdings" pitchFamily="2" charset="2"/>
                <a:buChar char="Ø"/>
              </a:pP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de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découvrir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ou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d'approfondir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de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nouvelles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pratiques</a:t>
              </a:r>
              <a:endParaRPr lang="uk-UA" sz="24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lvl="0" algn="ctr">
                <a:buFont typeface="Wingdings" pitchFamily="2" charset="2"/>
                <a:buChar char="Ø"/>
              </a:pP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de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soutenir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une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évolution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de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carrière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uk-UA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dynamique</a:t>
              </a:r>
              <a:r>
                <a:rPr lang="uk-UA" sz="2400" b="1" dirty="0" smtClean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.</a:t>
              </a:r>
              <a:endParaRPr lang="uk-UA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buFont typeface="Wingdings" pitchFamily="2" charset="2"/>
                <a:buChar char="Ø"/>
              </a:pPr>
              <a:endParaRPr lang="uk-UA" dirty="0"/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323528" y="188640"/>
            <a:ext cx="4176464" cy="864096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54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Publics</a:t>
            </a:r>
            <a:endParaRPr lang="uk-UA" sz="5400" b="1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4" name="Блок-схема: дисплей 3"/>
          <p:cNvSpPr/>
          <p:nvPr/>
        </p:nvSpPr>
        <p:spPr>
          <a:xfrm>
            <a:off x="3851920" y="1196752"/>
            <a:ext cx="4824536" cy="2232248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Enseignants</a:t>
            </a:r>
            <a:r>
              <a:rPr lang="uk-UA" sz="2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lang="uk-UA" sz="24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de</a:t>
            </a:r>
            <a:r>
              <a:rPr lang="uk-UA" sz="2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français</a:t>
            </a:r>
            <a:r>
              <a:rPr lang="uk-UA" sz="2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langue</a:t>
            </a:r>
            <a:r>
              <a:rPr lang="uk-UA" sz="2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étrangère</a:t>
            </a:r>
            <a:r>
              <a:rPr lang="uk-UA" sz="2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et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langue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seconde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uk-UA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de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sections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bilingues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uk-UA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d'autres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disciplines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en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reconversion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professionnelle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Блок-схема: дисплей 4"/>
          <p:cNvSpPr/>
          <p:nvPr/>
        </p:nvSpPr>
        <p:spPr>
          <a:xfrm>
            <a:off x="3635896" y="4509120"/>
            <a:ext cx="5184576" cy="2088232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sz="24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Responsables</a:t>
            </a:r>
            <a:r>
              <a:rPr lang="uk-UA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sz="24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des</a:t>
            </a:r>
            <a:r>
              <a:rPr lang="uk-UA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sz="24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cours</a:t>
            </a:r>
            <a:r>
              <a:rPr lang="uk-UA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responsables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pédagogiques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formateurs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d'enseignants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coordinateurs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lang="uk-UA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Блок-схема: дисплей 5"/>
          <p:cNvSpPr/>
          <p:nvPr/>
        </p:nvSpPr>
        <p:spPr>
          <a:xfrm>
            <a:off x="323528" y="2852936"/>
            <a:ext cx="4176464" cy="2016224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sz="24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Cadres</a:t>
            </a:r>
            <a:r>
              <a:rPr lang="uk-UA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sz="2400" b="1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éducatifs</a:t>
            </a:r>
            <a:r>
              <a:rPr lang="uk-UA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inspecteurs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directeurs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de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centres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de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langue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d'établissement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scolaire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attachés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de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coopération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pour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le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uk-UA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français</a:t>
            </a:r>
            <a:r>
              <a:rPr lang="uk-UA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lang="uk-UA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Ð ÐµÐ·ÑÐ»ÑÑÐ°Ñ Ð¿Ð¾ÑÑÐºÑ Ð·Ð¾Ð±ÑÐ°Ð¶ÐµÐ½Ñ Ð·Ð° Ð·Ð°Ð¿Ð¸ÑÐ¾Ð¼ &quot;belc budapest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60648"/>
            <a:ext cx="4496628" cy="5616624"/>
          </a:xfrm>
          <a:prstGeom prst="rect">
            <a:avLst/>
          </a:prstGeom>
          <a:noFill/>
        </p:spPr>
      </p:pic>
      <p:sp>
        <p:nvSpPr>
          <p:cNvPr id="5" name="Волна 4"/>
          <p:cNvSpPr/>
          <p:nvPr/>
        </p:nvSpPr>
        <p:spPr>
          <a:xfrm>
            <a:off x="395536" y="188640"/>
            <a:ext cx="3960440" cy="4248472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2800" b="1" dirty="0" smtClean="0">
              <a:solidFill>
                <a:srgbClr val="00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fr-FR" sz="2800" b="1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Depuis 2012, l</a:t>
            </a:r>
            <a:r>
              <a:rPr lang="fr-FR" sz="2800" b="1" dirty="0" smtClean="0">
                <a:solidFill>
                  <a:srgbClr val="000066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2800" b="1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Institut fran</a:t>
            </a:r>
            <a:r>
              <a:rPr lang="fr-FR" sz="2800" b="1" dirty="0" smtClean="0">
                <a:solidFill>
                  <a:srgbClr val="000066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fr-FR" sz="2800" b="1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ais en Hongrie organisant chaque ann</a:t>
            </a:r>
            <a:r>
              <a:rPr lang="fr-FR" sz="2800" b="1" dirty="0" smtClean="0">
                <a:solidFill>
                  <a:srgbClr val="000066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800" b="1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son Université d’été</a:t>
            </a:r>
            <a:r>
              <a:rPr lang="en-U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k-UA" sz="2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endParaRPr lang="uk-UA" sz="2800" b="1" dirty="0">
              <a:solidFill>
                <a:srgbClr val="000066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4499992" y="6048672"/>
            <a:ext cx="4392488" cy="69269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  <a:p>
            <a:pPr algn="ctr"/>
            <a:r>
              <a:rPr lang="uk-UA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133 </a:t>
            </a:r>
            <a:r>
              <a:rPr lang="fr-FR" sz="2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enseignants de 13 pays différents </a:t>
            </a:r>
            <a:endParaRPr lang="uk-UA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299</TotalTime>
  <Words>704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 Office</dc:creator>
  <cp:lastModifiedBy>Microsoft Office</cp:lastModifiedBy>
  <cp:revision>30</cp:revision>
  <dcterms:created xsi:type="dcterms:W3CDTF">2019-09-23T20:21:23Z</dcterms:created>
  <dcterms:modified xsi:type="dcterms:W3CDTF">2020-03-07T19:23:33Z</dcterms:modified>
</cp:coreProperties>
</file>