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3" r:id="rId7"/>
    <p:sldId id="265" r:id="rId8"/>
    <p:sldId id="266" r:id="rId9"/>
    <p:sldId id="267" r:id="rId10"/>
    <p:sldId id="268" r:id="rId11"/>
    <p:sldId id="264" r:id="rId12"/>
    <p:sldId id="269" r:id="rId13"/>
    <p:sldId id="270" r:id="rId14"/>
    <p:sldId id="271" r:id="rId15"/>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0" d="100"/>
          <a:sy n="70" d="100"/>
        </p:scale>
        <p:origin x="7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78585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554102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25769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55976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169698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1CC1EF20-FD73-4890-B6CF-BF09109E1D21}" type="datetimeFigureOut">
              <a:rPr lang="uk-UA" smtClean="0"/>
              <a:t>06.12.2020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10709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1CC1EF20-FD73-4890-B6CF-BF09109E1D21}" type="datetimeFigureOut">
              <a:rPr lang="uk-UA" smtClean="0"/>
              <a:t>06.12.2020</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73477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1CC1EF20-FD73-4890-B6CF-BF09109E1D21}" type="datetimeFigureOut">
              <a:rPr lang="uk-UA" smtClean="0"/>
              <a:t>06.12.2020</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97680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CC1EF20-FD73-4890-B6CF-BF09109E1D21}" type="datetimeFigureOut">
              <a:rPr lang="uk-UA" smtClean="0"/>
              <a:t>06.12.2020</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22583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CC1EF20-FD73-4890-B6CF-BF09109E1D21}" type="datetimeFigureOut">
              <a:rPr lang="uk-UA" smtClean="0"/>
              <a:t>06.12.2020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348411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CC1EF20-FD73-4890-B6CF-BF09109E1D21}" type="datetimeFigureOut">
              <a:rPr lang="uk-UA" smtClean="0"/>
              <a:t>06.12.2020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A779D607-3D63-448D-9009-3BA18CDE91EF}" type="slidenum">
              <a:rPr lang="uk-UA" smtClean="0"/>
              <a:t>‹#›</a:t>
            </a:fld>
            <a:endParaRPr lang="uk-UA"/>
          </a:p>
        </p:txBody>
      </p:sp>
    </p:spTree>
    <p:extLst>
      <p:ext uri="{BB962C8B-B14F-4D97-AF65-F5344CB8AC3E}">
        <p14:creationId xmlns:p14="http://schemas.microsoft.com/office/powerpoint/2010/main" val="179303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1EF20-FD73-4890-B6CF-BF09109E1D21}" type="datetimeFigureOut">
              <a:rPr lang="uk-UA" smtClean="0"/>
              <a:t>06.12.2020</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9D607-3D63-448D-9009-3BA18CDE91EF}" type="slidenum">
              <a:rPr lang="uk-UA" smtClean="0"/>
              <a:t>‹#›</a:t>
            </a:fld>
            <a:endParaRPr lang="uk-UA"/>
          </a:p>
        </p:txBody>
      </p:sp>
    </p:spTree>
    <p:extLst>
      <p:ext uri="{BB962C8B-B14F-4D97-AF65-F5344CB8AC3E}">
        <p14:creationId xmlns:p14="http://schemas.microsoft.com/office/powerpoint/2010/main" val="204601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4253"/>
          </a:xfrm>
          <a:prstGeom prst="rect">
            <a:avLst/>
          </a:prstGeom>
        </p:spPr>
      </p:pic>
      <p:sp>
        <p:nvSpPr>
          <p:cNvPr id="5" name="Прямоугольник 4"/>
          <p:cNvSpPr/>
          <p:nvPr/>
        </p:nvSpPr>
        <p:spPr>
          <a:xfrm>
            <a:off x="391265" y="1725389"/>
            <a:ext cx="11409469" cy="3785652"/>
          </a:xfrm>
          <a:prstGeom prst="rect">
            <a:avLst/>
          </a:prstGeom>
          <a:noFill/>
        </p:spPr>
        <p:txBody>
          <a:bodyPr wrap="none" lIns="91440" tIns="45720" rIns="91440" bIns="45720">
            <a:spAutoFit/>
          </a:bodyPr>
          <a:lstStyle/>
          <a:p>
            <a:pPr algn="ctr"/>
            <a:r>
              <a:rPr lang="en-US" sz="8000" b="1" cap="none" spc="0" dirty="0" smtClean="0">
                <a:ln w="13462">
                  <a:solidFill>
                    <a:schemeClr val="bg1"/>
                  </a:solidFill>
                  <a:prstDash val="solid"/>
                </a:ln>
                <a:solidFill>
                  <a:srgbClr val="C00000"/>
                </a:solidFill>
                <a:effectLst>
                  <a:outerShdw dist="38100" dir="2700000" algn="bl" rotWithShape="0">
                    <a:schemeClr val="accent5"/>
                  </a:outerShdw>
                </a:effectLst>
              </a:rPr>
              <a:t>“Les traditions </a:t>
            </a:r>
            <a:r>
              <a:rPr lang="en-US" sz="8000" b="1" cap="none" spc="0" dirty="0" err="1" smtClean="0">
                <a:ln w="13462">
                  <a:solidFill>
                    <a:schemeClr val="bg1"/>
                  </a:solidFill>
                  <a:prstDash val="solid"/>
                </a:ln>
                <a:solidFill>
                  <a:srgbClr val="C00000"/>
                </a:solidFill>
                <a:effectLst>
                  <a:outerShdw dist="38100" dir="2700000" algn="bl" rotWithShape="0">
                    <a:schemeClr val="accent5"/>
                  </a:outerShdw>
                </a:effectLst>
              </a:rPr>
              <a:t>sont</a:t>
            </a:r>
            <a:r>
              <a:rPr lang="en-US" sz="8000" b="1" cap="none" spc="0" dirty="0" smtClean="0">
                <a:ln w="13462">
                  <a:solidFill>
                    <a:schemeClr val="bg1"/>
                  </a:solidFill>
                  <a:prstDash val="solid"/>
                </a:ln>
                <a:solidFill>
                  <a:srgbClr val="C00000"/>
                </a:solidFill>
                <a:effectLst>
                  <a:outerShdw dist="38100" dir="2700000" algn="bl" rotWithShape="0">
                    <a:schemeClr val="accent5"/>
                  </a:outerShdw>
                </a:effectLst>
              </a:rPr>
              <a:t> </a:t>
            </a:r>
          </a:p>
          <a:p>
            <a:pPr algn="ctr"/>
            <a:r>
              <a:rPr lang="en-US" sz="8000" b="1" cap="none" spc="0" dirty="0" err="1" smtClean="0">
                <a:ln w="13462">
                  <a:solidFill>
                    <a:schemeClr val="bg1"/>
                  </a:solidFill>
                  <a:prstDash val="solid"/>
                </a:ln>
                <a:solidFill>
                  <a:srgbClr val="C00000"/>
                </a:solidFill>
                <a:effectLst>
                  <a:outerShdw dist="38100" dir="2700000" algn="bl" rotWithShape="0">
                    <a:schemeClr val="accent5"/>
                  </a:outerShdw>
                </a:effectLst>
              </a:rPr>
              <a:t>l’</a:t>
            </a:r>
            <a:r>
              <a:rPr lang="en-US" sz="8000" b="1" cap="none" spc="0" dirty="0" err="1"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âme</a:t>
            </a:r>
            <a:r>
              <a:rPr lang="en-US" sz="8000" b="1" cap="none" spc="0" dirty="0"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 de </a:t>
            </a:r>
            <a:r>
              <a:rPr lang="en-US" sz="8000" b="1" cap="none" spc="0" dirty="0" err="1"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peuple</a:t>
            </a:r>
            <a:r>
              <a:rPr lang="en-US" sz="8000" b="1" dirty="0"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p>
          <a:p>
            <a:pPr algn="ctr"/>
            <a:r>
              <a:rPr lang="en-US" sz="8000" b="1" cap="none" spc="0" dirty="0"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r>
              <a:rPr lang="uk-UA" sz="8000" b="1" cap="none" spc="0" dirty="0"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У звичаях душа народу</a:t>
            </a:r>
            <a:r>
              <a:rPr lang="en-US" sz="8000" b="1" cap="none" spc="0" dirty="0" smtClean="0">
                <a:ln w="13462">
                  <a:solidFill>
                    <a:schemeClr val="bg1"/>
                  </a:solidFill>
                  <a:prstDash val="solid"/>
                </a:ln>
                <a:solidFill>
                  <a:srgbClr val="C00000"/>
                </a:solidFill>
                <a:effectLst>
                  <a:outerShdw dist="38100" dir="2700000" algn="bl" rotWithShape="0">
                    <a:schemeClr val="accent5"/>
                  </a:outerShdw>
                </a:effectLst>
                <a:latin typeface="Calibri" panose="020F0502020204030204" pitchFamily="34" charset="0"/>
                <a:cs typeface="Calibri" panose="020F0502020204030204" pitchFamily="34" charset="0"/>
              </a:rPr>
              <a:t>”</a:t>
            </a:r>
            <a:endParaRPr lang="ru-RU" sz="8000" b="1" cap="none" spc="0" dirty="0">
              <a:ln w="13462">
                <a:solidFill>
                  <a:schemeClr val="bg1"/>
                </a:solidFill>
                <a:prstDash val="solid"/>
              </a:ln>
              <a:solidFill>
                <a:srgbClr val="C0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7438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92955" y="1906665"/>
            <a:ext cx="6096000" cy="2050690"/>
          </a:xfrm>
          <a:prstGeom prst="rect">
            <a:avLst/>
          </a:prstGeom>
        </p:spPr>
        <p:txBody>
          <a:bodyPr>
            <a:spAutoFit/>
          </a:bodyPr>
          <a:lstStyle/>
          <a:p>
            <a:pPr>
              <a:lnSpc>
                <a:spcPct val="107000"/>
              </a:lnSpc>
              <a:spcAft>
                <a:spcPts val="800"/>
              </a:spcAft>
            </a:pP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At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dawn</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girls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cut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cherry</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branches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and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put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them</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in</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water</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near</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icons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It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was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believed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that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if</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cherries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bloomed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before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Old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New</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Year</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St</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Malanka's</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Day</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girl</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would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soon</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be</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2400" b="1" dirty="0" err="1"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married</a:t>
            </a:r>
            <a:r>
              <a:rPr lang="uk-UA" sz="2400" b="1" dirty="0" smtClean="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a:t>
            </a:r>
            <a:endParaRPr lang="uk-UA" sz="2400" b="1" dirty="0">
              <a:ln w="0">
                <a:solidFill>
                  <a:schemeClr val="bg2">
                    <a:lumMod val="50000"/>
                  </a:schemeClr>
                </a:solidFill>
              </a:ln>
              <a:solidFill>
                <a:srgbClr val="FF0000"/>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4993560" y="3957355"/>
            <a:ext cx="7292452" cy="2397451"/>
          </a:xfrm>
          <a:prstGeom prst="rect">
            <a:avLst/>
          </a:prstGeom>
        </p:spPr>
        <p:txBody>
          <a:bodyPr wrap="square">
            <a:spAutoFit/>
          </a:bodyPr>
          <a:lstStyle/>
          <a:p>
            <a:pPr>
              <a:lnSpc>
                <a:spcPct val="107000"/>
              </a:lnSpc>
              <a:spcAft>
                <a:spcPts val="0"/>
              </a:spcAft>
            </a:pPr>
            <a:r>
              <a:rPr lang="uk-UA" sz="2800" b="1" dirty="0" smtClean="0">
                <a:ln w="0">
                  <a:solidFill>
                    <a:schemeClr val="accent2">
                      <a:lumMod val="50000"/>
                    </a:schemeClr>
                  </a:solidFill>
                </a:ln>
                <a:solidFill>
                  <a:schemeClr val="accent6">
                    <a:lumMod val="50000"/>
                  </a:schemeClr>
                </a:solidFill>
                <a:effectLst>
                  <a:outerShdw blurRad="38100" dist="25400" dir="5400000" algn="ctr" rotWithShape="0">
                    <a:srgbClr val="6E747A">
                      <a:alpha val="43000"/>
                    </a:srgbClr>
                  </a:outerShdw>
                </a:effectLst>
                <a:latin typeface="Lato"/>
                <a:ea typeface="Times New Roman" panose="02020603050405020304" pitchFamily="18" charset="0"/>
                <a:cs typeface="Times New Roman" panose="02020603050405020304" pitchFamily="18" charset="0"/>
              </a:rPr>
              <a:t>Дівчата на світанку зрізали гілки вишні і ставили у воду біля ікон. Вважалося, що якщо до Старого нового року (свята Святої Маланки) </a:t>
            </a:r>
            <a:r>
              <a:rPr lang="uk-UA" sz="2800" b="1" dirty="0">
                <a:ln w="0">
                  <a:solidFill>
                    <a:schemeClr val="accent2">
                      <a:lumMod val="50000"/>
                    </a:schemeClr>
                  </a:solidFill>
                </a:ln>
                <a:solidFill>
                  <a:schemeClr val="accent6">
                    <a:lumMod val="50000"/>
                  </a:schemeClr>
                </a:solidFill>
                <a:effectLst>
                  <a:outerShdw blurRad="38100" dist="25400" dir="5400000" algn="ctr" rotWithShape="0">
                    <a:srgbClr val="6E747A">
                      <a:alpha val="43000"/>
                    </a:srgbClr>
                  </a:outerShdw>
                </a:effectLst>
                <a:latin typeface="Lato"/>
                <a:ea typeface="Times New Roman" panose="02020603050405020304" pitchFamily="18" charset="0"/>
                <a:cs typeface="Times New Roman" panose="02020603050405020304" pitchFamily="18" charset="0"/>
              </a:rPr>
              <a:t>вишні зацвітали, то скоро дівчина вийде заміж</a:t>
            </a:r>
            <a:r>
              <a:rPr lang="uk-UA" sz="1050" dirty="0" smtClean="0">
                <a:solidFill>
                  <a:srgbClr val="1F1F26"/>
                </a:solidFill>
                <a:effectLst/>
                <a:latin typeface="Lato"/>
                <a:ea typeface="Times New Roman" panose="02020603050405020304" pitchFamily="18" charset="0"/>
                <a:cs typeface="Times New Roman" panose="02020603050405020304" pitchFamily="18" charset="0"/>
              </a:rPr>
              <a:t>.</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366359" y="3855737"/>
            <a:ext cx="4533189" cy="3012827"/>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6188955" y="182569"/>
            <a:ext cx="4632278" cy="2605656"/>
          </a:xfrm>
          <a:prstGeom prst="rect">
            <a:avLst/>
          </a:prstGeom>
          <a:ln>
            <a:noFill/>
          </a:ln>
          <a:effectLst>
            <a:softEdge rad="112500"/>
          </a:effectLst>
        </p:spPr>
      </p:pic>
    </p:spTree>
    <p:extLst>
      <p:ext uri="{BB962C8B-B14F-4D97-AF65-F5344CB8AC3E}">
        <p14:creationId xmlns:p14="http://schemas.microsoft.com/office/powerpoint/2010/main" val="8247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4" name="Прямоугольник 3"/>
          <p:cNvSpPr/>
          <p:nvPr/>
        </p:nvSpPr>
        <p:spPr>
          <a:xfrm>
            <a:off x="4644049" y="251782"/>
            <a:ext cx="6861750" cy="1200329"/>
          </a:xfrm>
          <a:prstGeom prst="rect">
            <a:avLst/>
          </a:prstGeom>
          <a:noFill/>
        </p:spPr>
        <p:txBody>
          <a:bodyPr wrap="none" lIns="91440" tIns="45720" rIns="91440" bIns="45720">
            <a:spAutoFit/>
          </a:bodyPr>
          <a:lstStyle/>
          <a:p>
            <a:pPr algn="ctr"/>
            <a:r>
              <a:rPr lang="ru-RU" sz="7200" b="1" dirty="0" err="1" smtClean="0">
                <a:ln w="22225">
                  <a:solidFill>
                    <a:schemeClr val="tx1"/>
                  </a:solidFill>
                  <a:prstDash val="solid"/>
                </a:ln>
                <a:solidFill>
                  <a:srgbClr val="FFFF00"/>
                </a:solidFill>
              </a:rPr>
              <a:t>Відомі</a:t>
            </a:r>
            <a:r>
              <a:rPr lang="ru-RU" sz="7200" b="1" dirty="0" smtClean="0">
                <a:ln w="22225">
                  <a:solidFill>
                    <a:schemeClr val="tx1"/>
                  </a:solidFill>
                  <a:prstDash val="solid"/>
                </a:ln>
                <a:solidFill>
                  <a:srgbClr val="FFFF00"/>
                </a:solidFill>
              </a:rPr>
              <a:t> </a:t>
            </a:r>
            <a:r>
              <a:rPr lang="ru-RU" sz="7200" b="1" dirty="0" err="1" smtClean="0">
                <a:ln w="22225">
                  <a:solidFill>
                    <a:schemeClr val="tx1"/>
                  </a:solidFill>
                  <a:prstDash val="solid"/>
                </a:ln>
                <a:solidFill>
                  <a:srgbClr val="FFFF00"/>
                </a:solidFill>
              </a:rPr>
              <a:t>Катерини</a:t>
            </a:r>
            <a:endParaRPr lang="ru-RU" sz="7200" b="1" dirty="0">
              <a:ln w="22225">
                <a:solidFill>
                  <a:schemeClr val="tx1"/>
                </a:solidFill>
                <a:prstDash val="solid"/>
              </a:ln>
              <a:solidFill>
                <a:srgbClr val="FFFF00"/>
              </a:solidFill>
            </a:endParaRPr>
          </a:p>
        </p:txBody>
      </p:sp>
      <p:pic>
        <p:nvPicPr>
          <p:cNvPr id="5" name="Рисунок 4"/>
          <p:cNvPicPr>
            <a:picLocks noChangeAspect="1"/>
          </p:cNvPicPr>
          <p:nvPr/>
        </p:nvPicPr>
        <p:blipFill>
          <a:blip r:embed="rId3"/>
          <a:stretch>
            <a:fillRect/>
          </a:stretch>
        </p:blipFill>
        <p:spPr>
          <a:xfrm>
            <a:off x="777748" y="1811330"/>
            <a:ext cx="2486285" cy="3315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769861" y="5724247"/>
            <a:ext cx="6143477" cy="400110"/>
          </a:xfrm>
          <a:prstGeom prst="rect">
            <a:avLst/>
          </a:prstGeom>
        </p:spPr>
        <p:txBody>
          <a:bodyPr wrap="none">
            <a:spAutoFit/>
          </a:bodyPr>
          <a:lstStyle/>
          <a:p>
            <a:r>
              <a:rPr lang="ru-RU" sz="2000" b="1" i="0" dirty="0"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Катерина </a:t>
            </a:r>
            <a:r>
              <a:rPr lang="ru-RU" sz="2000" b="1" i="0" dirty="0" err="1"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Білокур</a:t>
            </a:r>
            <a:r>
              <a:rPr lang="ru-RU" sz="2000" b="1" i="0" dirty="0"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 та Катя </a:t>
            </a:r>
            <a:r>
              <a:rPr lang="ru-RU" sz="2000" b="1" i="0" dirty="0" err="1"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Білетіна</a:t>
            </a:r>
            <a:r>
              <a:rPr lang="ru-RU" sz="2000" b="1" i="0" dirty="0"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 – </a:t>
            </a:r>
            <a:r>
              <a:rPr lang="ru-RU" sz="2000" b="1" i="0" dirty="0" err="1"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художниці</a:t>
            </a:r>
            <a:endParaRPr lang="ru-RU" sz="2000" b="1" i="0" dirty="0" smtClean="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endParaRPr>
          </a:p>
        </p:txBody>
      </p:sp>
      <p:pic>
        <p:nvPicPr>
          <p:cNvPr id="7" name="Рисунок 6"/>
          <p:cNvPicPr>
            <a:picLocks noChangeAspect="1"/>
          </p:cNvPicPr>
          <p:nvPr/>
        </p:nvPicPr>
        <p:blipFill>
          <a:blip r:embed="rId4"/>
          <a:stretch>
            <a:fillRect/>
          </a:stretch>
        </p:blipFill>
        <p:spPr>
          <a:xfrm>
            <a:off x="4537550" y="2526492"/>
            <a:ext cx="1743075" cy="262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a:stretch>
            <a:fillRect/>
          </a:stretch>
        </p:blipFill>
        <p:spPr>
          <a:xfrm>
            <a:off x="7858667" y="1807235"/>
            <a:ext cx="2513631" cy="3348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Прямоугольник 10"/>
          <p:cNvSpPr/>
          <p:nvPr/>
        </p:nvSpPr>
        <p:spPr>
          <a:xfrm>
            <a:off x="6866389" y="5724247"/>
            <a:ext cx="5211427" cy="400110"/>
          </a:xfrm>
          <a:prstGeom prst="rect">
            <a:avLst/>
          </a:prstGeom>
        </p:spPr>
        <p:txBody>
          <a:bodyPr wrap="none">
            <a:spAutoFit/>
          </a:bodyPr>
          <a:lstStyle/>
          <a:p>
            <a:r>
              <a:rPr lang="uk-UA" sz="2000" b="1" dirty="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Катерини Воронець-</a:t>
            </a:r>
            <a:r>
              <a:rPr lang="uk-UA" sz="2000" b="1" dirty="0" err="1">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Монтвід</a:t>
            </a:r>
            <a:r>
              <a:rPr lang="uk-UA" sz="2000" b="1" dirty="0">
                <a:ln w="0">
                  <a:solidFill>
                    <a:schemeClr val="tx1"/>
                  </a:solidFill>
                </a:ln>
                <a:solidFill>
                  <a:schemeClr val="accent1">
                    <a:lumMod val="75000"/>
                  </a:schemeClr>
                </a:solidFill>
                <a:effectLst>
                  <a:outerShdw blurRad="38100" dist="25400" dir="5400000" algn="ctr" rotWithShape="0">
                    <a:srgbClr val="6E747A">
                      <a:alpha val="43000"/>
                    </a:srgbClr>
                  </a:outerShdw>
                </a:effectLst>
                <a:latin typeface="arial" panose="020B0604020202020204" pitchFamily="34" charset="0"/>
              </a:rPr>
              <a:t> – співачка</a:t>
            </a:r>
          </a:p>
        </p:txBody>
      </p:sp>
    </p:spTree>
    <p:extLst>
      <p:ext uri="{BB962C8B-B14F-4D97-AF65-F5344CB8AC3E}">
        <p14:creationId xmlns:p14="http://schemas.microsoft.com/office/powerpoint/2010/main" val="296919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368490" y="5752282"/>
            <a:ext cx="3773469" cy="400110"/>
          </a:xfrm>
          <a:prstGeom prst="rect">
            <a:avLst/>
          </a:prstGeom>
        </p:spPr>
        <p:txBody>
          <a:bodyPr wrap="none">
            <a:spAutoFit/>
          </a:bodyPr>
          <a:lstStyle/>
          <a:p>
            <a:pPr>
              <a:buFont typeface="Arial" panose="020B0604020202020204" pitchFamily="34" charset="0"/>
              <a:buChar char="•"/>
            </a:pPr>
            <a:r>
              <a:rPr lang="uk-UA" sz="2000" b="1" i="0" dirty="0" smtClean="0">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Катерина Кухар – </a:t>
            </a:r>
            <a:r>
              <a:rPr lang="uk-UA" sz="2000" b="1" dirty="0">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балерина</a:t>
            </a:r>
          </a:p>
        </p:txBody>
      </p:sp>
      <p:pic>
        <p:nvPicPr>
          <p:cNvPr id="4" name="Рисунок 3"/>
          <p:cNvPicPr>
            <a:picLocks noChangeAspect="1"/>
          </p:cNvPicPr>
          <p:nvPr/>
        </p:nvPicPr>
        <p:blipFill>
          <a:blip r:embed="rId3"/>
          <a:stretch>
            <a:fillRect/>
          </a:stretch>
        </p:blipFill>
        <p:spPr>
          <a:xfrm>
            <a:off x="368490" y="1091542"/>
            <a:ext cx="3434414" cy="4305583"/>
          </a:xfrm>
          <a:prstGeom prst="rect">
            <a:avLst/>
          </a:prstGeom>
        </p:spPr>
      </p:pic>
      <p:sp>
        <p:nvSpPr>
          <p:cNvPr id="5" name="Прямоугольник 4"/>
          <p:cNvSpPr/>
          <p:nvPr/>
        </p:nvSpPr>
        <p:spPr>
          <a:xfrm>
            <a:off x="1731521" y="5432267"/>
            <a:ext cx="7050135" cy="400110"/>
          </a:xfrm>
          <a:prstGeom prst="rect">
            <a:avLst/>
          </a:prstGeom>
        </p:spPr>
        <p:txBody>
          <a:bodyPr wrap="none">
            <a:spAutoFit/>
          </a:bodyPr>
          <a:lstStyle/>
          <a:p>
            <a:pPr lvl="5">
              <a:buFont typeface="Arial" panose="020B0604020202020204" pitchFamily="34" charset="0"/>
              <a:buChar char="•"/>
            </a:pPr>
            <a:r>
              <a:rPr lang="uk-UA" sz="2000" b="1" dirty="0">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Катерина Гриневич – письменниця</a:t>
            </a:r>
          </a:p>
        </p:txBody>
      </p:sp>
      <p:pic>
        <p:nvPicPr>
          <p:cNvPr id="6" name="Рисунок 5"/>
          <p:cNvPicPr>
            <a:picLocks noChangeAspect="1"/>
          </p:cNvPicPr>
          <p:nvPr/>
        </p:nvPicPr>
        <p:blipFill>
          <a:blip r:embed="rId4"/>
          <a:stretch>
            <a:fillRect/>
          </a:stretch>
        </p:blipFill>
        <p:spPr>
          <a:xfrm>
            <a:off x="4790365" y="1227666"/>
            <a:ext cx="2988859" cy="4169459"/>
          </a:xfrm>
          <a:prstGeom prst="rect">
            <a:avLst/>
          </a:prstGeom>
        </p:spPr>
      </p:pic>
      <p:sp>
        <p:nvSpPr>
          <p:cNvPr id="7" name="Прямоугольник 6"/>
          <p:cNvSpPr/>
          <p:nvPr/>
        </p:nvSpPr>
        <p:spPr>
          <a:xfrm>
            <a:off x="7864355" y="5760996"/>
            <a:ext cx="4328173" cy="400110"/>
          </a:xfrm>
          <a:prstGeom prst="rect">
            <a:avLst/>
          </a:prstGeom>
        </p:spPr>
        <p:txBody>
          <a:bodyPr wrap="none">
            <a:spAutoFit/>
          </a:bodyPr>
          <a:lstStyle/>
          <a:p>
            <a:pPr>
              <a:buFont typeface="Arial" panose="020B0604020202020204" pitchFamily="34" charset="0"/>
              <a:buChar char="•"/>
            </a:pPr>
            <a:r>
              <a:rPr lang="uk-UA" sz="2000" b="1" dirty="0">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Катерина </a:t>
            </a:r>
            <a:r>
              <a:rPr lang="uk-UA" sz="2000" b="1" dirty="0" err="1">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Завацька</a:t>
            </a:r>
            <a:r>
              <a:rPr lang="uk-UA" sz="2000" b="1" dirty="0">
                <a:ln w="13462">
                  <a:solidFill>
                    <a:schemeClr val="tx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 – тенісистка</a:t>
            </a:r>
          </a:p>
        </p:txBody>
      </p:sp>
      <p:pic>
        <p:nvPicPr>
          <p:cNvPr id="8" name="Рисунок 7"/>
          <p:cNvPicPr>
            <a:picLocks noChangeAspect="1"/>
          </p:cNvPicPr>
          <p:nvPr/>
        </p:nvPicPr>
        <p:blipFill>
          <a:blip r:embed="rId5"/>
          <a:stretch>
            <a:fillRect/>
          </a:stretch>
        </p:blipFill>
        <p:spPr>
          <a:xfrm>
            <a:off x="8766685" y="1227716"/>
            <a:ext cx="2820264" cy="4199741"/>
          </a:xfrm>
          <a:prstGeom prst="rect">
            <a:avLst/>
          </a:prstGeom>
        </p:spPr>
      </p:pic>
    </p:spTree>
    <p:extLst>
      <p:ext uri="{BB962C8B-B14F-4D97-AF65-F5344CB8AC3E}">
        <p14:creationId xmlns:p14="http://schemas.microsoft.com/office/powerpoint/2010/main" val="20017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anim calcmode="lin" valueType="num">
                                      <p:cBhvr>
                                        <p:cTn id="38" dur="2000" fill="hold"/>
                                        <p:tgtEl>
                                          <p:spTgt spid="7"/>
                                        </p:tgtEl>
                                        <p:attrNameLst>
                                          <p:attrName>ppt_w</p:attrName>
                                        </p:attrNameLst>
                                      </p:cBhvr>
                                      <p:tavLst>
                                        <p:tav tm="0" fmla="#ppt_w*sin(2.5*pi*$)">
                                          <p:val>
                                            <p:fltVal val="0"/>
                                          </p:val>
                                        </p:tav>
                                        <p:tav tm="100000">
                                          <p:val>
                                            <p:fltVal val="1"/>
                                          </p:val>
                                        </p:tav>
                                      </p:tavLst>
                                    </p:anim>
                                    <p:anim calcmode="lin" valueType="num">
                                      <p:cBhvr>
                                        <p:cTn id="3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207443" y="5062539"/>
            <a:ext cx="3892412" cy="584775"/>
          </a:xfrm>
          <a:prstGeom prst="rect">
            <a:avLst/>
          </a:prstGeom>
        </p:spPr>
        <p:txBody>
          <a:bodyPr wrap="none">
            <a:spAutoFit/>
          </a:bodyPr>
          <a:lstStyle/>
          <a:p>
            <a:r>
              <a:rPr lang="fr-FR" sz="3200" i="0" dirty="0" smtClean="0">
                <a:ln w="0">
                  <a:solidFill>
                    <a:schemeClr val="tx1"/>
                  </a:solidFill>
                </a:ln>
                <a:solidFill>
                  <a:schemeClr val="accent1">
                    <a:lumMod val="60000"/>
                    <a:lumOff val="40000"/>
                  </a:schemeClr>
                </a:solidFill>
                <a:effectLst>
                  <a:outerShdw blurRad="38100" dist="25400" dir="5400000" algn="ctr" rotWithShape="0">
                    <a:srgbClr val="6E747A">
                      <a:alpha val="43000"/>
                    </a:srgbClr>
                  </a:outerShdw>
                </a:effectLst>
                <a:latin typeface="arial" panose="020B0604020202020204" pitchFamily="34" charset="0"/>
              </a:rPr>
              <a:t>Catherine de Medici</a:t>
            </a:r>
            <a:r>
              <a:rPr lang="fr-FR" b="0" i="0" dirty="0" smtClean="0">
                <a:solidFill>
                  <a:srgbClr val="202124"/>
                </a:solidFill>
                <a:effectLst/>
                <a:latin typeface="arial" panose="020B0604020202020204" pitchFamily="34" charset="0"/>
              </a:rPr>
              <a:t>.</a:t>
            </a:r>
            <a:endParaRPr lang="uk-UA" dirty="0"/>
          </a:p>
        </p:txBody>
      </p:sp>
      <p:pic>
        <p:nvPicPr>
          <p:cNvPr id="4" name="Рисунок 3"/>
          <p:cNvPicPr>
            <a:picLocks noChangeAspect="1"/>
          </p:cNvPicPr>
          <p:nvPr/>
        </p:nvPicPr>
        <p:blipFill>
          <a:blip r:embed="rId3"/>
          <a:stretch>
            <a:fillRect/>
          </a:stretch>
        </p:blipFill>
        <p:spPr>
          <a:xfrm>
            <a:off x="368984" y="766889"/>
            <a:ext cx="3002727" cy="4159660"/>
          </a:xfrm>
          <a:prstGeom prst="rect">
            <a:avLst/>
          </a:prstGeom>
          <a:ln>
            <a:noFill/>
          </a:ln>
          <a:effectLst>
            <a:softEdge rad="112500"/>
          </a:effectLst>
        </p:spPr>
      </p:pic>
      <p:sp>
        <p:nvSpPr>
          <p:cNvPr id="5" name="Прямоугольник 4"/>
          <p:cNvSpPr/>
          <p:nvPr/>
        </p:nvSpPr>
        <p:spPr>
          <a:xfrm>
            <a:off x="4289852" y="4770151"/>
            <a:ext cx="3781805" cy="584775"/>
          </a:xfrm>
          <a:prstGeom prst="rect">
            <a:avLst/>
          </a:prstGeom>
        </p:spPr>
        <p:txBody>
          <a:bodyPr wrap="none">
            <a:spAutoFit/>
          </a:bodyPr>
          <a:lstStyle/>
          <a:p>
            <a:r>
              <a:rPr lang="fr-FR" sz="3200" dirty="0" smtClean="0">
                <a:ln w="0">
                  <a:solidFill>
                    <a:schemeClr val="tx1"/>
                  </a:solidFill>
                </a:ln>
                <a:solidFill>
                  <a:schemeClr val="accent1">
                    <a:lumMod val="60000"/>
                    <a:lumOff val="40000"/>
                  </a:schemeClr>
                </a:solidFill>
                <a:effectLst>
                  <a:outerShdw blurRad="38100" dist="25400" dir="5400000" algn="ctr" rotWithShape="0">
                    <a:srgbClr val="6E747A">
                      <a:alpha val="43000"/>
                    </a:srgbClr>
                  </a:outerShdw>
                </a:effectLst>
                <a:latin typeface="arial" panose="020B0604020202020204" pitchFamily="34" charset="0"/>
              </a:rPr>
              <a:t>Catherine the Great</a:t>
            </a:r>
            <a:endParaRPr lang="uk-UA" sz="3200" dirty="0">
              <a:ln w="0">
                <a:solidFill>
                  <a:schemeClr val="tx1"/>
                </a:solidFill>
              </a:ln>
              <a:solidFill>
                <a:schemeClr val="accent1">
                  <a:lumMod val="60000"/>
                  <a:lumOff val="40000"/>
                </a:schemeClr>
              </a:solidFill>
              <a:effectLst>
                <a:outerShdw blurRad="38100" dist="25400" dir="5400000" algn="ctr" rotWithShape="0">
                  <a:srgbClr val="6E747A">
                    <a:alpha val="43000"/>
                  </a:srgbClr>
                </a:outerShdw>
              </a:effectLst>
              <a:latin typeface="arial" panose="020B0604020202020204" pitchFamily="34" charset="0"/>
            </a:endParaRPr>
          </a:p>
        </p:txBody>
      </p:sp>
      <p:pic>
        <p:nvPicPr>
          <p:cNvPr id="6" name="Рисунок 5"/>
          <p:cNvPicPr>
            <a:picLocks noChangeAspect="1"/>
          </p:cNvPicPr>
          <p:nvPr/>
        </p:nvPicPr>
        <p:blipFill>
          <a:blip r:embed="rId4"/>
          <a:stretch>
            <a:fillRect/>
          </a:stretch>
        </p:blipFill>
        <p:spPr>
          <a:xfrm>
            <a:off x="4708505" y="805230"/>
            <a:ext cx="2857500" cy="3981450"/>
          </a:xfrm>
          <a:prstGeom prst="rect">
            <a:avLst/>
          </a:prstGeom>
          <a:ln>
            <a:noFill/>
          </a:ln>
          <a:effectLst>
            <a:softEdge rad="112500"/>
          </a:effectLst>
        </p:spPr>
      </p:pic>
      <p:pic>
        <p:nvPicPr>
          <p:cNvPr id="7" name="Рисунок 6"/>
          <p:cNvPicPr>
            <a:picLocks noChangeAspect="1"/>
          </p:cNvPicPr>
          <p:nvPr/>
        </p:nvPicPr>
        <p:blipFill rotWithShape="1">
          <a:blip r:embed="rId5"/>
          <a:srcRect l="54048" b="1778"/>
          <a:stretch/>
        </p:blipFill>
        <p:spPr>
          <a:xfrm>
            <a:off x="8484146" y="766889"/>
            <a:ext cx="3417414" cy="4058132"/>
          </a:xfrm>
          <a:prstGeom prst="rect">
            <a:avLst/>
          </a:prstGeom>
          <a:ln>
            <a:noFill/>
          </a:ln>
          <a:effectLst>
            <a:softEdge rad="112500"/>
          </a:effectLst>
        </p:spPr>
      </p:pic>
      <p:sp>
        <p:nvSpPr>
          <p:cNvPr id="8" name="Прямоугольник 7"/>
          <p:cNvSpPr/>
          <p:nvPr/>
        </p:nvSpPr>
        <p:spPr>
          <a:xfrm>
            <a:off x="7783600" y="5223352"/>
            <a:ext cx="4443652" cy="584775"/>
          </a:xfrm>
          <a:prstGeom prst="rect">
            <a:avLst/>
          </a:prstGeom>
        </p:spPr>
        <p:txBody>
          <a:bodyPr wrap="none">
            <a:spAutoFit/>
          </a:bodyPr>
          <a:lstStyle/>
          <a:p>
            <a:r>
              <a:rPr lang="fr-FR" sz="3200" dirty="0">
                <a:ln w="0">
                  <a:solidFill>
                    <a:schemeClr val="tx1"/>
                  </a:solidFill>
                </a:ln>
                <a:solidFill>
                  <a:schemeClr val="accent1">
                    <a:lumMod val="60000"/>
                    <a:lumOff val="40000"/>
                  </a:schemeClr>
                </a:solidFill>
                <a:effectLst>
                  <a:outerShdw blurRad="38100" dist="25400" dir="5400000" algn="ctr" rotWithShape="0">
                    <a:srgbClr val="6E747A">
                      <a:alpha val="43000"/>
                    </a:srgbClr>
                  </a:outerShdw>
                </a:effectLst>
                <a:latin typeface="arial" panose="020B0604020202020204" pitchFamily="34" charset="0"/>
              </a:rPr>
              <a:t>Catherine of Alexandria</a:t>
            </a:r>
            <a:endParaRPr lang="uk-UA" sz="3200" dirty="0">
              <a:ln w="0">
                <a:solidFill>
                  <a:schemeClr val="tx1"/>
                </a:solidFill>
              </a:ln>
              <a:solidFill>
                <a:schemeClr val="accent1">
                  <a:lumMod val="60000"/>
                  <a:lumOff val="40000"/>
                </a:schemeClr>
              </a:solidFill>
              <a:effectLst>
                <a:outerShdw blurRad="38100" dist="25400" dir="5400000" algn="ctr" rotWithShape="0">
                  <a:srgbClr val="6E747A">
                    <a:alpha val="43000"/>
                  </a:srgbClr>
                </a:outerShdw>
              </a:effectLst>
              <a:latin typeface="arial" panose="020B0604020202020204" pitchFamily="34" charset="0"/>
            </a:endParaRPr>
          </a:p>
        </p:txBody>
      </p:sp>
    </p:spTree>
    <p:extLst>
      <p:ext uri="{BB962C8B-B14F-4D97-AF65-F5344CB8AC3E}">
        <p14:creationId xmlns:p14="http://schemas.microsoft.com/office/powerpoint/2010/main" val="30778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pic>
        <p:nvPicPr>
          <p:cNvPr id="4" name="Рисунок 3"/>
          <p:cNvPicPr>
            <a:picLocks noChangeAspect="1"/>
          </p:cNvPicPr>
          <p:nvPr/>
        </p:nvPicPr>
        <p:blipFill>
          <a:blip r:embed="rId3"/>
          <a:stretch>
            <a:fillRect/>
          </a:stretch>
        </p:blipFill>
        <p:spPr>
          <a:xfrm>
            <a:off x="677293" y="1549767"/>
            <a:ext cx="2564255" cy="3758466"/>
          </a:xfrm>
          <a:prstGeom prst="rect">
            <a:avLst/>
          </a:prstGeom>
        </p:spPr>
      </p:pic>
      <p:sp>
        <p:nvSpPr>
          <p:cNvPr id="5" name="Прямоугольник 4"/>
          <p:cNvSpPr/>
          <p:nvPr/>
        </p:nvSpPr>
        <p:spPr>
          <a:xfrm>
            <a:off x="280191" y="5340733"/>
            <a:ext cx="3710952" cy="400110"/>
          </a:xfrm>
          <a:prstGeom prst="rect">
            <a:avLst/>
          </a:prstGeom>
        </p:spPr>
        <p:txBody>
          <a:bodyPr wrap="none">
            <a:spAutoFit/>
          </a:bodyPr>
          <a:lstStyle/>
          <a:p>
            <a:r>
              <a:rPr lang="fr-FR" sz="2000" b="1" dirty="0" smtClean="0">
                <a:ln w="0">
                  <a:solidFill>
                    <a:schemeClr val="accent2">
                      <a:lumMod val="75000"/>
                    </a:schemeClr>
                  </a:solidFill>
                </a:ln>
                <a:solidFill>
                  <a:srgbClr val="FF0000"/>
                </a:solidFill>
                <a:effectLst>
                  <a:outerShdw blurRad="38100" dist="25400" dir="5400000" algn="ctr" rotWithShape="0">
                    <a:srgbClr val="6E747A">
                      <a:alpha val="43000"/>
                    </a:srgbClr>
                  </a:outerShdw>
                </a:effectLst>
              </a:rPr>
              <a:t>Catherine, Duchess of Cambridge</a:t>
            </a:r>
            <a:endParaRPr lang="uk-UA"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endParaRPr>
          </a:p>
        </p:txBody>
      </p:sp>
      <p:sp>
        <p:nvSpPr>
          <p:cNvPr id="6" name="Прямоугольник 5"/>
          <p:cNvSpPr/>
          <p:nvPr/>
        </p:nvSpPr>
        <p:spPr>
          <a:xfrm>
            <a:off x="1042438" y="5877113"/>
            <a:ext cx="1833964" cy="400110"/>
          </a:xfrm>
          <a:prstGeom prst="rect">
            <a:avLst/>
          </a:prstGeom>
        </p:spPr>
        <p:txBody>
          <a:bodyPr wrap="none">
            <a:spAutoFit/>
          </a:bodyPr>
          <a:lstStyle/>
          <a:p>
            <a:r>
              <a:rPr lang="fr-FR"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rPr>
              <a:t>Kate Middleton</a:t>
            </a:r>
            <a:endParaRPr lang="uk-UA"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endParaRPr>
          </a:p>
        </p:txBody>
      </p:sp>
      <p:sp>
        <p:nvSpPr>
          <p:cNvPr id="7" name="Прямоугольник 6"/>
          <p:cNvSpPr/>
          <p:nvPr/>
        </p:nvSpPr>
        <p:spPr>
          <a:xfrm>
            <a:off x="4890829" y="5321135"/>
            <a:ext cx="2410340" cy="400110"/>
          </a:xfrm>
          <a:prstGeom prst="rect">
            <a:avLst/>
          </a:prstGeom>
        </p:spPr>
        <p:txBody>
          <a:bodyPr wrap="none">
            <a:spAutoFit/>
          </a:bodyPr>
          <a:lstStyle/>
          <a:p>
            <a:r>
              <a:rPr lang="fr-FR"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rPr>
              <a:t>Catherine Zeta-Jones</a:t>
            </a:r>
            <a:endParaRPr lang="uk-UA"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endParaRPr>
          </a:p>
        </p:txBody>
      </p:sp>
      <p:pic>
        <p:nvPicPr>
          <p:cNvPr id="8" name="Рисунок 7"/>
          <p:cNvPicPr>
            <a:picLocks noChangeAspect="1"/>
          </p:cNvPicPr>
          <p:nvPr/>
        </p:nvPicPr>
        <p:blipFill>
          <a:blip r:embed="rId4"/>
          <a:stretch>
            <a:fillRect/>
          </a:stretch>
        </p:blipFill>
        <p:spPr>
          <a:xfrm>
            <a:off x="4667250" y="1643062"/>
            <a:ext cx="2857500" cy="3571875"/>
          </a:xfrm>
          <a:prstGeom prst="rect">
            <a:avLst/>
          </a:prstGeom>
        </p:spPr>
      </p:pic>
      <p:sp>
        <p:nvSpPr>
          <p:cNvPr id="9" name="Прямоугольник 8"/>
          <p:cNvSpPr/>
          <p:nvPr/>
        </p:nvSpPr>
        <p:spPr>
          <a:xfrm>
            <a:off x="8882501" y="5345191"/>
            <a:ext cx="2226956" cy="400110"/>
          </a:xfrm>
          <a:prstGeom prst="rect">
            <a:avLst/>
          </a:prstGeom>
        </p:spPr>
        <p:txBody>
          <a:bodyPr wrap="none">
            <a:spAutoFit/>
          </a:bodyPr>
          <a:lstStyle/>
          <a:p>
            <a:r>
              <a:rPr lang="fr-FR"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rPr>
              <a:t>Catherine Deneuve</a:t>
            </a:r>
            <a:endParaRPr lang="uk-UA" sz="2000" b="1" dirty="0">
              <a:ln w="0">
                <a:solidFill>
                  <a:schemeClr val="accent2">
                    <a:lumMod val="75000"/>
                  </a:schemeClr>
                </a:solidFill>
              </a:ln>
              <a:solidFill>
                <a:srgbClr val="FF0000"/>
              </a:solidFill>
              <a:effectLst>
                <a:outerShdw blurRad="38100" dist="25400" dir="5400000" algn="ctr" rotWithShape="0">
                  <a:srgbClr val="6E747A">
                    <a:alpha val="43000"/>
                  </a:srgbClr>
                </a:outerShdw>
              </a:effectLst>
            </a:endParaRPr>
          </a:p>
        </p:txBody>
      </p:sp>
      <p:pic>
        <p:nvPicPr>
          <p:cNvPr id="10" name="Рисунок 9"/>
          <p:cNvPicPr>
            <a:picLocks noChangeAspect="1"/>
          </p:cNvPicPr>
          <p:nvPr/>
        </p:nvPicPr>
        <p:blipFill>
          <a:blip r:embed="rId5"/>
          <a:stretch>
            <a:fillRect/>
          </a:stretch>
        </p:blipFill>
        <p:spPr>
          <a:xfrm>
            <a:off x="8670885" y="1549766"/>
            <a:ext cx="2616504" cy="3697993"/>
          </a:xfrm>
          <a:prstGeom prst="rect">
            <a:avLst/>
          </a:prstGeom>
        </p:spPr>
      </p:pic>
    </p:spTree>
    <p:extLst>
      <p:ext uri="{BB962C8B-B14F-4D97-AF65-F5344CB8AC3E}">
        <p14:creationId xmlns:p14="http://schemas.microsoft.com/office/powerpoint/2010/main" val="19114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168812" y="2740070"/>
            <a:ext cx="10000106" cy="1754326"/>
          </a:xfrm>
          <a:prstGeom prst="rect">
            <a:avLst/>
          </a:prstGeom>
        </p:spPr>
        <p:txBody>
          <a:bodyPr wrap="square">
            <a:spAutoFit/>
          </a:bodyPr>
          <a:lstStyle/>
          <a:p>
            <a:r>
              <a:rPr lang="fr-FR" sz="3600" b="1" dirty="0" smtClean="0">
                <a:ln w="0"/>
                <a:solidFill>
                  <a:srgbClr val="C00000"/>
                </a:solidFill>
                <a:effectLst>
                  <a:outerShdw blurRad="38100" dist="25400" dir="5400000" algn="ctr" rotWithShape="0">
                    <a:srgbClr val="6E747A">
                      <a:alpha val="43000"/>
                    </a:srgbClr>
                  </a:outerShdw>
                </a:effectLst>
              </a:rPr>
              <a:t>Le </a:t>
            </a:r>
            <a:r>
              <a:rPr lang="fr-FR" sz="3600" b="1" dirty="0">
                <a:ln w="0"/>
                <a:solidFill>
                  <a:srgbClr val="C00000"/>
                </a:solidFill>
                <a:effectLst>
                  <a:outerShdw blurRad="38100" dist="25400" dir="5400000" algn="ctr" rotWithShape="0">
                    <a:srgbClr val="6E747A">
                      <a:alpha val="43000"/>
                    </a:srgbClr>
                  </a:outerShdw>
                </a:effectLst>
              </a:rPr>
              <a:t>25 Novembre, jour de la Sainte Catherine, est le jour des Catherinettes. On y fête les jeunes filles de 25 ans qui ne sont pas encore mariées</a:t>
            </a:r>
            <a:r>
              <a:rPr lang="fr-FR" sz="3600" b="1" dirty="0"/>
              <a:t>.</a:t>
            </a:r>
            <a:endParaRPr lang="uk-UA" sz="3600" b="1" dirty="0"/>
          </a:p>
        </p:txBody>
      </p:sp>
      <p:sp>
        <p:nvSpPr>
          <p:cNvPr id="4" name="Прямоугольник 3"/>
          <p:cNvSpPr/>
          <p:nvPr/>
        </p:nvSpPr>
        <p:spPr>
          <a:xfrm>
            <a:off x="3629465" y="4494809"/>
            <a:ext cx="7810449" cy="1754326"/>
          </a:xfrm>
          <a:prstGeom prst="rect">
            <a:avLst/>
          </a:prstGeom>
        </p:spPr>
        <p:txBody>
          <a:bodyPr wrap="square">
            <a:spAutoFit/>
          </a:bodyPr>
          <a:lstStyle/>
          <a:p>
            <a:r>
              <a:rPr lang="en-US" sz="3600" b="1" dirty="0">
                <a:ln w="0"/>
                <a:solidFill>
                  <a:schemeClr val="accent3">
                    <a:lumMod val="50000"/>
                  </a:schemeClr>
                </a:solidFill>
                <a:effectLst>
                  <a:outerShdw blurRad="38100" dist="25400" dir="5400000" algn="ctr" rotWithShape="0">
                    <a:srgbClr val="6E747A">
                      <a:alpha val="43000"/>
                    </a:srgbClr>
                  </a:outerShdw>
                </a:effectLst>
              </a:rPr>
              <a:t>November 25, Saint Catherine's day, is </a:t>
            </a:r>
            <a:r>
              <a:rPr lang="en-US" sz="3600" b="1" dirty="0" err="1">
                <a:ln w="0"/>
                <a:solidFill>
                  <a:schemeClr val="accent3">
                    <a:lumMod val="50000"/>
                  </a:schemeClr>
                </a:solidFill>
                <a:effectLst>
                  <a:outerShdw blurRad="38100" dist="25400" dir="5400000" algn="ctr" rotWithShape="0">
                    <a:srgbClr val="6E747A">
                      <a:alpha val="43000"/>
                    </a:srgbClr>
                  </a:outerShdw>
                </a:effectLst>
              </a:rPr>
              <a:t>Catherinettes</a:t>
            </a:r>
            <a:r>
              <a:rPr lang="en-US" sz="3600" b="1" dirty="0">
                <a:ln w="0"/>
                <a:solidFill>
                  <a:schemeClr val="accent3">
                    <a:lumMod val="50000"/>
                  </a:schemeClr>
                </a:solidFill>
                <a:effectLst>
                  <a:outerShdw blurRad="38100" dist="25400" dir="5400000" algn="ctr" rotWithShape="0">
                    <a:srgbClr val="6E747A">
                      <a:alpha val="43000"/>
                    </a:srgbClr>
                  </a:outerShdw>
                </a:effectLst>
              </a:rPr>
              <a:t>' day. It celebrates young girls of 25 who are not yet married.</a:t>
            </a:r>
            <a:endParaRPr lang="uk-UA" sz="3600" b="1" dirty="0">
              <a:ln w="0"/>
              <a:solidFill>
                <a:schemeClr val="accent3">
                  <a:lumMod val="50000"/>
                </a:schemeClr>
              </a:solidFill>
              <a:effectLst>
                <a:outerShdw blurRad="38100" dist="25400" dir="5400000" algn="ctr" rotWithShape="0">
                  <a:srgbClr val="6E747A">
                    <a:alpha val="43000"/>
                  </a:srgb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827" y="11896"/>
            <a:ext cx="4762500" cy="2857500"/>
          </a:xfrm>
          <a:prstGeom prst="rect">
            <a:avLst/>
          </a:prstGeom>
          <a:ln>
            <a:noFill/>
          </a:ln>
          <a:effectLst>
            <a:softEdge rad="112500"/>
          </a:effectLst>
        </p:spPr>
      </p:pic>
    </p:spTree>
    <p:extLst>
      <p:ext uri="{BB962C8B-B14F-4D97-AF65-F5344CB8AC3E}">
        <p14:creationId xmlns:p14="http://schemas.microsoft.com/office/powerpoint/2010/main" val="8939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4" name="Прямоугольник 3"/>
          <p:cNvSpPr/>
          <p:nvPr/>
        </p:nvSpPr>
        <p:spPr>
          <a:xfrm>
            <a:off x="4764259" y="2059394"/>
            <a:ext cx="6096000" cy="1815882"/>
          </a:xfrm>
          <a:prstGeom prst="rect">
            <a:avLst/>
          </a:prstGeom>
        </p:spPr>
        <p:txBody>
          <a:bodyPr>
            <a:spAutoFit/>
          </a:bodyPr>
          <a:lstStyle/>
          <a:p>
            <a:r>
              <a:rPr lang="fr-FR" sz="2800" b="1" i="0" dirty="0" smtClean="0">
                <a:ln w="0">
                  <a:solidFill>
                    <a:schemeClr val="bg2">
                      <a:lumMod val="10000"/>
                    </a:schemeClr>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La </a:t>
            </a:r>
            <a:r>
              <a:rPr lang="fr-FR" sz="2800" b="1" i="0" u="none" strike="noStrike" dirty="0" smtClean="0">
                <a:ln w="0">
                  <a:solidFill>
                    <a:schemeClr val="bg2">
                      <a:lumMod val="10000"/>
                    </a:schemeClr>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tradition</a:t>
            </a:r>
            <a:r>
              <a:rPr lang="fr-FR" sz="2800" b="1" i="0" dirty="0" smtClean="0">
                <a:ln w="0">
                  <a:solidFill>
                    <a:schemeClr val="bg2">
                      <a:lumMod val="10000"/>
                    </a:schemeClr>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 veut qu'elles portent un chapeau extravagant aux tons jaunes et verts confectionné pour ou par elles, à leur image. </a:t>
            </a:r>
            <a:endParaRPr lang="uk-UA" sz="2800" b="1" dirty="0">
              <a:ln w="0">
                <a:solidFill>
                  <a:schemeClr val="bg2">
                    <a:lumMod val="10000"/>
                  </a:schemeClr>
                </a:solidFill>
              </a:ln>
              <a:solidFill>
                <a:srgbClr val="FF0000"/>
              </a:solidFill>
              <a:effectLst>
                <a:outerShdw blurRad="38100" dist="25400" dir="5400000" algn="ctr" rotWithShape="0">
                  <a:srgbClr val="6E747A">
                    <a:alpha val="43000"/>
                  </a:srgbClr>
                </a:outerShdw>
              </a:effectLst>
            </a:endParaRPr>
          </a:p>
        </p:txBody>
      </p:sp>
      <p:sp>
        <p:nvSpPr>
          <p:cNvPr id="5" name="Прямоугольник 4"/>
          <p:cNvSpPr/>
          <p:nvPr/>
        </p:nvSpPr>
        <p:spPr>
          <a:xfrm>
            <a:off x="891173" y="3968392"/>
            <a:ext cx="6096000" cy="2092881"/>
          </a:xfrm>
          <a:prstGeom prst="rect">
            <a:avLst/>
          </a:prstGeom>
        </p:spPr>
        <p:txBody>
          <a:bodyPr>
            <a:spAutoFit/>
          </a:bodyPr>
          <a:lstStyle/>
          <a:p>
            <a:endParaRPr lang="en-US" b="1" dirty="0" smtClean="0">
              <a:effectLst/>
            </a:endParaRPr>
          </a:p>
          <a:p>
            <a:r>
              <a:rPr lang="en-US" sz="2800" b="1" dirty="0">
                <a:ln w="0">
                  <a:solidFill>
                    <a:schemeClr val="bg2">
                      <a:lumMod val="10000"/>
                    </a:schemeClr>
                  </a:solidFill>
                </a:ln>
                <a:solidFill>
                  <a:srgbClr val="00B0F0"/>
                </a:solidFill>
                <a:effectLst>
                  <a:outerShdw blurRad="38100" dist="25400" dir="5400000" algn="ctr" rotWithShape="0">
                    <a:srgbClr val="6E747A">
                      <a:alpha val="43000"/>
                    </a:srgbClr>
                  </a:outerShdw>
                </a:effectLst>
                <a:latin typeface="Comic Sans MS" panose="030F0702030302020204" pitchFamily="66" charset="0"/>
              </a:rPr>
              <a:t>Tradition has it that they wear an extravagant hat in yellow and green tones made for or by them, in their image.</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8"/>
            <a:ext cx="3939173" cy="2950577"/>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231" y="4220530"/>
            <a:ext cx="4639769" cy="2684164"/>
          </a:xfrm>
          <a:prstGeom prst="rect">
            <a:avLst/>
          </a:prstGeom>
          <a:ln>
            <a:noFill/>
          </a:ln>
          <a:effectLst>
            <a:softEdge rad="112500"/>
          </a:effectLst>
        </p:spPr>
      </p:pic>
    </p:spTree>
    <p:extLst>
      <p:ext uri="{BB962C8B-B14F-4D97-AF65-F5344CB8AC3E}">
        <p14:creationId xmlns:p14="http://schemas.microsoft.com/office/powerpoint/2010/main" val="24144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206326" y="2895997"/>
            <a:ext cx="8929695" cy="1815882"/>
          </a:xfrm>
          <a:prstGeom prst="rect">
            <a:avLst/>
          </a:prstGeom>
        </p:spPr>
        <p:txBody>
          <a:bodyPr wrap="square">
            <a:spAutoFit/>
          </a:bodyPr>
          <a:lstStyle/>
          <a:p>
            <a:pPr lvl="0"/>
            <a:r>
              <a:rPr lang="fr-FR" sz="2800" b="1" dirty="0" smtClean="0">
                <a:ln w="0">
                  <a:solidFill>
                    <a:schemeClr val="tx1">
                      <a:lumMod val="85000"/>
                      <a:lumOff val="15000"/>
                    </a:schemeClr>
                  </a:solidFill>
                </a:ln>
                <a:solidFill>
                  <a:srgbClr val="0070C0"/>
                </a:solidFill>
                <a:effectLst>
                  <a:outerShdw blurRad="38100" dist="25400" dir="5400000" algn="ctr" rotWithShape="0">
                    <a:srgbClr val="6E747A">
                      <a:alpha val="43000"/>
                    </a:srgbClr>
                  </a:outerShdw>
                </a:effectLst>
                <a:latin typeface="Montserrat"/>
              </a:rPr>
              <a:t>La tradition a progressivement perdu du terrain à partir des années 1970</a:t>
            </a:r>
            <a:r>
              <a:rPr lang="fr-FR" sz="2800" b="1" dirty="0">
                <a:ln w="0">
                  <a:solidFill>
                    <a:schemeClr val="tx1">
                      <a:lumMod val="85000"/>
                      <a:lumOff val="15000"/>
                    </a:schemeClr>
                  </a:solidFill>
                </a:ln>
                <a:solidFill>
                  <a:srgbClr val="0070C0"/>
                </a:solidFill>
                <a:effectLst>
                  <a:outerShdw blurRad="38100" dist="25400" dir="5400000" algn="ctr" rotWithShape="0">
                    <a:srgbClr val="6E747A">
                      <a:alpha val="43000"/>
                    </a:srgbClr>
                  </a:outerShdw>
                </a:effectLst>
                <a:latin typeface="Montserrat"/>
              </a:rPr>
              <a:t>, restant toutefois bien présente dans les métiers de la couture et de la mode jusqu'au début des années </a:t>
            </a:r>
            <a:r>
              <a:rPr lang="fr-FR" sz="2800" b="1" dirty="0" smtClean="0">
                <a:ln w="0">
                  <a:solidFill>
                    <a:schemeClr val="tx1">
                      <a:lumMod val="85000"/>
                      <a:lumOff val="15000"/>
                    </a:schemeClr>
                  </a:solidFill>
                </a:ln>
                <a:solidFill>
                  <a:srgbClr val="0070C0"/>
                </a:solidFill>
                <a:effectLst>
                  <a:outerShdw blurRad="38100" dist="25400" dir="5400000" algn="ctr" rotWithShape="0">
                    <a:srgbClr val="6E747A">
                      <a:alpha val="43000"/>
                    </a:srgbClr>
                  </a:outerShdw>
                </a:effectLst>
                <a:latin typeface="Montserrat"/>
              </a:rPr>
              <a:t>2000.</a:t>
            </a:r>
            <a:r>
              <a:rPr lang="fr-FR" sz="2800" b="1" dirty="0">
                <a:ln w="0">
                  <a:solidFill>
                    <a:schemeClr val="tx1">
                      <a:lumMod val="85000"/>
                      <a:lumOff val="15000"/>
                    </a:schemeClr>
                  </a:solidFill>
                </a:ln>
                <a:solidFill>
                  <a:srgbClr val="0070C0"/>
                </a:solidFill>
                <a:effectLst>
                  <a:outerShdw blurRad="38100" dist="25400" dir="5400000" algn="ctr" rotWithShape="0">
                    <a:srgbClr val="6E747A">
                      <a:alpha val="43000"/>
                    </a:srgbClr>
                  </a:outerShdw>
                </a:effectLst>
                <a:latin typeface="Montserrat"/>
              </a:rPr>
              <a:t> </a:t>
            </a:r>
            <a:endParaRPr lang="uk-UA" sz="2800" b="1" dirty="0">
              <a:ln w="0">
                <a:solidFill>
                  <a:schemeClr val="tx1">
                    <a:lumMod val="85000"/>
                    <a:lumOff val="15000"/>
                  </a:schemeClr>
                </a:solidFill>
              </a:ln>
              <a:solidFill>
                <a:srgbClr val="0070C0"/>
              </a:solidFill>
              <a:effectLst>
                <a:outerShdw blurRad="38100" dist="25400" dir="5400000" algn="ctr" rotWithShape="0">
                  <a:srgbClr val="6E747A">
                    <a:alpha val="43000"/>
                  </a:srgbClr>
                </a:outerShdw>
              </a:effectLst>
            </a:endParaRPr>
          </a:p>
        </p:txBody>
      </p:sp>
      <p:sp>
        <p:nvSpPr>
          <p:cNvPr id="4" name="Прямоугольник 3"/>
          <p:cNvSpPr/>
          <p:nvPr/>
        </p:nvSpPr>
        <p:spPr>
          <a:xfrm>
            <a:off x="2646127" y="4748070"/>
            <a:ext cx="6096000" cy="1815882"/>
          </a:xfrm>
          <a:prstGeom prst="rect">
            <a:avLst/>
          </a:prstGeom>
        </p:spPr>
        <p:txBody>
          <a:bodyPr>
            <a:spAutoFit/>
          </a:bodyPr>
          <a:lstStyle/>
          <a:p>
            <a:r>
              <a:rPr lang="en-US" sz="2800" b="1" dirty="0">
                <a:ln w="0">
                  <a:solidFill>
                    <a:schemeClr val="tx1">
                      <a:lumMod val="85000"/>
                      <a:lumOff val="15000"/>
                    </a:schemeClr>
                  </a:solidFill>
                </a:ln>
                <a:solidFill>
                  <a:srgbClr val="FF0000"/>
                </a:solidFill>
                <a:effectLst>
                  <a:outerShdw blurRad="38100" dist="25400" dir="5400000" algn="ctr" rotWithShape="0">
                    <a:srgbClr val="6E747A">
                      <a:alpha val="43000"/>
                    </a:srgbClr>
                  </a:outerShdw>
                </a:effectLst>
                <a:latin typeface="Montserrat"/>
              </a:rPr>
              <a:t>The tradition gradually lost ground from the 1970s, but remained very present in the sewing and fashion professions until the early 2000s.</a:t>
            </a:r>
            <a:endParaRPr lang="uk-UA" sz="2800" b="1" dirty="0">
              <a:ln w="0">
                <a:solidFill>
                  <a:schemeClr val="tx1">
                    <a:lumMod val="85000"/>
                    <a:lumOff val="15000"/>
                  </a:schemeClr>
                </a:solidFill>
              </a:ln>
              <a:solidFill>
                <a:srgbClr val="FF0000"/>
              </a:solidFill>
              <a:effectLst>
                <a:outerShdw blurRad="38100" dist="25400" dir="5400000" algn="ctr" rotWithShape="0">
                  <a:srgbClr val="6E747A">
                    <a:alpha val="43000"/>
                  </a:srgbClr>
                </a:outerShdw>
              </a:effectLst>
              <a:latin typeface="Montserra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5" y="263079"/>
            <a:ext cx="3933825" cy="2314575"/>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067" y="2977489"/>
            <a:ext cx="3303086" cy="3868615"/>
          </a:xfrm>
          <a:prstGeom prst="rect">
            <a:avLst/>
          </a:prstGeom>
          <a:ln>
            <a:noFill/>
          </a:ln>
          <a:effectLst>
            <a:softEdge rad="112500"/>
          </a:effectLst>
        </p:spPr>
      </p:pic>
    </p:spTree>
    <p:extLst>
      <p:ext uri="{BB962C8B-B14F-4D97-AF65-F5344CB8AC3E}">
        <p14:creationId xmlns:p14="http://schemas.microsoft.com/office/powerpoint/2010/main" val="72566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253567" y="811207"/>
            <a:ext cx="8552807" cy="3046988"/>
          </a:xfrm>
          <a:prstGeom prst="rect">
            <a:avLst/>
          </a:prstGeom>
        </p:spPr>
        <p:txBody>
          <a:bodyPr wrap="square">
            <a:spAutoFit/>
          </a:bodyPr>
          <a:lstStyle/>
          <a:p>
            <a:r>
              <a:rPr lang="fr-FR" sz="3200" b="1" i="0" dirty="0" smtClean="0">
                <a:ln w="22225">
                  <a:solidFill>
                    <a:schemeClr val="tx1"/>
                  </a:solidFill>
                  <a:prstDash val="solid"/>
                </a:ln>
                <a:solidFill>
                  <a:schemeClr val="accent2">
                    <a:lumMod val="40000"/>
                    <a:lumOff val="60000"/>
                  </a:schemeClr>
                </a:solidFill>
                <a:latin typeface="Comic Sans MS" panose="030F0702030302020204" pitchFamily="66" charset="0"/>
              </a:rPr>
              <a:t>Sainte Catherine est aujourd'hui la patronne des filles à marier, mais aussi des théologiens, philosophes, orateurs, notaires, étudiants, des modistes (chapeliers et chapelières), des couturiers,   etc... </a:t>
            </a:r>
            <a:endParaRPr lang="uk-UA" sz="3200" b="1" dirty="0">
              <a:ln w="22225">
                <a:solidFill>
                  <a:schemeClr val="tx1"/>
                </a:solidFill>
                <a:prstDash val="solid"/>
              </a:ln>
              <a:solidFill>
                <a:schemeClr val="accent2">
                  <a:lumMod val="40000"/>
                  <a:lumOff val="60000"/>
                </a:schemeClr>
              </a:solidFill>
            </a:endParaRPr>
          </a:p>
        </p:txBody>
      </p:sp>
      <p:sp>
        <p:nvSpPr>
          <p:cNvPr id="4" name="Прямоугольник 3"/>
          <p:cNvSpPr/>
          <p:nvPr/>
        </p:nvSpPr>
        <p:spPr>
          <a:xfrm>
            <a:off x="3822863" y="4307806"/>
            <a:ext cx="8102991" cy="2246769"/>
          </a:xfrm>
          <a:prstGeom prst="rect">
            <a:avLst/>
          </a:prstGeom>
        </p:spPr>
        <p:txBody>
          <a:bodyPr wrap="square">
            <a:spAutoFit/>
          </a:bodyPr>
          <a:lstStyle/>
          <a:p>
            <a:r>
              <a:rPr lang="en-US" sz="2800" b="1" dirty="0">
                <a:ln w="22225">
                  <a:solidFill>
                    <a:schemeClr val="tx1"/>
                  </a:solidFill>
                  <a:prstDash val="solid"/>
                </a:ln>
                <a:solidFill>
                  <a:schemeClr val="accent6">
                    <a:lumMod val="60000"/>
                    <a:lumOff val="40000"/>
                  </a:schemeClr>
                </a:solidFill>
                <a:latin typeface="Comic Sans MS" panose="030F0702030302020204" pitchFamily="66" charset="0"/>
              </a:rPr>
              <a:t>Saint Catherine is today the patron saint of girls to be married off, but also of theologians, philosophers, orators, notaries, students, milliners (hatters and hat makers), dressmakers, </a:t>
            </a:r>
            <a:r>
              <a:rPr lang="en-US" sz="2800" b="1" dirty="0" err="1">
                <a:ln w="22225">
                  <a:solidFill>
                    <a:schemeClr val="tx1"/>
                  </a:solidFill>
                  <a:prstDash val="solid"/>
                </a:ln>
                <a:solidFill>
                  <a:schemeClr val="accent6">
                    <a:lumMod val="60000"/>
                    <a:lumOff val="40000"/>
                  </a:schemeClr>
                </a:solidFill>
                <a:latin typeface="Comic Sans MS" panose="030F0702030302020204" pitchFamily="66" charset="0"/>
              </a:rPr>
              <a:t>etc</a:t>
            </a:r>
            <a:r>
              <a:rPr lang="en-US" sz="2800" b="1" dirty="0">
                <a:ln w="22225">
                  <a:solidFill>
                    <a:schemeClr val="tx1"/>
                  </a:solidFill>
                  <a:prstDash val="solid"/>
                </a:ln>
                <a:solidFill>
                  <a:schemeClr val="accent6">
                    <a:lumMod val="60000"/>
                    <a:lumOff val="40000"/>
                  </a:schemeClr>
                </a:solidFill>
                <a:latin typeface="Comic Sans MS" panose="030F0702030302020204" pitchFamily="66" charset="0"/>
              </a:rPr>
              <a:t> ...</a:t>
            </a:r>
            <a:endParaRPr lang="uk-UA" sz="2800" b="1" dirty="0">
              <a:ln w="22225">
                <a:solidFill>
                  <a:schemeClr val="tx1"/>
                </a:solidFill>
                <a:prstDash val="solid"/>
              </a:ln>
              <a:solidFill>
                <a:schemeClr val="accent6">
                  <a:lumMod val="60000"/>
                  <a:lumOff val="40000"/>
                </a:schemeClr>
              </a:solidFill>
              <a:latin typeface="Comic Sans MS" panose="030F0702030302020204" pitchFamily="66"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950" y="342247"/>
            <a:ext cx="2412515" cy="374075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965" y="3858195"/>
            <a:ext cx="2321540" cy="2999805"/>
          </a:xfrm>
          <a:prstGeom prst="rect">
            <a:avLst/>
          </a:prstGeom>
        </p:spPr>
      </p:pic>
    </p:spTree>
    <p:extLst>
      <p:ext uri="{BB962C8B-B14F-4D97-AF65-F5344CB8AC3E}">
        <p14:creationId xmlns:p14="http://schemas.microsoft.com/office/powerpoint/2010/main" val="18189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5254388" y="1528492"/>
            <a:ext cx="6096000" cy="2554545"/>
          </a:xfrm>
          <a:prstGeom prst="rect">
            <a:avLst/>
          </a:prstGeom>
        </p:spPr>
        <p:txBody>
          <a:bodyPr>
            <a:spAutoFit/>
          </a:bodyPr>
          <a:lstStyle/>
          <a:p>
            <a:pPr lvl="0" algn="ctr"/>
            <a:r>
              <a:rPr lang="fr-FR" sz="2000" b="1" dirty="0">
                <a:ln w="0">
                  <a:solidFill>
                    <a:schemeClr val="bg2">
                      <a:lumMod val="50000"/>
                    </a:schemeClr>
                  </a:solidFill>
                </a:ln>
                <a:solidFill>
                  <a:srgbClr val="FFFF00"/>
                </a:solidFill>
                <a:effectLst>
                  <a:outerShdw blurRad="38100" dist="19050" dir="2700000" algn="tl" rotWithShape="0">
                    <a:schemeClr val="dk1">
                      <a:alpha val="40000"/>
                    </a:schemeClr>
                  </a:outerShdw>
                </a:effectLst>
                <a:latin typeface="Comic Sans MS" panose="030F0702030302020204" pitchFamily="66" charset="0"/>
              </a:rPr>
              <a:t>A Paris autrefois, les catherinettes allaient au bal et celles qui voulaient trouver un mari se mettaient un chapeau complétement fou sur la tête. Elles y accrochaient des objets jaunes et verts pour se faire remarquer. On disait aussi que le jaune symbolise la réussite et que la couleur verte  symbolise l'espoir.... de trouver un mari !!!</a:t>
            </a:r>
            <a:endParaRPr lang="fr-FR" sz="2000" b="1" dirty="0">
              <a:ln w="0">
                <a:solidFill>
                  <a:schemeClr val="bg2">
                    <a:lumMod val="50000"/>
                  </a:schemeClr>
                </a:solidFill>
              </a:ln>
              <a:solidFill>
                <a:srgbClr val="FFFF00"/>
              </a:solidFill>
              <a:effectLst>
                <a:outerShdw blurRad="38100" dist="19050" dir="2700000" algn="tl" rotWithShape="0">
                  <a:schemeClr val="dk1">
                    <a:alpha val="40000"/>
                  </a:schemeClr>
                </a:outerShdw>
              </a:effectLst>
              <a:latin typeface="Arial" panose="020B0604020202020204" pitchFamily="34" charset="0"/>
            </a:endParaRPr>
          </a:p>
        </p:txBody>
      </p:sp>
      <p:sp>
        <p:nvSpPr>
          <p:cNvPr id="4" name="Прямоугольник 3"/>
          <p:cNvSpPr/>
          <p:nvPr/>
        </p:nvSpPr>
        <p:spPr>
          <a:xfrm>
            <a:off x="5470742" y="4464296"/>
            <a:ext cx="6416458" cy="2246769"/>
          </a:xfrm>
          <a:prstGeom prst="rect">
            <a:avLst/>
          </a:prstGeom>
        </p:spPr>
        <p:txBody>
          <a:bodyPr wrap="square">
            <a:spAutoFit/>
          </a:bodyPr>
          <a:lstStyle/>
          <a:p>
            <a:pPr lvl="0" algn="ctr"/>
            <a:r>
              <a:rPr lang="en-US" sz="2000" b="1" dirty="0">
                <a:ln w="0">
                  <a:solidFill>
                    <a:schemeClr val="bg2">
                      <a:lumMod val="50000"/>
                    </a:schemeClr>
                  </a:solidFill>
                </a:ln>
                <a:solidFill>
                  <a:srgbClr val="FF0000"/>
                </a:solidFill>
                <a:effectLst>
                  <a:outerShdw blurRad="38100" dist="19050" dir="2700000" algn="tl" rotWithShape="0">
                    <a:schemeClr val="dk1">
                      <a:alpha val="40000"/>
                    </a:schemeClr>
                  </a:outerShdw>
                </a:effectLst>
                <a:latin typeface="Comic Sans MS" panose="030F0702030302020204" pitchFamily="66" charset="0"/>
              </a:rPr>
              <a:t>In Paris formerly, the </a:t>
            </a:r>
            <a:r>
              <a:rPr lang="en-US" sz="2000" b="1" dirty="0" err="1">
                <a:ln w="0">
                  <a:solidFill>
                    <a:schemeClr val="bg2">
                      <a:lumMod val="50000"/>
                    </a:schemeClr>
                  </a:solidFill>
                </a:ln>
                <a:solidFill>
                  <a:srgbClr val="FF0000"/>
                </a:solidFill>
                <a:effectLst>
                  <a:outerShdw blurRad="38100" dist="19050" dir="2700000" algn="tl" rotWithShape="0">
                    <a:schemeClr val="dk1">
                      <a:alpha val="40000"/>
                    </a:schemeClr>
                  </a:outerShdw>
                </a:effectLst>
                <a:latin typeface="Comic Sans MS" panose="030F0702030302020204" pitchFamily="66" charset="0"/>
              </a:rPr>
              <a:t>catherinettes</a:t>
            </a:r>
            <a:r>
              <a:rPr lang="en-US" sz="2000" b="1" dirty="0">
                <a:ln w="0">
                  <a:solidFill>
                    <a:schemeClr val="bg2">
                      <a:lumMod val="50000"/>
                    </a:schemeClr>
                  </a:solidFill>
                </a:ln>
                <a:solidFill>
                  <a:srgbClr val="FF0000"/>
                </a:solidFill>
                <a:effectLst>
                  <a:outerShdw blurRad="38100" dist="19050" dir="2700000" algn="tl" rotWithShape="0">
                    <a:schemeClr val="dk1">
                      <a:alpha val="40000"/>
                    </a:schemeClr>
                  </a:outerShdw>
                </a:effectLst>
                <a:latin typeface="Comic Sans MS" panose="030F0702030302020204" pitchFamily="66" charset="0"/>
              </a:rPr>
              <a:t> went to the ball and those who wanted to find a husband put a completely crazy hat on the head. They hung yellow and green objects there to get noticed. It was also said that yellow symbolizes success and that the color green symbolizes hope .... to find a husband !!!</a:t>
            </a:r>
            <a:endParaRPr lang="uk-UA" sz="2000" b="1" dirty="0">
              <a:ln w="0">
                <a:solidFill>
                  <a:schemeClr val="bg2">
                    <a:lumMod val="50000"/>
                  </a:schemeClr>
                </a:solidFill>
              </a:ln>
              <a:solidFill>
                <a:srgbClr val="FF0000"/>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8" y="2128746"/>
            <a:ext cx="4876800" cy="3676650"/>
          </a:xfrm>
          <a:prstGeom prst="rect">
            <a:avLst/>
          </a:prstGeom>
          <a:ln>
            <a:noFill/>
          </a:ln>
          <a:effectLst>
            <a:softEdge rad="112500"/>
          </a:effectLst>
        </p:spPr>
      </p:pic>
    </p:spTree>
    <p:extLst>
      <p:ext uri="{BB962C8B-B14F-4D97-AF65-F5344CB8AC3E}">
        <p14:creationId xmlns:p14="http://schemas.microsoft.com/office/powerpoint/2010/main" val="20122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pic>
        <p:nvPicPr>
          <p:cNvPr id="3" name="Рисунок 2"/>
          <p:cNvPicPr>
            <a:picLocks noChangeAspect="1"/>
          </p:cNvPicPr>
          <p:nvPr/>
        </p:nvPicPr>
        <p:blipFill>
          <a:blip r:embed="rId3"/>
          <a:stretch>
            <a:fillRect/>
          </a:stretch>
        </p:blipFill>
        <p:spPr>
          <a:xfrm>
            <a:off x="6996752" y="863292"/>
            <a:ext cx="4876800" cy="3248025"/>
          </a:xfrm>
          <a:prstGeom prst="rect">
            <a:avLst/>
          </a:prstGeom>
          <a:ln>
            <a:noFill/>
          </a:ln>
          <a:effectLst>
            <a:softEdge rad="112500"/>
          </a:effectLst>
        </p:spPr>
      </p:pic>
      <p:sp>
        <p:nvSpPr>
          <p:cNvPr id="4" name="Прямоугольник 3"/>
          <p:cNvSpPr/>
          <p:nvPr/>
        </p:nvSpPr>
        <p:spPr>
          <a:xfrm>
            <a:off x="95270" y="1927745"/>
            <a:ext cx="6810233" cy="2376997"/>
          </a:xfrm>
          <a:prstGeom prst="rect">
            <a:avLst/>
          </a:prstGeom>
        </p:spPr>
        <p:txBody>
          <a:bodyPr wrap="square">
            <a:spAutoFit/>
          </a:bodyPr>
          <a:lstStyle/>
          <a:p>
            <a:pPr algn="ctr">
              <a:lnSpc>
                <a:spcPct val="107000"/>
              </a:lnSpc>
              <a:spcAft>
                <a:spcPts val="800"/>
              </a:spcAft>
            </a:pPr>
            <a:r>
              <a:rPr lang="uk-UA" sz="2800" b="1" dirty="0" smtClean="0">
                <a:ln w="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rPr>
              <a:t>7 грудня  в Україні відзначають День пам'яті святої великомучениці Катерини. Вважається, що свята Катерина є покровителькою вчителів, освічених людей і науковців.</a:t>
            </a:r>
            <a:endParaRPr lang="uk-UA" sz="2800" b="1" dirty="0">
              <a:ln w="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884226" y="4448373"/>
            <a:ext cx="8866495" cy="1815882"/>
          </a:xfrm>
          <a:prstGeom prst="rect">
            <a:avLst/>
          </a:prstGeom>
        </p:spPr>
        <p:txBody>
          <a:bodyPr wrap="square">
            <a:spAutoFit/>
          </a:bodyPr>
          <a:lstStyle/>
          <a:p>
            <a:pPr algn="ctr"/>
            <a:r>
              <a:rPr lang="en-US" sz="2800" b="1" dirty="0">
                <a:ln w="0">
                  <a:solidFill>
                    <a:schemeClr val="tx1"/>
                  </a:solidFill>
                </a:ln>
                <a:solidFill>
                  <a:srgbClr val="FFFF00"/>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rPr>
              <a:t>On December 7, Ukraine celebrates the Day of Remembrance of St. Catherine the Great Martyr. It is believed that St. Catherine is the patron of teachers, educated people and scientists.</a:t>
            </a:r>
            <a:endParaRPr lang="uk-UA" sz="2800" b="1" dirty="0">
              <a:ln w="0">
                <a:solidFill>
                  <a:schemeClr val="tx1"/>
                </a:solidFill>
              </a:ln>
              <a:solidFill>
                <a:srgbClr val="FFFF00"/>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9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4881878" y="1676926"/>
            <a:ext cx="7310122" cy="2648674"/>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nSpc>
                <a:spcPct val="107000"/>
              </a:lnSpc>
              <a:spcAft>
                <a:spcPts val="800"/>
              </a:spcAft>
            </a:pPr>
            <a:r>
              <a:rPr lang="uk-UA" sz="2000" b="1" dirty="0" smtClean="0">
                <a:ln>
                  <a:solidFill>
                    <a:schemeClr val="tx1"/>
                  </a:solidFill>
                </a:ln>
                <a:solidFill>
                  <a:srgbClr val="00B050"/>
                </a:solidFill>
                <a:latin typeface="Calibri" panose="020F0502020204030204" pitchFamily="34" charset="0"/>
                <a:ea typeface="Calibri" panose="020F0502020204030204" pitchFamily="34" charset="0"/>
                <a:cs typeface="Times New Roman" panose="02020603050405020304" pitchFamily="18" charset="0"/>
              </a:rPr>
              <a:t>Є </a:t>
            </a:r>
            <a:r>
              <a:rPr lang="uk-UA" sz="2400" b="1" dirty="0" smtClean="0">
                <a:ln>
                  <a:solidFill>
                    <a:schemeClr val="tx1"/>
                  </a:solidFill>
                </a:ln>
                <a:solidFill>
                  <a:srgbClr val="00B050"/>
                </a:solidFill>
                <a:latin typeface="Calibri" panose="020F0502020204030204" pitchFamily="34" charset="0"/>
                <a:ea typeface="Calibri" panose="020F0502020204030204" pitchFamily="34" charset="0"/>
                <a:cs typeface="Times New Roman" panose="02020603050405020304" pitchFamily="18" charset="0"/>
              </a:rPr>
              <a:t>найголовнішим з жіночих свят, бо за віруваннями Катерина є захисниця жіночої долі.</a:t>
            </a:r>
          </a:p>
          <a:p>
            <a:pPr>
              <a:lnSpc>
                <a:spcPct val="107000"/>
              </a:lnSpc>
              <a:spcAft>
                <a:spcPts val="800"/>
              </a:spcAft>
            </a:pPr>
            <a:r>
              <a:rPr lang="uk-UA" sz="2400" b="1" dirty="0" smtClean="0">
                <a:ln>
                  <a:solidFill>
                    <a:schemeClr val="tx1"/>
                  </a:solidFill>
                </a:ln>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uk-UA" sz="2400" b="1" dirty="0" smtClean="0">
                <a:ln>
                  <a:solidFill>
                    <a:schemeClr val="tx1"/>
                  </a:solidFill>
                </a:ln>
                <a:solidFill>
                  <a:srgbClr val="00B050"/>
                </a:solidFill>
                <a:latin typeface="Lato"/>
                <a:ea typeface="Times New Roman" panose="02020603050405020304" pitchFamily="18" charset="0"/>
                <a:cs typeface="Times New Roman" panose="02020603050405020304" pitchFamily="18" charset="0"/>
              </a:rPr>
              <a:t>Дівчатам, які шукають любові, традиційно радять сходити вранці 7 грудня до церкви і помолитися перед іконою Святої Катерини.</a:t>
            </a:r>
            <a:endParaRPr lang="uk-UA" sz="2400" b="1" dirty="0">
              <a:ln>
                <a:solidFill>
                  <a:schemeClr val="tx1"/>
                </a:solidFill>
              </a:ln>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232012" y="1676926"/>
            <a:ext cx="4417326" cy="2484746"/>
          </a:xfrm>
          <a:prstGeom prst="rect">
            <a:avLst/>
          </a:prstGeom>
          <a:ln>
            <a:noFill/>
          </a:ln>
          <a:effectLst>
            <a:softEdge rad="112500"/>
          </a:effectLst>
        </p:spPr>
      </p:pic>
      <p:sp>
        <p:nvSpPr>
          <p:cNvPr id="5" name="Прямоугольник 4"/>
          <p:cNvSpPr/>
          <p:nvPr/>
        </p:nvSpPr>
        <p:spPr>
          <a:xfrm>
            <a:off x="373038" y="4429241"/>
            <a:ext cx="9262281" cy="2273379"/>
          </a:xfrm>
          <a:prstGeom prst="rect">
            <a:avLst/>
          </a:prstGeom>
        </p:spPr>
        <p:txBody>
          <a:bodyPr wrap="square">
            <a:spAutoFit/>
          </a:bodyPr>
          <a:lstStyle/>
          <a:p>
            <a:pPr>
              <a:lnSpc>
                <a:spcPct val="107000"/>
              </a:lnSpc>
              <a:spcAft>
                <a:spcPts val="800"/>
              </a:spcAft>
            </a:pP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most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important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of</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women's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holidays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because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believed</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that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Kateryna</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defender</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of</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women's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destiny</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Traditionally</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during</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this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day</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girls</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which</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want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to</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find</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their</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true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love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go</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to</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church</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in</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morning</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and</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pray</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in</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front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of</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icon</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of</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St</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uk-UA" sz="2400" b="1" dirty="0" err="1">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Catherine</a:t>
            </a:r>
            <a:r>
              <a:rPr lang="uk-UA" sz="2400" b="1" dirty="0">
                <a:ln>
                  <a:solidFill>
                    <a:schemeClr val="tx1"/>
                  </a:solidFill>
                </a:ln>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48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11896"/>
            <a:ext cx="12193057" cy="6834208"/>
          </a:xfrm>
          <a:prstGeom prst="rect">
            <a:avLst/>
          </a:prstGeom>
        </p:spPr>
      </p:pic>
      <p:sp>
        <p:nvSpPr>
          <p:cNvPr id="3" name="Прямоугольник 2"/>
          <p:cNvSpPr/>
          <p:nvPr/>
        </p:nvSpPr>
        <p:spPr>
          <a:xfrm>
            <a:off x="4264697" y="1202308"/>
            <a:ext cx="8086527" cy="2376997"/>
          </a:xfrm>
          <a:prstGeom prst="rect">
            <a:avLst/>
          </a:prstGeom>
        </p:spPr>
        <p:txBody>
          <a:bodyPr wrap="square">
            <a:spAutoFit/>
          </a:bodyPr>
          <a:lstStyle/>
          <a:p>
            <a:pPr>
              <a:lnSpc>
                <a:spcPct val="107000"/>
              </a:lnSpc>
              <a:spcAft>
                <a:spcPts val="0"/>
              </a:spcAft>
            </a:pPr>
            <a:r>
              <a:rPr lang="uk-UA" sz="2800" b="1" dirty="0">
                <a:ln w="9525">
                  <a:solidFill>
                    <a:schemeClr val="tx1"/>
                  </a:solidFill>
                  <a:prstDash val="solid"/>
                </a:ln>
                <a:solidFill>
                  <a:srgbClr val="00B050"/>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Свято припадає на Різдвяний піст, тому відзначати його шумно не прийнято. Тим не менш, в цей день молоді дівчата збиралися на «вечорниці», просили Катерину про нареченого і гадали, що не заохочувалося церквою.</a:t>
            </a:r>
          </a:p>
        </p:txBody>
      </p:sp>
      <p:sp>
        <p:nvSpPr>
          <p:cNvPr id="4" name="Прямоугольник 3"/>
          <p:cNvSpPr/>
          <p:nvPr/>
        </p:nvSpPr>
        <p:spPr>
          <a:xfrm>
            <a:off x="161412" y="3690627"/>
            <a:ext cx="7021063" cy="3253968"/>
          </a:xfrm>
          <a:prstGeom prst="rect">
            <a:avLst/>
          </a:prstGeom>
        </p:spPr>
        <p:txBody>
          <a:bodyPr wrap="square">
            <a:spAutoFit/>
          </a:bodyPr>
          <a:lstStyle/>
          <a:p>
            <a:pPr>
              <a:lnSpc>
                <a:spcPct val="107000"/>
              </a:lnSpc>
              <a:spcAft>
                <a:spcPts val="800"/>
              </a:spcAft>
            </a:pP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holiday</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falls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on</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Christmas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fast</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so</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it</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is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not</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loudly</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celebrated</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However</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on</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this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day</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young</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girls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gathered</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at</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party</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asked</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Catherine</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for</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groom</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but</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divination</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was</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forbidden</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by</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the</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err="1"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church</a:t>
            </a:r>
            <a:r>
              <a:rPr lang="uk-UA" sz="3200" b="1" dirty="0" smtClean="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uk-UA" sz="3200" b="1" dirty="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323352" y="329167"/>
            <a:ext cx="3941345" cy="2629327"/>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7344415" y="3816071"/>
            <a:ext cx="4749260" cy="2938391"/>
          </a:xfrm>
          <a:prstGeom prst="rect">
            <a:avLst/>
          </a:prstGeom>
          <a:ln>
            <a:noFill/>
          </a:ln>
          <a:effectLst>
            <a:softEdge rad="112500"/>
          </a:effectLst>
        </p:spPr>
      </p:pic>
    </p:spTree>
    <p:extLst>
      <p:ext uri="{BB962C8B-B14F-4D97-AF65-F5344CB8AC3E}">
        <p14:creationId xmlns:p14="http://schemas.microsoft.com/office/powerpoint/2010/main" val="24345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570</Words>
  <Application>Microsoft Office PowerPoint</Application>
  <PresentationFormat>Широкоэкранный</PresentationFormat>
  <Paragraphs>39</Paragraphs>
  <Slides>14</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14</vt:i4>
      </vt:variant>
    </vt:vector>
  </HeadingPairs>
  <TitlesOfParts>
    <vt:vector size="23" baseType="lpstr">
      <vt:lpstr>Arial</vt:lpstr>
      <vt:lpstr>Arial</vt:lpstr>
      <vt:lpstr>Calibri</vt:lpstr>
      <vt:lpstr>Calibri Light</vt:lpstr>
      <vt:lpstr>Comic Sans MS</vt:lpstr>
      <vt:lpstr>Lato</vt:lpstr>
      <vt:lpstr>Montserrat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18</cp:revision>
  <dcterms:created xsi:type="dcterms:W3CDTF">2020-12-06T11:04:24Z</dcterms:created>
  <dcterms:modified xsi:type="dcterms:W3CDTF">2020-12-06T15:37:18Z</dcterms:modified>
</cp:coreProperties>
</file>