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64" r:id="rId7"/>
    <p:sldId id="263" r:id="rId8"/>
    <p:sldId id="265" r:id="rId9"/>
    <p:sldId id="267" r:id="rId10"/>
    <p:sldId id="259" r:id="rId11"/>
    <p:sldId id="260" r:id="rId12"/>
    <p:sldId id="268" r:id="rId13"/>
    <p:sldId id="269" r:id="rId14"/>
    <p:sldId id="270" r:id="rId15"/>
    <p:sldId id="271" r:id="rId16"/>
    <p:sldId id="274" r:id="rId17"/>
    <p:sldId id="272" r:id="rId18"/>
    <p:sldId id="273" r:id="rId19"/>
    <p:sldId id="275" r:id="rId20"/>
    <p:sldId id="277" r:id="rId21"/>
    <p:sldId id="276" r:id="rId2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 varScale="1">
        <p:scale>
          <a:sx n="63" d="100"/>
          <a:sy n="63" d="100"/>
        </p:scale>
        <p:origin x="-114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50BA-0EFF-4D83-8FA6-C3DC50D4EE88}" type="datetimeFigureOut">
              <a:rPr lang="uk-UA" smtClean="0"/>
              <a:pPr/>
              <a:t>17.11.2015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C1E4-1D1A-4E45-8F47-692838FE0B9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50BA-0EFF-4D83-8FA6-C3DC50D4EE88}" type="datetimeFigureOut">
              <a:rPr lang="uk-UA" smtClean="0"/>
              <a:pPr/>
              <a:t>17.11.2015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C1E4-1D1A-4E45-8F47-692838FE0B9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50BA-0EFF-4D83-8FA6-C3DC50D4EE88}" type="datetimeFigureOut">
              <a:rPr lang="uk-UA" smtClean="0"/>
              <a:pPr/>
              <a:t>17.11.2015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C1E4-1D1A-4E45-8F47-692838FE0B9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50BA-0EFF-4D83-8FA6-C3DC50D4EE88}" type="datetimeFigureOut">
              <a:rPr lang="uk-UA" smtClean="0"/>
              <a:pPr/>
              <a:t>17.11.2015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C1E4-1D1A-4E45-8F47-692838FE0B9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50BA-0EFF-4D83-8FA6-C3DC50D4EE88}" type="datetimeFigureOut">
              <a:rPr lang="uk-UA" smtClean="0"/>
              <a:pPr/>
              <a:t>17.11.2015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C1E4-1D1A-4E45-8F47-692838FE0B9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50BA-0EFF-4D83-8FA6-C3DC50D4EE88}" type="datetimeFigureOut">
              <a:rPr lang="uk-UA" smtClean="0"/>
              <a:pPr/>
              <a:t>17.11.2015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C1E4-1D1A-4E45-8F47-692838FE0B9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50BA-0EFF-4D83-8FA6-C3DC50D4EE88}" type="datetimeFigureOut">
              <a:rPr lang="uk-UA" smtClean="0"/>
              <a:pPr/>
              <a:t>17.11.2015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C1E4-1D1A-4E45-8F47-692838FE0B9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50BA-0EFF-4D83-8FA6-C3DC50D4EE88}" type="datetimeFigureOut">
              <a:rPr lang="uk-UA" smtClean="0"/>
              <a:pPr/>
              <a:t>17.11.2015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C1E4-1D1A-4E45-8F47-692838FE0B9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50BA-0EFF-4D83-8FA6-C3DC50D4EE88}" type="datetimeFigureOut">
              <a:rPr lang="uk-UA" smtClean="0"/>
              <a:pPr/>
              <a:t>17.11.2015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C1E4-1D1A-4E45-8F47-692838FE0B9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50BA-0EFF-4D83-8FA6-C3DC50D4EE88}" type="datetimeFigureOut">
              <a:rPr lang="uk-UA" smtClean="0"/>
              <a:pPr/>
              <a:t>17.11.2015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C1E4-1D1A-4E45-8F47-692838FE0B9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50BA-0EFF-4D83-8FA6-C3DC50D4EE88}" type="datetimeFigureOut">
              <a:rPr lang="uk-UA" smtClean="0"/>
              <a:pPr/>
              <a:t>17.11.2015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C1E4-1D1A-4E45-8F47-692838FE0B9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550BA-0EFF-4D83-8FA6-C3DC50D4EE88}" type="datetimeFigureOut">
              <a:rPr lang="uk-UA" smtClean="0"/>
              <a:pPr/>
              <a:t>17.11.2015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FC1E4-1D1A-4E45-8F47-692838FE0B90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jpeg"/><Relationship Id="rId5" Type="http://schemas.openxmlformats.org/officeDocument/2006/relationships/image" Target="../media/image28.png"/><Relationship Id="rId4" Type="http://schemas.openxmlformats.org/officeDocument/2006/relationships/image" Target="../media/image2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7" Type="http://schemas.openxmlformats.org/officeDocument/2006/relationships/image" Target="../media/image34.pn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14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4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erhiy\Desktop\vetement\бренди\images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695824"/>
            <a:ext cx="2114550" cy="2162176"/>
          </a:xfrm>
          <a:prstGeom prst="rect">
            <a:avLst/>
          </a:prstGeom>
          <a:noFill/>
        </p:spPr>
      </p:pic>
      <p:pic>
        <p:nvPicPr>
          <p:cNvPr id="1027" name="Picture 3" descr="C:\Users\Serhiy\Desktop\vetement\бренди\imag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91544">
            <a:off x="793504" y="3970521"/>
            <a:ext cx="2438400" cy="187642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pic>
      <p:pic>
        <p:nvPicPr>
          <p:cNvPr id="1028" name="Picture 4" descr="C:\Users\Serhiy\Desktop\vetement\бренди\imgres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9632774">
            <a:off x="6373211" y="4237797"/>
            <a:ext cx="2466975" cy="18478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pic>
        <p:nvPicPr>
          <p:cNvPr id="1030" name="Picture 6" descr="C:\Users\Serhiy\Desktop\vetement\бренди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0" y="4941168"/>
            <a:ext cx="1200150" cy="447675"/>
          </a:xfrm>
          <a:prstGeom prst="rect">
            <a:avLst/>
          </a:prstGeom>
          <a:noFill/>
        </p:spPr>
      </p:pic>
      <p:pic>
        <p:nvPicPr>
          <p:cNvPr id="1031" name="Picture 7" descr="C:\Users\Serhiy\Desktop\vetement\бренди\images (3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197050">
            <a:off x="5623641" y="3938875"/>
            <a:ext cx="2847975" cy="1600200"/>
          </a:xfrm>
          <a:prstGeom prst="rect">
            <a:avLst/>
          </a:prstGeom>
          <a:noFill/>
        </p:spPr>
      </p:pic>
      <p:pic>
        <p:nvPicPr>
          <p:cNvPr id="1032" name="Picture 8" descr="C:\Users\Serhiy\Desktop\vetement\бренди\imgre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859549">
            <a:off x="3422587" y="2452030"/>
            <a:ext cx="3028950" cy="1409700"/>
          </a:xfrm>
          <a:prstGeom prst="rect">
            <a:avLst/>
          </a:prstGeom>
          <a:noFill/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Regardez les images et devinez le sujet de notre leçon</a:t>
            </a:r>
            <a:endParaRPr lang="uk-UA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0" y="1124745"/>
            <a:ext cx="9144000" cy="573325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uk-UA" dirty="0"/>
          </a:p>
        </p:txBody>
      </p:sp>
      <p:pic>
        <p:nvPicPr>
          <p:cNvPr id="2" name="Picture 2" descr="C:\Users\Serhiy\Desktop\vetement\бренди\images (3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0268572">
            <a:off x="196717" y="1603304"/>
            <a:ext cx="2847975" cy="1600200"/>
          </a:xfrm>
          <a:prstGeom prst="rect">
            <a:avLst/>
          </a:prstGeom>
          <a:noFill/>
        </p:spPr>
      </p:pic>
      <p:pic>
        <p:nvPicPr>
          <p:cNvPr id="3" name="Picture 3" descr="C:\Users\Serhiy\Desktop\vetement\бренди\images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09120"/>
            <a:ext cx="2736304" cy="2162175"/>
          </a:xfrm>
          <a:prstGeom prst="rect">
            <a:avLst/>
          </a:prstGeom>
          <a:noFill/>
        </p:spPr>
      </p:pic>
      <p:pic>
        <p:nvPicPr>
          <p:cNvPr id="4" name="Picture 4" descr="C:\Users\Serhiy\Desktop\vetement\бренди\imag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76180">
            <a:off x="6287020" y="2182032"/>
            <a:ext cx="2438400" cy="2260545"/>
          </a:xfrm>
          <a:prstGeom prst="rect">
            <a:avLst/>
          </a:prstGeom>
          <a:noFill/>
        </p:spPr>
      </p:pic>
      <p:pic>
        <p:nvPicPr>
          <p:cNvPr id="1029" name="Picture 5" descr="C:\Users\Serhiy\Desktop\vetement\бренди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55768" y="1124744"/>
            <a:ext cx="2088232" cy="1152128"/>
          </a:xfrm>
          <a:prstGeom prst="rect">
            <a:avLst/>
          </a:prstGeom>
          <a:noFill/>
        </p:spPr>
      </p:pic>
      <p:pic>
        <p:nvPicPr>
          <p:cNvPr id="5" name="Picture 6" descr="C:\Users\Serhiy\Desktop\vetement\бренди\imgres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5010150"/>
            <a:ext cx="2466975" cy="1847850"/>
          </a:xfrm>
          <a:prstGeom prst="rect">
            <a:avLst/>
          </a:prstGeom>
          <a:noFill/>
        </p:spPr>
      </p:pic>
      <p:pic>
        <p:nvPicPr>
          <p:cNvPr id="6" name="Picture 7" descr="C:\Users\Serhiy\Desktop\vetement\бренди\imgre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941244">
            <a:off x="2841881" y="4202057"/>
            <a:ext cx="3028950" cy="1409700"/>
          </a:xfrm>
          <a:prstGeom prst="rect">
            <a:avLst/>
          </a:prstGeom>
          <a:noFill/>
        </p:spPr>
      </p:pic>
      <p:pic>
        <p:nvPicPr>
          <p:cNvPr id="7" name="Picture 2" descr="E:\vetement\imgres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03848" y="1196752"/>
            <a:ext cx="3128764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6000" b="1" dirty="0" smtClean="0"/>
              <a:t>DES  TISSUS  -  DES  TOILES</a:t>
            </a:r>
            <a:endParaRPr lang="uk-UA" sz="60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63813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                    </a:t>
            </a:r>
            <a:r>
              <a:rPr lang="fr-FR" dirty="0" smtClean="0">
                <a:latin typeface="Bernard MT Condensed" pitchFamily="18" charset="0"/>
              </a:rPr>
              <a:t>bariolé   </a:t>
            </a:r>
            <a:r>
              <a:rPr lang="fr-FR" dirty="0" smtClean="0"/>
              <a:t>                                    </a:t>
            </a:r>
            <a:r>
              <a:rPr lang="fr-FR" dirty="0" smtClean="0">
                <a:latin typeface="Bernard MT Condensed" pitchFamily="18" charset="0"/>
              </a:rPr>
              <a:t>en zigzag       </a:t>
            </a:r>
            <a:endParaRPr lang="fr-FR" dirty="0">
              <a:latin typeface="Bernard MT Condensed" pitchFamily="18" charset="0"/>
            </a:endParaRPr>
          </a:p>
          <a:p>
            <a:endParaRPr lang="fr-FR" dirty="0" smtClean="0"/>
          </a:p>
          <a:p>
            <a:endParaRPr lang="fr-FR" dirty="0"/>
          </a:p>
          <a:p>
            <a:pPr>
              <a:buNone/>
            </a:pPr>
            <a:r>
              <a:rPr lang="fr-FR" dirty="0" smtClean="0"/>
              <a:t>  </a:t>
            </a:r>
          </a:p>
          <a:p>
            <a:pPr>
              <a:buNone/>
            </a:pPr>
            <a:r>
              <a:rPr lang="fr-FR" dirty="0"/>
              <a:t> </a:t>
            </a:r>
            <a:r>
              <a:rPr lang="fr-FR" dirty="0" smtClean="0"/>
              <a:t>                           </a:t>
            </a:r>
          </a:p>
          <a:p>
            <a:pPr>
              <a:buNone/>
            </a:pPr>
            <a:r>
              <a:rPr lang="fr-FR" dirty="0"/>
              <a:t> </a:t>
            </a:r>
            <a:r>
              <a:rPr lang="fr-FR" dirty="0" smtClean="0"/>
              <a:t>                        </a:t>
            </a:r>
            <a:r>
              <a:rPr lang="fr-FR" dirty="0" smtClean="0">
                <a:latin typeface="Bernard MT Condensed" pitchFamily="18" charset="0"/>
              </a:rPr>
              <a:t>rayé                                            à pois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   Rayé            </a:t>
            </a:r>
            <a:r>
              <a:rPr lang="fr-FR" dirty="0" smtClean="0">
                <a:latin typeface="Bernard MT Condensed" pitchFamily="18" charset="0"/>
              </a:rPr>
              <a:t>à carreaux                                  uni</a:t>
            </a:r>
          </a:p>
          <a:p>
            <a:pPr>
              <a:buNone/>
            </a:pPr>
            <a:endParaRPr lang="uk-UA" dirty="0"/>
          </a:p>
        </p:txBody>
      </p:sp>
      <p:pic>
        <p:nvPicPr>
          <p:cNvPr id="4098" name="Picture 2" descr="C:\Users\Serhiy\Desktop\vetement\il_570xN.459186067_t8i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124744"/>
            <a:ext cx="2160240" cy="2016224"/>
          </a:xfrm>
          <a:prstGeom prst="rect">
            <a:avLst/>
          </a:prstGeom>
          <a:noFill/>
        </p:spPr>
      </p:pic>
      <p:pic>
        <p:nvPicPr>
          <p:cNvPr id="4099" name="Picture 3" descr="C:\Users\Serhiy\Desktop\vetement\Drop-Cloth-Brite-colorful-stripes-fabric-Michael-Miller-189949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24744"/>
            <a:ext cx="2195736" cy="2074540"/>
          </a:xfrm>
          <a:prstGeom prst="rect">
            <a:avLst/>
          </a:prstGeom>
          <a:noFill/>
        </p:spPr>
      </p:pic>
      <p:pic>
        <p:nvPicPr>
          <p:cNvPr id="4100" name="Picture 4" descr="C:\Users\Serhiy\Desktop\vetement\tissu-gros-pois-tissu-imprim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3140968"/>
            <a:ext cx="2160240" cy="2304256"/>
          </a:xfrm>
          <a:prstGeom prst="rect">
            <a:avLst/>
          </a:prstGeom>
          <a:noFill/>
        </p:spPr>
      </p:pic>
      <p:pic>
        <p:nvPicPr>
          <p:cNvPr id="4102" name="Picture 6" descr="C:\Users\Serhiy\Desktop\vetement\5059-106-ranksluostinis-pilkas-dryzuotas-audinys-800x53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212976"/>
            <a:ext cx="2195736" cy="2304256"/>
          </a:xfrm>
          <a:prstGeom prst="rect">
            <a:avLst/>
          </a:prstGeom>
          <a:noFill/>
        </p:spPr>
      </p:pic>
      <p:pic>
        <p:nvPicPr>
          <p:cNvPr id="4103" name="Picture 7" descr="C:\Users\Serhiy\Desktop\vetement\220px-Khmersilk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517232"/>
            <a:ext cx="2195736" cy="2016224"/>
          </a:xfrm>
          <a:prstGeom prst="rect">
            <a:avLst/>
          </a:prstGeom>
          <a:noFill/>
        </p:spPr>
      </p:pic>
      <p:pic>
        <p:nvPicPr>
          <p:cNvPr id="4104" name="Picture 8" descr="C:\Users\Serhiy\Desktop\vetement\tissu-toile-de-jute-orange-unie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88024" y="5445224"/>
            <a:ext cx="2160241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90872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sz="6000" b="1" dirty="0" smtClean="0"/>
              <a:t>LE   TISSU   </a:t>
            </a:r>
            <a:r>
              <a:rPr lang="fr-FR" b="1" dirty="0" smtClean="0"/>
              <a:t>PEUT   ÊTRE  :</a:t>
            </a:r>
            <a:endParaRPr lang="uk-U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fin</a:t>
            </a:r>
          </a:p>
          <a:p>
            <a:r>
              <a:rPr lang="fr-FR" b="1" dirty="0" smtClean="0"/>
              <a:t>solide</a:t>
            </a:r>
          </a:p>
          <a:p>
            <a:r>
              <a:rPr lang="fr-FR" b="1" dirty="0" smtClean="0"/>
              <a:t>de sac</a:t>
            </a:r>
          </a:p>
          <a:p>
            <a:r>
              <a:rPr lang="fr-FR" b="1" dirty="0"/>
              <a:t>d</a:t>
            </a:r>
            <a:r>
              <a:rPr lang="fr-FR" b="1" dirty="0" smtClean="0"/>
              <a:t>e soie </a:t>
            </a:r>
          </a:p>
          <a:p>
            <a:r>
              <a:rPr lang="fr-FR" b="1" dirty="0"/>
              <a:t>d</a:t>
            </a:r>
            <a:r>
              <a:rPr lang="fr-FR" b="1" dirty="0" smtClean="0"/>
              <a:t>e lin</a:t>
            </a:r>
          </a:p>
          <a:p>
            <a:r>
              <a:rPr lang="fr-FR" b="1" dirty="0"/>
              <a:t>d</a:t>
            </a:r>
            <a:r>
              <a:rPr lang="fr-FR" b="1" dirty="0" smtClean="0"/>
              <a:t>e coton</a:t>
            </a:r>
          </a:p>
          <a:p>
            <a:r>
              <a:rPr lang="fr-FR" b="1" dirty="0"/>
              <a:t>d</a:t>
            </a:r>
            <a:r>
              <a:rPr lang="fr-FR" b="1" dirty="0" smtClean="0"/>
              <a:t>e feutre</a:t>
            </a:r>
          </a:p>
          <a:p>
            <a:r>
              <a:rPr lang="fr-FR" b="1" dirty="0"/>
              <a:t>d</a:t>
            </a:r>
            <a:r>
              <a:rPr lang="fr-FR" b="1" dirty="0" smtClean="0"/>
              <a:t>e dentelle</a:t>
            </a:r>
          </a:p>
          <a:p>
            <a:r>
              <a:rPr lang="fr-FR" b="1" dirty="0"/>
              <a:t>d</a:t>
            </a:r>
            <a:r>
              <a:rPr lang="fr-FR" b="1" dirty="0" smtClean="0"/>
              <a:t>e velours</a:t>
            </a:r>
          </a:p>
          <a:p>
            <a:r>
              <a:rPr lang="fr-FR" b="1" dirty="0"/>
              <a:t>d</a:t>
            </a:r>
            <a:r>
              <a:rPr lang="fr-FR" b="1" dirty="0" smtClean="0"/>
              <a:t>e cuir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uk-UA" dirty="0"/>
          </a:p>
        </p:txBody>
      </p:sp>
      <p:pic>
        <p:nvPicPr>
          <p:cNvPr id="5122" name="Picture 2" descr="C:\Users\Serhiy\Desktop\vetement\220px-Felt_clo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3645024"/>
            <a:ext cx="1800200" cy="1080120"/>
          </a:xfrm>
          <a:prstGeom prst="rect">
            <a:avLst/>
          </a:prstGeom>
          <a:noFill/>
        </p:spPr>
      </p:pic>
      <p:pic>
        <p:nvPicPr>
          <p:cNvPr id="5123" name="Picture 3" descr="C:\Users\Serhiy\Desktop\vetement\220px-Black_Cotton_velv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5229200"/>
            <a:ext cx="2001912" cy="1254596"/>
          </a:xfrm>
          <a:prstGeom prst="rect">
            <a:avLst/>
          </a:prstGeom>
          <a:noFill/>
        </p:spPr>
      </p:pic>
      <p:pic>
        <p:nvPicPr>
          <p:cNvPr id="5124" name="Picture 4" descr="C:\Users\Serhiy\Desktop\vetement\220px-Royal_Lace_detai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5943928">
            <a:off x="2954669" y="4433913"/>
            <a:ext cx="1276773" cy="158115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</p:pic>
      <p:pic>
        <p:nvPicPr>
          <p:cNvPr id="5125" name="Picture 5" descr="C:\Users\Serhiy\Desktop\vetement\Tissage_Gander_atelier_historique_mai_2015-0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71209">
            <a:off x="4932040" y="3068960"/>
            <a:ext cx="1440160" cy="879723"/>
          </a:xfrm>
          <a:prstGeom prst="rect">
            <a:avLst/>
          </a:prstGeom>
          <a:noFill/>
        </p:spPr>
      </p:pic>
      <p:pic>
        <p:nvPicPr>
          <p:cNvPr id="5126" name="Picture 6" descr="C:\Users\Serhiy\Desktop\vetement\220px-Khmersilk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0256687">
            <a:off x="2411759" y="1988840"/>
            <a:ext cx="1800201" cy="12258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r-FR" b="1" dirty="0" smtClean="0"/>
              <a:t>FAISONS   UN  </a:t>
            </a:r>
            <a:r>
              <a:rPr lang="fr-FR" b="1" dirty="0" smtClean="0"/>
              <a:t>KIM </a:t>
            </a:r>
            <a:r>
              <a:rPr lang="fr-FR" b="1" dirty="0" smtClean="0"/>
              <a:t> TOUCHER</a:t>
            </a:r>
            <a:r>
              <a:rPr lang="fr-FR" b="1" dirty="0" smtClean="0"/>
              <a:t>:</a:t>
            </a:r>
            <a:endParaRPr lang="uk-U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5400" dirty="0" smtClean="0"/>
              <a:t>Je  vous  donnerai  un  bout de  tissus  différents:                                                                                                                                                                                                           </a:t>
            </a:r>
            <a:r>
              <a:rPr lang="fr-FR" sz="5400" b="1" dirty="0" smtClean="0"/>
              <a:t>en  tournant  le  dos- </a:t>
            </a:r>
            <a:r>
              <a:rPr lang="fr-FR" sz="5400" dirty="0" smtClean="0"/>
              <a:t>identifiez  ce  tissu                            </a:t>
            </a:r>
            <a:r>
              <a:rPr lang="fr-FR" sz="5400" b="1" dirty="0" smtClean="0"/>
              <a:t>par  le  toucher ...</a:t>
            </a:r>
          </a:p>
          <a:p>
            <a:r>
              <a:rPr lang="fr-FR" sz="5400" b="1" dirty="0" smtClean="0"/>
              <a:t>Dites: </a:t>
            </a:r>
            <a:r>
              <a:rPr lang="fr-FR" sz="5400" b="1" dirty="0" smtClean="0">
                <a:latin typeface="Broadway" pitchFamily="82" charset="0"/>
                <a:cs typeface="Arabic Typesetting" pitchFamily="66" charset="-78"/>
              </a:rPr>
              <a:t>Ce  tissu est…</a:t>
            </a:r>
            <a:endParaRPr lang="uk-UA" sz="5400" b="1" dirty="0"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AUDITION</a:t>
            </a:r>
            <a:r>
              <a:rPr lang="fr-FR" dirty="0" smtClean="0"/>
              <a:t> : écoutez le texte   »</a:t>
            </a:r>
            <a:r>
              <a:rPr lang="fr-FR" b="1" dirty="0" smtClean="0"/>
              <a:t>JEAN</a:t>
            </a:r>
            <a:r>
              <a:rPr lang="fr-FR" dirty="0" smtClean="0"/>
              <a:t>»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-</a:t>
            </a:r>
            <a:r>
              <a:rPr lang="fr-FR" b="1" dirty="0" smtClean="0"/>
              <a:t>Nîmes</a:t>
            </a:r>
            <a:r>
              <a:rPr lang="fr-FR" dirty="0" smtClean="0"/>
              <a:t> – ville française</a:t>
            </a:r>
          </a:p>
          <a:p>
            <a:r>
              <a:rPr lang="fr-FR" dirty="0" smtClean="0"/>
              <a:t>-</a:t>
            </a:r>
            <a:r>
              <a:rPr lang="fr-FR" b="1" dirty="0" smtClean="0"/>
              <a:t>Levi  Strauss</a:t>
            </a:r>
          </a:p>
          <a:p>
            <a:r>
              <a:rPr lang="fr-FR" dirty="0" smtClean="0"/>
              <a:t>-</a:t>
            </a:r>
            <a:r>
              <a:rPr lang="fr-FR" b="1" dirty="0" smtClean="0"/>
              <a:t>une  fibre</a:t>
            </a:r>
          </a:p>
          <a:p>
            <a:r>
              <a:rPr lang="fr-FR" dirty="0" smtClean="0"/>
              <a:t>-</a:t>
            </a:r>
            <a:r>
              <a:rPr lang="fr-FR" b="1" dirty="0" smtClean="0"/>
              <a:t>une  révolte</a:t>
            </a:r>
          </a:p>
          <a:p>
            <a:r>
              <a:rPr lang="fr-FR" dirty="0" smtClean="0"/>
              <a:t>-</a:t>
            </a:r>
            <a:r>
              <a:rPr lang="fr-FR" b="1" dirty="0" smtClean="0"/>
              <a:t>patte d’éléphant</a:t>
            </a:r>
            <a:endParaRPr lang="uk-UA" b="1" dirty="0"/>
          </a:p>
        </p:txBody>
      </p:sp>
      <p:pic>
        <p:nvPicPr>
          <p:cNvPr id="4098" name="Picture 2" descr="C:\Users\Serhiy\Desktop\Levi_Strau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124744"/>
            <a:ext cx="2219325" cy="2743200"/>
          </a:xfrm>
          <a:prstGeom prst="rect">
            <a:avLst/>
          </a:prstGeom>
          <a:noFill/>
        </p:spPr>
      </p:pic>
      <p:pic>
        <p:nvPicPr>
          <p:cNvPr id="4099" name="Picture 3" descr="C:\Users\Serhiy\Desktop\вишивка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34250" y="4333875"/>
            <a:ext cx="1809750" cy="2524125"/>
          </a:xfrm>
          <a:prstGeom prst="rect">
            <a:avLst/>
          </a:prstGeom>
          <a:noFill/>
        </p:spPr>
      </p:pic>
      <p:pic>
        <p:nvPicPr>
          <p:cNvPr id="4100" name="Picture 4" descr="C:\Users\Serhiy\Desktop\вишивка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3933056"/>
            <a:ext cx="2486025" cy="1838325"/>
          </a:xfrm>
          <a:prstGeom prst="rect">
            <a:avLst/>
          </a:prstGeom>
          <a:noFill/>
        </p:spPr>
      </p:pic>
      <p:pic>
        <p:nvPicPr>
          <p:cNvPr id="4102" name="Picture 6" descr="C:\Users\Serhiy\Desktop\вишивка\image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96275" y="1124744"/>
            <a:ext cx="847725" cy="2076450"/>
          </a:xfrm>
          <a:prstGeom prst="rect">
            <a:avLst/>
          </a:prstGeom>
          <a:noFill/>
        </p:spPr>
      </p:pic>
      <p:pic>
        <p:nvPicPr>
          <p:cNvPr id="4103" name="Picture 7" descr="C:\Users\Serhiy\Desktop\вишивка\image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87824" y="5114925"/>
            <a:ext cx="2619375" cy="1743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r-FR" b="1" dirty="0" smtClean="0"/>
              <a:t>INTERVIEWEZ      VOTRE    VOISIN:</a:t>
            </a:r>
            <a:endParaRPr lang="uk-U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fr-FR" dirty="0" smtClean="0"/>
              <a:t>1.</a:t>
            </a:r>
            <a:r>
              <a:rPr lang="fr-FR" b="1" dirty="0" smtClean="0"/>
              <a:t>Qui</a:t>
            </a:r>
            <a:r>
              <a:rPr lang="fr-FR" dirty="0" smtClean="0"/>
              <a:t>  a  inventé  le  jean?</a:t>
            </a:r>
          </a:p>
          <a:p>
            <a:r>
              <a:rPr lang="fr-FR" dirty="0" smtClean="0"/>
              <a:t>2.</a:t>
            </a:r>
            <a:r>
              <a:rPr lang="fr-FR" b="1" dirty="0" smtClean="0"/>
              <a:t>Avec</a:t>
            </a:r>
            <a:r>
              <a:rPr lang="fr-FR" dirty="0" smtClean="0"/>
              <a:t> quelle  toile  a  été  fabriqué le pantalon  de Levi  Strauss?</a:t>
            </a:r>
          </a:p>
          <a:p>
            <a:r>
              <a:rPr lang="fr-FR" b="1" dirty="0" smtClean="0"/>
              <a:t>3.Levi  Strauss </a:t>
            </a:r>
            <a:r>
              <a:rPr lang="fr-FR" dirty="0" smtClean="0"/>
              <a:t>décide d’utiliser le tissu de quelle couleur?</a:t>
            </a:r>
          </a:p>
          <a:p>
            <a:r>
              <a:rPr lang="fr-FR" dirty="0" smtClean="0"/>
              <a:t>4.</a:t>
            </a:r>
            <a:r>
              <a:rPr lang="fr-FR" b="1" dirty="0" smtClean="0"/>
              <a:t>Où</a:t>
            </a:r>
            <a:r>
              <a:rPr lang="fr-FR" dirty="0" smtClean="0"/>
              <a:t>  a-t-il  trouvé ce  tissu?</a:t>
            </a:r>
          </a:p>
          <a:p>
            <a:r>
              <a:rPr lang="fr-FR" dirty="0" smtClean="0"/>
              <a:t>5.</a:t>
            </a:r>
            <a:r>
              <a:rPr lang="fr-FR" b="1" dirty="0" smtClean="0"/>
              <a:t>Les gens </a:t>
            </a:r>
            <a:r>
              <a:rPr lang="fr-FR" dirty="0" smtClean="0"/>
              <a:t>de quelles professions ont  adopté les jeans comme l’uniforme?</a:t>
            </a:r>
          </a:p>
          <a:p>
            <a:r>
              <a:rPr lang="fr-FR" b="1" dirty="0" smtClean="0"/>
              <a:t>6.Les jeans </a:t>
            </a:r>
            <a:r>
              <a:rPr lang="fr-FR" dirty="0" smtClean="0"/>
              <a:t>qu’est-ce qu’ils symbolisent chez les jeunes?</a:t>
            </a:r>
          </a:p>
          <a:p>
            <a:r>
              <a:rPr lang="fr-FR" dirty="0" smtClean="0"/>
              <a:t>7.</a:t>
            </a:r>
            <a:r>
              <a:rPr lang="fr-FR" b="1" dirty="0" smtClean="0"/>
              <a:t>Quels</a:t>
            </a:r>
            <a:r>
              <a:rPr lang="fr-FR" dirty="0" smtClean="0"/>
              <a:t> jeans ont apparu en 1970?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4623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5400" b="1" dirty="0" smtClean="0"/>
              <a:t>ET   VOUS…?</a:t>
            </a:r>
            <a:endParaRPr lang="uk-UA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1.Est- ce que  vous  portez  le  jean? De  quelle  couleur?  De  quelle  marque? Portez-vous des jeans  super taille basse? Portez-vous des jeans troués?</a:t>
            </a:r>
          </a:p>
          <a:p>
            <a:r>
              <a:rPr lang="fr-FR" dirty="0" smtClean="0"/>
              <a:t>2.Quelles marques de  jean  connaissez-vous?</a:t>
            </a:r>
          </a:p>
          <a:p>
            <a:r>
              <a:rPr lang="fr-FR" dirty="0" smtClean="0"/>
              <a:t>3.Portes-tu  un vêtement  de marque?</a:t>
            </a:r>
          </a:p>
          <a:p>
            <a:r>
              <a:rPr lang="fr-FR" dirty="0" smtClean="0"/>
              <a:t>4.Quelle  marque préfères-tu?</a:t>
            </a:r>
          </a:p>
          <a:p>
            <a:r>
              <a:rPr lang="fr-FR" dirty="0" smtClean="0"/>
              <a:t>5.Dites dans quelle situation peut-on porter les vêtements de marque?</a:t>
            </a:r>
          </a:p>
          <a:p>
            <a:r>
              <a:rPr lang="fr-FR" dirty="0" smtClean="0"/>
              <a:t>6.Quel est le prix et le nom du magasin où peut-on les acheter?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b="1" dirty="0" smtClean="0"/>
              <a:t>Quelles  sont  vos  marques  préférées?</a:t>
            </a:r>
            <a:endParaRPr lang="uk-UA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uk-UA" dirty="0"/>
          </a:p>
        </p:txBody>
      </p:sp>
      <p:pic>
        <p:nvPicPr>
          <p:cNvPr id="3074" name="Picture 2" descr="C:\Users\Serhiy\Desktop\1вересня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1412776"/>
            <a:ext cx="3397337" cy="1512168"/>
          </a:xfrm>
          <a:prstGeom prst="rect">
            <a:avLst/>
          </a:prstGeom>
          <a:noFill/>
        </p:spPr>
      </p:pic>
      <p:pic>
        <p:nvPicPr>
          <p:cNvPr id="3075" name="Picture 3" descr="C:\Users\Serhiy\Desktop\вишивка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29200"/>
            <a:ext cx="2495550" cy="1828800"/>
          </a:xfrm>
          <a:prstGeom prst="rect">
            <a:avLst/>
          </a:prstGeom>
          <a:noFill/>
        </p:spPr>
      </p:pic>
      <p:pic>
        <p:nvPicPr>
          <p:cNvPr id="3076" name="Picture 4" descr="C:\Users\Serhiy\Desktop\правила читання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1412776"/>
            <a:ext cx="2276475" cy="2009775"/>
          </a:xfrm>
          <a:prstGeom prst="rect">
            <a:avLst/>
          </a:prstGeom>
          <a:noFill/>
        </p:spPr>
      </p:pic>
      <p:pic>
        <p:nvPicPr>
          <p:cNvPr id="3077" name="Picture 5" descr="C:\Users\Serhiy\Desktop\marque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3501008"/>
            <a:ext cx="3563888" cy="3356992"/>
          </a:xfrm>
          <a:prstGeom prst="rect">
            <a:avLst/>
          </a:prstGeom>
          <a:noFill/>
        </p:spPr>
      </p:pic>
      <p:pic>
        <p:nvPicPr>
          <p:cNvPr id="3078" name="Picture 6" descr="C:\Users\Serhiy\Desktop\marque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412776"/>
            <a:ext cx="4025900" cy="3528392"/>
          </a:xfrm>
          <a:prstGeom prst="rect">
            <a:avLst/>
          </a:prstGeom>
          <a:noFill/>
        </p:spPr>
      </p:pic>
      <p:pic>
        <p:nvPicPr>
          <p:cNvPr id="3079" name="Picture 7" descr="C:\Users\Serhiy\Desktop\images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15816" y="4509120"/>
            <a:ext cx="2133600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r-FR" b="1" dirty="0" smtClean="0"/>
              <a:t>POUR</a:t>
            </a:r>
            <a:r>
              <a:rPr lang="fr-FR" dirty="0" smtClean="0"/>
              <a:t>   </a:t>
            </a:r>
            <a:r>
              <a:rPr lang="fr-FR" b="1" dirty="0" smtClean="0"/>
              <a:t>ou  CONTRE  les  marques</a:t>
            </a:r>
            <a:r>
              <a:rPr lang="fr-FR" dirty="0" smtClean="0"/>
              <a:t>?</a:t>
            </a:r>
            <a:endParaRPr lang="uk-UA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0" y="1124744"/>
            <a:ext cx="4572000" cy="573325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b="1" dirty="0" smtClean="0"/>
              <a:t>- C’est plaisir d’être toujours bien habillé.</a:t>
            </a:r>
          </a:p>
          <a:p>
            <a:pPr>
              <a:buNone/>
            </a:pPr>
            <a:r>
              <a:rPr lang="fr-FR" b="1" dirty="0" smtClean="0"/>
              <a:t>- Les marques sont très belles.</a:t>
            </a:r>
          </a:p>
          <a:p>
            <a:pPr>
              <a:buNone/>
            </a:pPr>
            <a:r>
              <a:rPr lang="fr-FR" b="1" dirty="0" smtClean="0"/>
              <a:t>- C’est être branché.</a:t>
            </a: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b="1" dirty="0" smtClean="0"/>
              <a:t>- C’est pour n’est pas être démodé.</a:t>
            </a: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b="1" dirty="0" smtClean="0"/>
              <a:t>- Je cherche l’originalité.</a:t>
            </a: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b="1" dirty="0" smtClean="0"/>
              <a:t>- C’est souvent associé au statut de la personne.</a:t>
            </a:r>
            <a:endParaRPr lang="uk-UA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0" y="1124745"/>
            <a:ext cx="4572000" cy="573325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b="1" dirty="0" smtClean="0"/>
              <a:t>- C’est comme l’</a:t>
            </a:r>
            <a:r>
              <a:rPr lang="fr-FR" b="1" dirty="0" err="1" smtClean="0"/>
              <a:t>uniforme,beaucoup</a:t>
            </a:r>
            <a:r>
              <a:rPr lang="fr-FR" b="1" dirty="0" smtClean="0"/>
              <a:t> d’élèves ont les même </a:t>
            </a:r>
            <a:r>
              <a:rPr lang="fr-FR" b="1" dirty="0" err="1" smtClean="0"/>
              <a:t>pulls,blouson</a:t>
            </a:r>
            <a:r>
              <a:rPr lang="fr-FR" b="1" dirty="0" smtClean="0"/>
              <a:t>…</a:t>
            </a:r>
          </a:p>
          <a:p>
            <a:pPr>
              <a:buNone/>
            </a:pPr>
            <a:r>
              <a:rPr lang="fr-FR" b="1" dirty="0" smtClean="0"/>
              <a:t>- C’est trop cher.</a:t>
            </a: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b="1" dirty="0" smtClean="0"/>
              <a:t>- ça ne veut rien dire.</a:t>
            </a: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b="1" dirty="0" smtClean="0"/>
              <a:t>- Ce n’est pas très important.</a:t>
            </a: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b="1" dirty="0" smtClean="0"/>
              <a:t>- Il ne faut pas payer plus cher pour avoir une petite étiquette marquée.</a:t>
            </a:r>
            <a:endParaRPr lang="uk-U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b="1" dirty="0" smtClean="0"/>
              <a:t>Défilé prêt-à-porter </a:t>
            </a:r>
            <a:r>
              <a:rPr lang="fr-FR" dirty="0" smtClean="0"/>
              <a:t>printemps-été 2016</a:t>
            </a:r>
            <a:endParaRPr lang="uk-U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368152"/>
            <a:ext cx="9144000" cy="544522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                                                                                                                   </a:t>
            </a:r>
            <a:r>
              <a:rPr lang="fr-FR" sz="4800" b="1" dirty="0" smtClean="0"/>
              <a:t>Pour  la  semaine  de  la  mode  à Paris, Chanel  a  créé  des  couloirs d’aéroports  avec  de  check-</a:t>
            </a:r>
            <a:r>
              <a:rPr lang="fr-FR" sz="4800" b="1" dirty="0" err="1" smtClean="0"/>
              <a:t>ins</a:t>
            </a:r>
            <a:r>
              <a:rPr lang="fr-FR" sz="4800" b="1" dirty="0" smtClean="0"/>
              <a:t> pour  faire  défiler  ses mannequins.</a:t>
            </a:r>
            <a:endParaRPr lang="uk-UA" sz="4800" b="1" dirty="0"/>
          </a:p>
        </p:txBody>
      </p:sp>
      <p:pic>
        <p:nvPicPr>
          <p:cNvPr id="1027" name="Picture 3" descr="C:\Users\Serhiy\Desktop\вишивка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2388" y="5013325"/>
            <a:ext cx="2495550" cy="1828800"/>
          </a:xfrm>
          <a:prstGeom prst="rect">
            <a:avLst/>
          </a:prstGeom>
          <a:noFill/>
        </p:spPr>
      </p:pic>
      <p:pic>
        <p:nvPicPr>
          <p:cNvPr id="1028" name="Picture 4" descr="C:\Users\Serhiy\Desktop\imag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12777"/>
            <a:ext cx="2195736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5400" b="1" dirty="0" smtClean="0"/>
              <a:t>Parlons  de  ce  défilé…</a:t>
            </a:r>
            <a:endParaRPr lang="uk-UA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-Où a lieu ce défilé?(La maison Chanel est transformée en aéroport)                                                                                                - Quelles  couleurs  dominent? (d ’</a:t>
            </a:r>
            <a:r>
              <a:rPr lang="fr-FR" dirty="0" err="1" smtClean="0"/>
              <a:t>or,le</a:t>
            </a:r>
            <a:r>
              <a:rPr lang="fr-FR" dirty="0" smtClean="0"/>
              <a:t> métal argenté…)</a:t>
            </a:r>
          </a:p>
          <a:p>
            <a:r>
              <a:rPr lang="fr-FR" dirty="0" smtClean="0"/>
              <a:t>- Quels sont les vêtement de cette collection?</a:t>
            </a:r>
          </a:p>
          <a:p>
            <a:pPr>
              <a:buNone/>
            </a:pPr>
            <a:r>
              <a:rPr lang="fr-FR" dirty="0" smtClean="0"/>
              <a:t>      (Robes en soie </a:t>
            </a:r>
            <a:r>
              <a:rPr lang="fr-FR" dirty="0" err="1" smtClean="0"/>
              <a:t>plissé,blouses</a:t>
            </a:r>
            <a:r>
              <a:rPr lang="fr-FR" dirty="0" smtClean="0"/>
              <a:t> </a:t>
            </a:r>
            <a:r>
              <a:rPr lang="fr-FR" dirty="0" err="1" smtClean="0"/>
              <a:t>aériennes,tailleurs-pantalons</a:t>
            </a:r>
            <a:r>
              <a:rPr lang="fr-FR" dirty="0" smtClean="0"/>
              <a:t> à imprimé zigzag…)</a:t>
            </a:r>
          </a:p>
          <a:p>
            <a:r>
              <a:rPr lang="fr-FR" dirty="0" smtClean="0"/>
              <a:t>- De quoi sont </a:t>
            </a:r>
            <a:r>
              <a:rPr lang="fr-FR" dirty="0" err="1" smtClean="0"/>
              <a:t>équipéés</a:t>
            </a:r>
            <a:r>
              <a:rPr lang="fr-FR" dirty="0" smtClean="0"/>
              <a:t> les mannequins?  (De sacs week-end à roulettes)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7200" b="1" dirty="0" smtClean="0"/>
              <a:t>LE    SUJET</a:t>
            </a:r>
            <a:endParaRPr lang="uk-UA" sz="72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73325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8000" b="1" dirty="0" smtClean="0"/>
              <a:t> </a:t>
            </a:r>
            <a:r>
              <a:rPr lang="fr-FR" sz="8000" b="1" dirty="0" smtClean="0"/>
              <a:t>LES  ACHATS</a:t>
            </a:r>
            <a:endParaRPr lang="fr-FR" sz="8000" b="1" dirty="0" smtClean="0"/>
          </a:p>
          <a:p>
            <a:r>
              <a:rPr lang="fr-FR" sz="8000" b="1" dirty="0" smtClean="0"/>
              <a:t>LES VÊTEMENTS</a:t>
            </a:r>
          </a:p>
          <a:p>
            <a:endParaRPr lang="fr-FR" sz="8000" b="1" dirty="0" smtClean="0"/>
          </a:p>
          <a:p>
            <a:r>
              <a:rPr lang="fr-FR" sz="8000" b="1" dirty="0" smtClean="0"/>
              <a:t>     Magasins</a:t>
            </a:r>
            <a:endParaRPr lang="uk-UA" sz="8000" b="1" dirty="0"/>
          </a:p>
        </p:txBody>
      </p:sp>
      <p:pic>
        <p:nvPicPr>
          <p:cNvPr id="2050" name="Picture 2" descr="C:\Users\Serhiy\Desktop\vetement\бренди\imgr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204575">
            <a:off x="469520" y="4308024"/>
            <a:ext cx="5371414" cy="159850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pic>
      <p:pic>
        <p:nvPicPr>
          <p:cNvPr id="2051" name="Picture 3" descr="C:\Users\Serhiy\Desktop\vetement\бренди\images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61436" y="3933056"/>
            <a:ext cx="2982564" cy="31961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051720" y="260648"/>
          <a:ext cx="5400600" cy="6408712"/>
        </p:xfrm>
        <a:graphic>
          <a:graphicData uri="http://schemas.openxmlformats.org/presentationml/2006/ole">
            <p:oleObj spid="_x0000_s1029" name="Document" r:id="rId3" imgW="6758064" imgH="7757559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r-FR" b="1" dirty="0" smtClean="0"/>
              <a:t>Devoir</a:t>
            </a:r>
            <a:r>
              <a:rPr lang="fr-FR" dirty="0" smtClean="0"/>
              <a:t>:  p.72  ex.5 (</a:t>
            </a:r>
            <a:r>
              <a:rPr lang="fr-FR" sz="3600" dirty="0" smtClean="0">
                <a:latin typeface="Baskerville Old Face" pitchFamily="18" charset="0"/>
              </a:rPr>
              <a:t>parler des marques)</a:t>
            </a:r>
            <a:endParaRPr lang="uk-U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fr-FR" b="1" dirty="0" smtClean="0"/>
              <a:t>                                                                                             </a:t>
            </a:r>
            <a:r>
              <a:rPr lang="fr-FR" sz="3600" b="1" dirty="0" smtClean="0"/>
              <a:t>Résumons en quelques phrases notre cours…</a:t>
            </a: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sz="6000" b="1" dirty="0" smtClean="0"/>
              <a:t>MERCI  POUR  LA  </a:t>
            </a:r>
            <a:r>
              <a:rPr lang="fr-FR" sz="7200" b="1" dirty="0" smtClean="0"/>
              <a:t>leçon!!!</a:t>
            </a:r>
            <a:endParaRPr lang="uk-U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4800" dirty="0">
                <a:latin typeface="Elephant" pitchFamily="18" charset="0"/>
              </a:rPr>
              <a:t>p</a:t>
            </a:r>
            <a:r>
              <a:rPr lang="fr-FR" sz="4800" dirty="0" smtClean="0">
                <a:latin typeface="Elephant" pitchFamily="18" charset="0"/>
              </a:rPr>
              <a:t>oésie </a:t>
            </a:r>
            <a:r>
              <a:rPr lang="fr-FR" sz="4800" dirty="0" smtClean="0"/>
              <a:t>   </a:t>
            </a:r>
            <a:r>
              <a:rPr lang="fr-FR" sz="5400" dirty="0" smtClean="0">
                <a:latin typeface="Bernard MT Condensed" pitchFamily="18" charset="0"/>
              </a:rPr>
              <a:t>LES    HABITS    NEUFS</a:t>
            </a:r>
            <a:endParaRPr lang="uk-UA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124744"/>
            <a:ext cx="4427984" cy="573325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fr-FR" sz="3600" dirty="0" smtClean="0"/>
              <a:t>Pour le jour de la rentrée</a:t>
            </a:r>
          </a:p>
          <a:p>
            <a:pPr>
              <a:buNone/>
            </a:pPr>
            <a:r>
              <a:rPr lang="fr-FR" sz="3600" dirty="0" smtClean="0"/>
              <a:t>Maman m’a acheté</a:t>
            </a:r>
          </a:p>
          <a:p>
            <a:pPr>
              <a:buNone/>
            </a:pPr>
            <a:r>
              <a:rPr lang="fr-FR" sz="3600" dirty="0" smtClean="0"/>
              <a:t>Un pantalon </a:t>
            </a:r>
            <a:r>
              <a:rPr lang="fr-FR" sz="3600" dirty="0" smtClean="0">
                <a:latin typeface="Calibri" pitchFamily="34" charset="0"/>
              </a:rPr>
              <a:t>rayé</a:t>
            </a:r>
          </a:p>
          <a:p>
            <a:pPr>
              <a:buNone/>
            </a:pPr>
            <a:r>
              <a:rPr lang="fr-FR" sz="3600" dirty="0" smtClean="0"/>
              <a:t>Un pull </a:t>
            </a:r>
            <a:r>
              <a:rPr lang="fr-FR" sz="3600" dirty="0" smtClean="0">
                <a:latin typeface="Calibri" pitchFamily="34" charset="0"/>
              </a:rPr>
              <a:t>tout bariolé</a:t>
            </a:r>
          </a:p>
          <a:p>
            <a:pPr>
              <a:buNone/>
            </a:pPr>
            <a:r>
              <a:rPr lang="fr-FR" sz="3600" dirty="0" smtClean="0"/>
              <a:t>Une nouvelle ceinture</a:t>
            </a:r>
          </a:p>
          <a:p>
            <a:pPr>
              <a:buNone/>
            </a:pPr>
            <a:r>
              <a:rPr lang="fr-FR" sz="3600" dirty="0" smtClean="0"/>
              <a:t>Une paire de chaussures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427984" y="1124744"/>
            <a:ext cx="4716016" cy="573325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fr-FR" sz="3600" dirty="0" smtClean="0"/>
              <a:t>Planté devant la glace</a:t>
            </a:r>
          </a:p>
          <a:p>
            <a:pPr>
              <a:buNone/>
            </a:pPr>
            <a:r>
              <a:rPr lang="fr-FR" sz="3600" dirty="0" smtClean="0"/>
              <a:t>Je me regarde en face</a:t>
            </a:r>
          </a:p>
          <a:p>
            <a:pPr>
              <a:buNone/>
            </a:pPr>
            <a:r>
              <a:rPr lang="fr-FR" sz="3600" dirty="0" smtClean="0"/>
              <a:t>Avec ces cheveux courts</a:t>
            </a:r>
          </a:p>
          <a:p>
            <a:pPr>
              <a:buNone/>
            </a:pPr>
            <a:r>
              <a:rPr lang="fr-FR" sz="3600" dirty="0" smtClean="0"/>
              <a:t>Et ce blouson </a:t>
            </a:r>
            <a:r>
              <a:rPr lang="fr-FR" sz="3600" dirty="0" smtClean="0">
                <a:latin typeface="Calibri" pitchFamily="34" charset="0"/>
              </a:rPr>
              <a:t>en     velours</a:t>
            </a:r>
          </a:p>
          <a:p>
            <a:pPr>
              <a:buNone/>
            </a:pPr>
            <a:r>
              <a:rPr lang="fr-FR" sz="3600" dirty="0" smtClean="0">
                <a:latin typeface="Calibri" pitchFamily="34" charset="0"/>
              </a:rPr>
              <a:t>Est-ce vraimen</a:t>
            </a:r>
            <a:r>
              <a:rPr lang="fr-FR" sz="3600" dirty="0" smtClean="0"/>
              <a:t>t moi</a:t>
            </a:r>
          </a:p>
          <a:p>
            <a:pPr>
              <a:buNone/>
            </a:pPr>
            <a:r>
              <a:rPr lang="fr-FR" sz="3600" dirty="0" smtClean="0"/>
              <a:t>Ce grand garçon là ?</a:t>
            </a:r>
          </a:p>
          <a:p>
            <a:pPr>
              <a:buNone/>
            </a:pPr>
            <a:r>
              <a:rPr lang="fr-FR" sz="3600" dirty="0" smtClean="0"/>
              <a:t>Je ne me reconnais pas! </a:t>
            </a:r>
          </a:p>
          <a:p>
            <a:endParaRPr lang="uk-UA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-171400"/>
            <a:ext cx="9144000" cy="129614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6000" dirty="0" smtClean="0"/>
              <a:t>Dites-moi,</a:t>
            </a:r>
            <a:endParaRPr lang="uk-UA" sz="60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4400" dirty="0" smtClean="0"/>
              <a:t>-</a:t>
            </a:r>
            <a:r>
              <a:rPr lang="fr-FR" sz="4800" b="1" dirty="0" smtClean="0"/>
              <a:t>combien </a:t>
            </a:r>
            <a:r>
              <a:rPr lang="fr-FR" sz="4400" dirty="0" smtClean="0"/>
              <a:t>de vêtements avez-vous entendu?</a:t>
            </a:r>
          </a:p>
          <a:p>
            <a:r>
              <a:rPr lang="fr-FR" sz="4400" dirty="0" smtClean="0"/>
              <a:t>-</a:t>
            </a:r>
            <a:r>
              <a:rPr lang="fr-FR" sz="4400" b="1" dirty="0" smtClean="0"/>
              <a:t>quels</a:t>
            </a:r>
            <a:r>
              <a:rPr lang="fr-FR" sz="4400" dirty="0" smtClean="0"/>
              <a:t> sont ces vêtements?</a:t>
            </a:r>
          </a:p>
          <a:p>
            <a:r>
              <a:rPr lang="fr-FR" sz="4400" dirty="0" smtClean="0"/>
              <a:t>-</a:t>
            </a:r>
            <a:r>
              <a:rPr lang="fr-FR" sz="4400" b="1" dirty="0" smtClean="0"/>
              <a:t>pourquoi </a:t>
            </a:r>
            <a:r>
              <a:rPr lang="fr-FR" sz="4400" dirty="0" smtClean="0"/>
              <a:t>on a acheté ces vêtements à ce garçon?</a:t>
            </a:r>
          </a:p>
          <a:p>
            <a:r>
              <a:rPr lang="fr-FR" sz="4400" dirty="0" smtClean="0"/>
              <a:t>-</a:t>
            </a:r>
            <a:r>
              <a:rPr lang="fr-FR" sz="4400" b="1" dirty="0" smtClean="0"/>
              <a:t>comment </a:t>
            </a:r>
            <a:r>
              <a:rPr lang="fr-FR" sz="4400" dirty="0" err="1" smtClean="0"/>
              <a:t>pensez-vous,où</a:t>
            </a:r>
            <a:r>
              <a:rPr lang="fr-FR" sz="4400" dirty="0" smtClean="0"/>
              <a:t> on a acheté ces vêtements?</a:t>
            </a:r>
            <a:endParaRPr lang="uk-UA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Quels types de commerces connaissez-vous?</a:t>
            </a:r>
            <a:endParaRPr lang="uk-U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uk-UA" b="1" dirty="0"/>
          </a:p>
        </p:txBody>
      </p:sp>
      <p:pic>
        <p:nvPicPr>
          <p:cNvPr id="2050" name="Picture 2" descr="C:\Users\Serhiy\Desktop\1вересня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5"/>
            <a:ext cx="2353945" cy="3207590"/>
          </a:xfrm>
          <a:prstGeom prst="rect">
            <a:avLst/>
          </a:prstGeom>
          <a:noFill/>
        </p:spPr>
      </p:pic>
      <p:pic>
        <p:nvPicPr>
          <p:cNvPr id="2051" name="Picture 3" descr="C:\Users\Serhiy\Desktop\vetement\imgr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484784"/>
            <a:ext cx="3563888" cy="2222748"/>
          </a:xfrm>
          <a:prstGeom prst="rect">
            <a:avLst/>
          </a:prstGeom>
          <a:noFill/>
        </p:spPr>
      </p:pic>
      <p:pic>
        <p:nvPicPr>
          <p:cNvPr id="2052" name="Picture 4" descr="C:\Users\Serhiy\Desktop\граматика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252544">
            <a:off x="2199340" y="1964660"/>
            <a:ext cx="3888432" cy="1695450"/>
          </a:xfrm>
          <a:prstGeom prst="rect">
            <a:avLst/>
          </a:prstGeom>
          <a:noFill/>
        </p:spPr>
      </p:pic>
      <p:pic>
        <p:nvPicPr>
          <p:cNvPr id="2053" name="Picture 5" descr="C:\Users\Serhiy\Desktop\атестація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426165">
            <a:off x="7018606" y="3924642"/>
            <a:ext cx="2333625" cy="2186555"/>
          </a:xfrm>
          <a:prstGeom prst="rect">
            <a:avLst/>
          </a:prstGeom>
          <a:noFill/>
        </p:spPr>
      </p:pic>
      <p:pic>
        <p:nvPicPr>
          <p:cNvPr id="2054" name="Picture 6" descr="C:\Users\Serhiy\Desktop\metiers-9cl\image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3928" y="3717032"/>
            <a:ext cx="3096344" cy="3140968"/>
          </a:xfrm>
          <a:prstGeom prst="rect">
            <a:avLst/>
          </a:prstGeom>
          <a:noFill/>
        </p:spPr>
      </p:pic>
      <p:pic>
        <p:nvPicPr>
          <p:cNvPr id="2" name="Picture 2" descr="C:\Users\Serhiy\Desktop\правила читання\image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9552" y="4294907"/>
            <a:ext cx="2276475" cy="25630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5400" dirty="0" err="1" smtClean="0"/>
              <a:t>MAGASINS:complétez</a:t>
            </a:r>
            <a:r>
              <a:rPr lang="fr-FR" sz="5400" dirty="0" smtClean="0"/>
              <a:t> les mots</a:t>
            </a:r>
            <a:endParaRPr lang="uk-UA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1.</a:t>
            </a:r>
            <a:r>
              <a:rPr lang="fr-FR" b="1" dirty="0" smtClean="0"/>
              <a:t>Etablissement</a:t>
            </a:r>
            <a:r>
              <a:rPr lang="fr-FR" dirty="0" smtClean="0"/>
              <a:t> commercial de vente comportant plusieurs niveaux et servant à la vente de </a:t>
            </a:r>
            <a:r>
              <a:rPr lang="fr-FR" dirty="0" err="1" smtClean="0"/>
              <a:t>marchan</a:t>
            </a:r>
            <a:r>
              <a:rPr lang="fr-FR" dirty="0" smtClean="0"/>
              <a:t>-</a:t>
            </a:r>
            <a:r>
              <a:rPr lang="fr-FR" sz="3200" dirty="0" smtClean="0"/>
              <a:t>   </a:t>
            </a:r>
            <a:r>
              <a:rPr lang="fr-FR" sz="3200" dirty="0" err="1" smtClean="0"/>
              <a:t>ises</a:t>
            </a:r>
            <a:r>
              <a:rPr lang="fr-FR" sz="3200" dirty="0" smtClean="0"/>
              <a:t> variées:                                g…m</a:t>
            </a:r>
            <a:r>
              <a:rPr lang="fr-FR" dirty="0" smtClean="0"/>
              <a:t>…  </a:t>
            </a:r>
            <a:r>
              <a:rPr lang="fr-FR" dirty="0" smtClean="0">
                <a:latin typeface="Vijaya" pitchFamily="34" charset="0"/>
                <a:cs typeface="Vijaya" pitchFamily="34" charset="0"/>
              </a:rPr>
              <a:t>m</a:t>
            </a:r>
          </a:p>
          <a:p>
            <a:r>
              <a:rPr lang="fr-FR" dirty="0" smtClean="0">
                <a:latin typeface="Calibri" pitchFamily="34" charset="0"/>
                <a:cs typeface="Vijaya" pitchFamily="34" charset="0"/>
              </a:rPr>
              <a:t>2.</a:t>
            </a:r>
            <a:r>
              <a:rPr lang="fr-FR" b="1" dirty="0" smtClean="0">
                <a:latin typeface="Calibri" pitchFamily="34" charset="0"/>
                <a:cs typeface="Vijaya" pitchFamily="34" charset="0"/>
              </a:rPr>
              <a:t>Local</a:t>
            </a:r>
            <a:r>
              <a:rPr lang="fr-FR" dirty="0" smtClean="0">
                <a:latin typeface="Calibri" pitchFamily="34" charset="0"/>
                <a:cs typeface="Vijaya" pitchFamily="34" charset="0"/>
              </a:rPr>
              <a:t> où se pratique la vente en libre-service:      </a:t>
            </a:r>
          </a:p>
          <a:p>
            <a:pPr>
              <a:buNone/>
            </a:pPr>
            <a:r>
              <a:rPr lang="fr-FR" dirty="0" smtClean="0">
                <a:latin typeface="Calibri" pitchFamily="34" charset="0"/>
                <a:cs typeface="Vijaya" pitchFamily="34" charset="0"/>
              </a:rPr>
              <a:t>                                                         s</a:t>
            </a:r>
            <a:r>
              <a:rPr lang="fr-FR" dirty="0" smtClean="0">
                <a:latin typeface="Vijaya" pitchFamily="34" charset="0"/>
                <a:cs typeface="Vijaya" pitchFamily="34" charset="0"/>
              </a:rPr>
              <a:t>…  m</a:t>
            </a:r>
            <a:r>
              <a:rPr lang="fr-FR" dirty="0" smtClean="0">
                <a:latin typeface="Calibri" pitchFamily="34" charset="0"/>
                <a:cs typeface="Vijaya" pitchFamily="34" charset="0"/>
              </a:rPr>
              <a:t>, h…  </a:t>
            </a:r>
            <a:r>
              <a:rPr lang="fr-FR" dirty="0" smtClean="0">
                <a:latin typeface="Vijaya" pitchFamily="34" charset="0"/>
                <a:cs typeface="Vijaya" pitchFamily="34" charset="0"/>
              </a:rPr>
              <a:t>m</a:t>
            </a:r>
            <a:endParaRPr lang="fr-FR" dirty="0" smtClean="0">
              <a:latin typeface="Calibri" pitchFamily="34" charset="0"/>
              <a:cs typeface="Vijaya" pitchFamily="34" charset="0"/>
            </a:endParaRPr>
          </a:p>
          <a:p>
            <a:pPr>
              <a:buNone/>
            </a:pPr>
            <a:r>
              <a:rPr lang="fr-FR" dirty="0" smtClean="0">
                <a:latin typeface="Calibri" pitchFamily="34" charset="0"/>
                <a:cs typeface="Vijaya" pitchFamily="34" charset="0"/>
              </a:rPr>
              <a:t>    3.</a:t>
            </a:r>
            <a:r>
              <a:rPr lang="fr-FR" b="1" dirty="0" smtClean="0">
                <a:latin typeface="Calibri" pitchFamily="34" charset="0"/>
                <a:cs typeface="Vijaya" pitchFamily="34" charset="0"/>
              </a:rPr>
              <a:t>Magasin </a:t>
            </a:r>
            <a:r>
              <a:rPr lang="fr-FR" dirty="0" smtClean="0">
                <a:latin typeface="Calibri" pitchFamily="34" charset="0"/>
                <a:cs typeface="Vijaya" pitchFamily="34" charset="0"/>
              </a:rPr>
              <a:t>de </a:t>
            </a:r>
            <a:r>
              <a:rPr lang="fr-FR" dirty="0" err="1" smtClean="0">
                <a:latin typeface="Calibri" pitchFamily="34" charset="0"/>
                <a:cs typeface="Vijaya" pitchFamily="34" charset="0"/>
              </a:rPr>
              <a:t>vêtements,d’</a:t>
            </a:r>
            <a:r>
              <a:rPr lang="fr-FR" dirty="0" smtClean="0">
                <a:latin typeface="Calibri" pitchFamily="34" charset="0"/>
                <a:cs typeface="Vijaya" pitchFamily="34" charset="0"/>
              </a:rPr>
              <a:t>accessoires féminins portant le nom d’un grand couturier:</a:t>
            </a:r>
          </a:p>
          <a:p>
            <a:pPr>
              <a:buNone/>
            </a:pPr>
            <a:r>
              <a:rPr lang="fr-FR" dirty="0" smtClean="0">
                <a:latin typeface="Calibri" pitchFamily="34" charset="0"/>
                <a:cs typeface="Vijaya" pitchFamily="34" charset="0"/>
              </a:rPr>
              <a:t>                                                         b</a:t>
            </a:r>
            <a:r>
              <a:rPr lang="fr-FR" dirty="0" smtClean="0">
                <a:latin typeface="Vijaya" pitchFamily="34" charset="0"/>
                <a:cs typeface="Vijaya" pitchFamily="34" charset="0"/>
              </a:rPr>
              <a:t>… f</a:t>
            </a:r>
          </a:p>
          <a:p>
            <a:pPr>
              <a:buNone/>
            </a:pPr>
            <a:r>
              <a:rPr lang="fr-FR" dirty="0" smtClean="0">
                <a:latin typeface="Vijaya" pitchFamily="34" charset="0"/>
                <a:cs typeface="Vijaya" pitchFamily="34" charset="0"/>
              </a:rPr>
              <a:t>    </a:t>
            </a:r>
            <a:r>
              <a:rPr lang="fr-FR" dirty="0" smtClean="0">
                <a:latin typeface="Calibri" pitchFamily="34" charset="0"/>
                <a:cs typeface="Vijaya" pitchFamily="34" charset="0"/>
              </a:rPr>
              <a:t>4.</a:t>
            </a:r>
            <a:r>
              <a:rPr lang="fr-FR" b="1" dirty="0" smtClean="0">
                <a:latin typeface="Calibri" pitchFamily="34" charset="0"/>
                <a:cs typeface="Vijaya" pitchFamily="34" charset="0"/>
              </a:rPr>
              <a:t>Secteur</a:t>
            </a:r>
            <a:r>
              <a:rPr lang="fr-FR" dirty="0" smtClean="0">
                <a:latin typeface="Calibri" pitchFamily="34" charset="0"/>
                <a:cs typeface="Vijaya" pitchFamily="34" charset="0"/>
              </a:rPr>
              <a:t> d’un grand magasin où l’on vend des </a:t>
            </a:r>
            <a:r>
              <a:rPr lang="fr-FR" dirty="0" err="1" smtClean="0">
                <a:latin typeface="Calibri" pitchFamily="34" charset="0"/>
                <a:cs typeface="Vijaya" pitchFamily="34" charset="0"/>
              </a:rPr>
              <a:t>marchandises,de</a:t>
            </a:r>
            <a:r>
              <a:rPr lang="fr-FR" dirty="0" smtClean="0">
                <a:latin typeface="Calibri" pitchFamily="34" charset="0"/>
                <a:cs typeface="Vijaya" pitchFamily="34" charset="0"/>
              </a:rPr>
              <a:t> même nature:              r…  </a:t>
            </a:r>
            <a:r>
              <a:rPr lang="fr-FR" dirty="0" smtClean="0">
                <a:latin typeface="Vijaya" pitchFamily="34" charset="0"/>
                <a:cs typeface="Vijaya" pitchFamily="34" charset="0"/>
              </a:rPr>
              <a:t>m</a:t>
            </a:r>
          </a:p>
          <a:p>
            <a:pPr>
              <a:buNone/>
            </a:pPr>
            <a:endParaRPr lang="fr-FR" dirty="0" smtClean="0"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endParaRPr lang="fr-FR" dirty="0" smtClean="0">
              <a:latin typeface="Vijaya" pitchFamily="34" charset="0"/>
              <a:cs typeface="Vijaya" pitchFamily="34" charset="0"/>
            </a:endParaRPr>
          </a:p>
          <a:p>
            <a:pPr lvl="1">
              <a:buNone/>
            </a:pPr>
            <a:endParaRPr lang="fr-FR" dirty="0" smtClean="0">
              <a:latin typeface="Vijaya" pitchFamily="34" charset="0"/>
              <a:cs typeface="Vijay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DEVINEZ: </a:t>
            </a:r>
            <a:r>
              <a:rPr lang="fr-FR" dirty="0" smtClean="0">
                <a:latin typeface="Vijaya" pitchFamily="34" charset="0"/>
                <a:cs typeface="Vijaya" pitchFamily="34" charset="0"/>
              </a:rPr>
              <a:t>COMMENT </a:t>
            </a:r>
            <a:r>
              <a:rPr lang="fr-FR" dirty="0" smtClean="0"/>
              <a:t> </a:t>
            </a:r>
            <a:r>
              <a:rPr lang="fr-FR" dirty="0" smtClean="0">
                <a:latin typeface="Vijaya" pitchFamily="34" charset="0"/>
                <a:cs typeface="Vijaya" pitchFamily="34" charset="0"/>
              </a:rPr>
              <a:t>S’APPELLE  CE  RAYON</a:t>
            </a:r>
            <a:r>
              <a:rPr lang="fr-FR" dirty="0" smtClean="0"/>
              <a:t>?</a:t>
            </a:r>
            <a:br>
              <a:rPr lang="fr-FR" dirty="0" smtClean="0"/>
            </a:br>
            <a:r>
              <a:rPr lang="fr-FR" dirty="0" smtClean="0"/>
              <a:t>BIZARRE! On a oublié la première lettre de tous ces mots…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5157192"/>
          </a:xfrm>
          <a:ln w="28575"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.</a:t>
            </a:r>
            <a:r>
              <a:rPr lang="fr-FR" dirty="0" err="1" smtClean="0">
                <a:ln>
                  <a:solidFill>
                    <a:sysClr val="windowText" lastClr="000000"/>
                  </a:solidFill>
                </a:ln>
              </a:rPr>
              <a:t>louson</a:t>
            </a:r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               .</a:t>
            </a:r>
            <a:r>
              <a:rPr lang="fr-FR" dirty="0" err="1" smtClean="0">
                <a:ln>
                  <a:solidFill>
                    <a:sysClr val="windowText" lastClr="000000"/>
                  </a:solidFill>
                </a:ln>
              </a:rPr>
              <a:t>ull</a:t>
            </a:r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           .</a:t>
            </a:r>
            <a:r>
              <a:rPr lang="fr-FR" dirty="0" err="1" smtClean="0">
                <a:ln>
                  <a:solidFill>
                    <a:sysClr val="windowText" lastClr="000000"/>
                  </a:solidFill>
                </a:ln>
              </a:rPr>
              <a:t>eston</a:t>
            </a:r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              .</a:t>
            </a:r>
            <a:r>
              <a:rPr lang="fr-FR" dirty="0" err="1" smtClean="0">
                <a:ln>
                  <a:solidFill>
                    <a:sysClr val="windowText" lastClr="000000"/>
                  </a:solidFill>
                </a:ln>
              </a:rPr>
              <a:t>anteau</a:t>
            </a:r>
            <a:endParaRPr lang="fr-FR" dirty="0" smtClean="0">
              <a:ln>
                <a:solidFill>
                  <a:sysClr val="windowText" lastClr="000000"/>
                </a:solidFill>
              </a:ln>
            </a:endParaRPr>
          </a:p>
          <a:p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.</a:t>
            </a:r>
            <a:r>
              <a:rPr lang="fr-FR" dirty="0" err="1" smtClean="0">
                <a:ln>
                  <a:solidFill>
                    <a:sysClr val="windowText" lastClr="000000"/>
                  </a:solidFill>
                </a:ln>
              </a:rPr>
              <a:t>alopette</a:t>
            </a:r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            .</a:t>
            </a:r>
            <a:r>
              <a:rPr lang="fr-FR" dirty="0" err="1" smtClean="0">
                <a:ln>
                  <a:solidFill>
                    <a:sysClr val="windowText" lastClr="000000"/>
                  </a:solidFill>
                </a:ln>
              </a:rPr>
              <a:t>ollant</a:t>
            </a:r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          .</a:t>
            </a:r>
            <a:r>
              <a:rPr lang="fr-FR" dirty="0" err="1" smtClean="0">
                <a:ln>
                  <a:solidFill>
                    <a:sysClr val="windowText" lastClr="000000"/>
                  </a:solidFill>
                </a:ln>
              </a:rPr>
              <a:t>obe</a:t>
            </a:r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             .</a:t>
            </a:r>
            <a:r>
              <a:rPr lang="fr-FR" dirty="0" err="1" smtClean="0">
                <a:ln>
                  <a:solidFill>
                    <a:sysClr val="windowText" lastClr="000000"/>
                  </a:solidFill>
                </a:ln>
              </a:rPr>
              <a:t>hemise</a:t>
            </a:r>
            <a:endParaRPr lang="fr-FR" dirty="0" smtClean="0">
              <a:ln>
                <a:solidFill>
                  <a:sysClr val="windowText" lastClr="000000"/>
                </a:solidFill>
              </a:ln>
            </a:endParaRPr>
          </a:p>
          <a:p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.</a:t>
            </a:r>
            <a:r>
              <a:rPr lang="fr-FR" dirty="0" err="1" smtClean="0">
                <a:ln>
                  <a:solidFill>
                    <a:sysClr val="windowText" lastClr="000000"/>
                  </a:solidFill>
                </a:ln>
              </a:rPr>
              <a:t>upe</a:t>
            </a:r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                    .-</a:t>
            </a:r>
            <a:r>
              <a:rPr lang="fr-FR" dirty="0" err="1" smtClean="0">
                <a:ln>
                  <a:solidFill>
                    <a:sysClr val="windowText" lastClr="000000"/>
                  </a:solidFill>
                </a:ln>
              </a:rPr>
              <a:t>shirt</a:t>
            </a:r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           .</a:t>
            </a:r>
            <a:r>
              <a:rPr lang="fr-FR" dirty="0" err="1" smtClean="0">
                <a:ln>
                  <a:solidFill>
                    <a:sysClr val="windowText" lastClr="000000"/>
                  </a:solidFill>
                </a:ln>
              </a:rPr>
              <a:t>ean</a:t>
            </a:r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         .</a:t>
            </a:r>
            <a:r>
              <a:rPr lang="fr-FR" dirty="0" err="1" smtClean="0">
                <a:ln>
                  <a:solidFill>
                    <a:sysClr val="windowText" lastClr="000000"/>
                  </a:solidFill>
                </a:ln>
              </a:rPr>
              <a:t>urvêtement</a:t>
            </a:r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 </a:t>
            </a:r>
          </a:p>
          <a:p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………………………………………………………………………………… </a:t>
            </a:r>
          </a:p>
          <a:p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.</a:t>
            </a:r>
            <a:r>
              <a:rPr lang="fr-FR" dirty="0" err="1" smtClean="0">
                <a:ln>
                  <a:solidFill>
                    <a:sysClr val="windowText" lastClr="000000"/>
                  </a:solidFill>
                </a:ln>
              </a:rPr>
              <a:t>ocassins</a:t>
            </a:r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            .</a:t>
            </a:r>
            <a:r>
              <a:rPr lang="fr-FR" dirty="0" err="1" smtClean="0">
                <a:ln>
                  <a:solidFill>
                    <a:sysClr val="windowText" lastClr="000000"/>
                  </a:solidFill>
                </a:ln>
              </a:rPr>
              <a:t>ottes</a:t>
            </a:r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          .</a:t>
            </a:r>
            <a:r>
              <a:rPr lang="fr-FR" dirty="0" err="1" smtClean="0">
                <a:ln>
                  <a:solidFill>
                    <a:sysClr val="windowText" lastClr="000000"/>
                  </a:solidFill>
                </a:ln>
              </a:rPr>
              <a:t>andales</a:t>
            </a:r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        .</a:t>
            </a:r>
            <a:r>
              <a:rPr lang="fr-FR" dirty="0" err="1" smtClean="0">
                <a:ln>
                  <a:solidFill>
                    <a:sysClr val="windowText" lastClr="000000"/>
                  </a:solidFill>
                </a:ln>
              </a:rPr>
              <a:t>askets</a:t>
            </a:r>
            <a:endParaRPr lang="fr-FR" dirty="0" smtClean="0">
              <a:ln>
                <a:solidFill>
                  <a:sysClr val="windowText" lastClr="000000"/>
                </a:solidFill>
              </a:ln>
            </a:endParaRPr>
          </a:p>
          <a:p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.</a:t>
            </a:r>
            <a:r>
              <a:rPr lang="fr-FR" dirty="0" err="1" smtClean="0">
                <a:ln>
                  <a:solidFill>
                    <a:sysClr val="windowText" lastClr="000000"/>
                  </a:solidFill>
                </a:ln>
              </a:rPr>
              <a:t>u-pieds</a:t>
            </a:r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            .</a:t>
            </a:r>
            <a:r>
              <a:rPr lang="fr-FR" dirty="0" err="1" smtClean="0">
                <a:ln>
                  <a:solidFill>
                    <a:sysClr val="windowText" lastClr="000000"/>
                  </a:solidFill>
                </a:ln>
              </a:rPr>
              <a:t>scarpins</a:t>
            </a:r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  </a:t>
            </a:r>
          </a:p>
          <a:p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…………………………………………………………………………………   </a:t>
            </a:r>
          </a:p>
          <a:p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.</a:t>
            </a:r>
            <a:r>
              <a:rPr lang="fr-FR" dirty="0" err="1" smtClean="0">
                <a:ln>
                  <a:solidFill>
                    <a:sysClr val="windowText" lastClr="000000"/>
                  </a:solidFill>
                </a:ln>
              </a:rPr>
              <a:t>oulard</a:t>
            </a:r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     .</a:t>
            </a:r>
            <a:r>
              <a:rPr lang="fr-FR" dirty="0" err="1" smtClean="0">
                <a:ln>
                  <a:solidFill>
                    <a:sysClr val="windowText" lastClr="000000"/>
                  </a:solidFill>
                </a:ln>
              </a:rPr>
              <a:t>asquette</a:t>
            </a:r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      .</a:t>
            </a:r>
            <a:r>
              <a:rPr lang="fr-FR" dirty="0" err="1" smtClean="0">
                <a:ln>
                  <a:solidFill>
                    <a:sysClr val="windowText" lastClr="000000"/>
                  </a:solidFill>
                </a:ln>
              </a:rPr>
              <a:t>charpe</a:t>
            </a:r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      .</a:t>
            </a:r>
            <a:r>
              <a:rPr lang="fr-FR" dirty="0" err="1" smtClean="0">
                <a:ln>
                  <a:solidFill>
                    <a:sysClr val="windowText" lastClr="000000"/>
                  </a:solidFill>
                </a:ln>
              </a:rPr>
              <a:t>ants</a:t>
            </a:r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          .</a:t>
            </a:r>
            <a:r>
              <a:rPr lang="fr-FR" dirty="0" err="1" smtClean="0">
                <a:ln>
                  <a:solidFill>
                    <a:sysClr val="windowText" lastClr="000000"/>
                  </a:solidFill>
                </a:ln>
              </a:rPr>
              <a:t>onnet</a:t>
            </a:r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 </a:t>
            </a:r>
          </a:p>
          <a:p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………………………………………………………………………………..</a:t>
            </a:r>
          </a:p>
          <a:p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 .</a:t>
            </a:r>
            <a:r>
              <a:rPr lang="fr-FR" dirty="0" err="1" smtClean="0">
                <a:ln>
                  <a:solidFill>
                    <a:sysClr val="windowText" lastClr="000000"/>
                  </a:solidFill>
                </a:ln>
              </a:rPr>
              <a:t>racelet</a:t>
            </a:r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      .</a:t>
            </a:r>
            <a:r>
              <a:rPr lang="fr-FR" dirty="0" err="1" smtClean="0">
                <a:ln>
                  <a:solidFill>
                    <a:sysClr val="windowText" lastClr="000000"/>
                  </a:solidFill>
                </a:ln>
              </a:rPr>
              <a:t>einture</a:t>
            </a:r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      .</a:t>
            </a:r>
            <a:r>
              <a:rPr lang="fr-FR" dirty="0" err="1" smtClean="0">
                <a:ln>
                  <a:solidFill>
                    <a:sysClr val="windowText" lastClr="000000"/>
                  </a:solidFill>
                </a:ln>
              </a:rPr>
              <a:t>arapluie</a:t>
            </a:r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       .</a:t>
            </a:r>
            <a:r>
              <a:rPr lang="fr-FR" dirty="0" err="1" smtClean="0">
                <a:ln>
                  <a:solidFill>
                    <a:sysClr val="windowText" lastClr="000000"/>
                  </a:solidFill>
                </a:ln>
              </a:rPr>
              <a:t>ague</a:t>
            </a:r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      .</a:t>
            </a:r>
            <a:r>
              <a:rPr lang="fr-FR" dirty="0" err="1" smtClean="0">
                <a:ln>
                  <a:solidFill>
                    <a:sysClr val="windowText" lastClr="000000"/>
                  </a:solidFill>
                </a:ln>
              </a:rPr>
              <a:t>ontre</a:t>
            </a:r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              </a:t>
            </a:r>
            <a:endParaRPr lang="uk-UA" dirty="0" smtClean="0">
              <a:ln>
                <a:solidFill>
                  <a:sysClr val="windowText" lastClr="000000"/>
                </a:solidFill>
              </a:ln>
            </a:endParaRPr>
          </a:p>
          <a:p>
            <a:endParaRPr lang="fr-FR" dirty="0" smtClean="0">
              <a:ln>
                <a:solidFill>
                  <a:sysClr val="windowText" lastClr="000000"/>
                </a:solidFill>
              </a:ln>
            </a:endParaRPr>
          </a:p>
          <a:p>
            <a:endParaRPr lang="fr-FR" dirty="0" smtClean="0">
              <a:ln>
                <a:solidFill>
                  <a:sysClr val="windowText" lastClr="000000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dirty="0" smtClean="0"/>
              <a:t>Vous devez préparer les dialogues à la maison.  Jouez  les  scènes…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4800" dirty="0" smtClean="0"/>
              <a:t>1.Vous allez au magasin de vêtements…</a:t>
            </a:r>
          </a:p>
          <a:p>
            <a:r>
              <a:rPr lang="fr-FR" sz="4800" dirty="0" smtClean="0"/>
              <a:t>2.Vous allez au magasin de chaussures…</a:t>
            </a:r>
          </a:p>
          <a:p>
            <a:r>
              <a:rPr lang="fr-FR" sz="4800" dirty="0" smtClean="0"/>
              <a:t>3.Un défilé de </a:t>
            </a:r>
            <a:r>
              <a:rPr lang="fr-FR" sz="4800" dirty="0" err="1" smtClean="0"/>
              <a:t>mode.Présentez</a:t>
            </a:r>
            <a:r>
              <a:rPr lang="fr-FR" sz="4800" dirty="0" smtClean="0"/>
              <a:t> les </a:t>
            </a:r>
            <a:r>
              <a:rPr lang="fr-FR" sz="4800" dirty="0" err="1" smtClean="0"/>
              <a:t>modèles.Faites</a:t>
            </a:r>
            <a:r>
              <a:rPr lang="fr-FR" sz="4800" dirty="0" smtClean="0"/>
              <a:t> les commentaires.</a:t>
            </a:r>
            <a:endParaRPr lang="uk-UA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4800" dirty="0">
                <a:latin typeface="Elephant" pitchFamily="18" charset="0"/>
              </a:rPr>
              <a:t>p</a:t>
            </a:r>
            <a:r>
              <a:rPr lang="fr-FR" sz="4800" dirty="0" smtClean="0">
                <a:latin typeface="Elephant" pitchFamily="18" charset="0"/>
              </a:rPr>
              <a:t>oésie </a:t>
            </a:r>
            <a:r>
              <a:rPr lang="fr-FR" sz="4800" dirty="0" smtClean="0"/>
              <a:t>   </a:t>
            </a:r>
            <a:r>
              <a:rPr lang="fr-FR" sz="5400" dirty="0" smtClean="0"/>
              <a:t>LES    HABITS    NEUFS</a:t>
            </a:r>
            <a:endParaRPr lang="uk-UA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124744"/>
            <a:ext cx="4427984" cy="573325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fr-FR" sz="3600" dirty="0" smtClean="0"/>
              <a:t>Pour le jour de la rentrée</a:t>
            </a:r>
          </a:p>
          <a:p>
            <a:pPr>
              <a:buNone/>
            </a:pPr>
            <a:r>
              <a:rPr lang="fr-FR" sz="3600" dirty="0" smtClean="0"/>
              <a:t>Maman m’a acheté</a:t>
            </a:r>
          </a:p>
          <a:p>
            <a:pPr>
              <a:buNone/>
            </a:pPr>
            <a:r>
              <a:rPr lang="fr-FR" sz="3600" dirty="0" smtClean="0"/>
              <a:t>Un pantalon </a:t>
            </a:r>
            <a:r>
              <a:rPr lang="fr-FR" sz="3600" dirty="0" smtClean="0">
                <a:latin typeface="Elephant" pitchFamily="18" charset="0"/>
              </a:rPr>
              <a:t>rayé</a:t>
            </a:r>
          </a:p>
          <a:p>
            <a:pPr>
              <a:buNone/>
            </a:pPr>
            <a:r>
              <a:rPr lang="fr-FR" sz="3600" dirty="0" smtClean="0"/>
              <a:t>Un pull tout </a:t>
            </a:r>
            <a:r>
              <a:rPr lang="fr-FR" sz="3600" dirty="0" smtClean="0">
                <a:latin typeface="Elephant" pitchFamily="18" charset="0"/>
              </a:rPr>
              <a:t>bariolé</a:t>
            </a:r>
          </a:p>
          <a:p>
            <a:pPr>
              <a:buNone/>
            </a:pPr>
            <a:r>
              <a:rPr lang="fr-FR" sz="3600" dirty="0" smtClean="0"/>
              <a:t>Une nouvelle ceinture</a:t>
            </a:r>
          </a:p>
          <a:p>
            <a:pPr>
              <a:buNone/>
            </a:pPr>
            <a:r>
              <a:rPr lang="fr-FR" sz="3600" dirty="0" smtClean="0"/>
              <a:t>Une paire de chaussures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427984" y="1124744"/>
            <a:ext cx="4716016" cy="573325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fr-FR" sz="3600" dirty="0" smtClean="0"/>
              <a:t>Planté devant la glace</a:t>
            </a:r>
          </a:p>
          <a:p>
            <a:pPr>
              <a:buNone/>
            </a:pPr>
            <a:r>
              <a:rPr lang="fr-FR" sz="3600" dirty="0" smtClean="0"/>
              <a:t>Je me regarde en face</a:t>
            </a:r>
          </a:p>
          <a:p>
            <a:pPr>
              <a:buNone/>
            </a:pPr>
            <a:r>
              <a:rPr lang="fr-FR" sz="3600" dirty="0" smtClean="0"/>
              <a:t>Avec ces cheveux courts</a:t>
            </a:r>
          </a:p>
          <a:p>
            <a:pPr>
              <a:buNone/>
            </a:pPr>
            <a:r>
              <a:rPr lang="fr-FR" sz="3600" dirty="0" smtClean="0"/>
              <a:t>Et ce blouson </a:t>
            </a:r>
            <a:r>
              <a:rPr lang="fr-FR" sz="3600" dirty="0" smtClean="0">
                <a:latin typeface="Elephant" pitchFamily="18" charset="0"/>
              </a:rPr>
              <a:t>en     velours</a:t>
            </a:r>
          </a:p>
          <a:p>
            <a:pPr>
              <a:buNone/>
            </a:pPr>
            <a:r>
              <a:rPr lang="fr-FR" sz="3600" dirty="0" smtClean="0"/>
              <a:t>Est-ce vraiment moi</a:t>
            </a:r>
          </a:p>
          <a:p>
            <a:pPr>
              <a:buNone/>
            </a:pPr>
            <a:r>
              <a:rPr lang="fr-FR" sz="3600" dirty="0" smtClean="0"/>
              <a:t>Ce grand garçon là ?</a:t>
            </a:r>
          </a:p>
          <a:p>
            <a:pPr>
              <a:buNone/>
            </a:pPr>
            <a:r>
              <a:rPr lang="fr-FR" sz="3600" dirty="0" smtClean="0"/>
              <a:t>Je ne me reconnais pas! </a:t>
            </a:r>
          </a:p>
          <a:p>
            <a:endParaRPr lang="uk-UA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850</TotalTime>
  <Words>791</Words>
  <Application>Microsoft Office PowerPoint</Application>
  <PresentationFormat>On-screen Show (4:3)</PresentationFormat>
  <Paragraphs>144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Microsoft Office Word Document</vt:lpstr>
      <vt:lpstr>Regardez les images et devinez le sujet de notre leçon</vt:lpstr>
      <vt:lpstr>LE    SUJET</vt:lpstr>
      <vt:lpstr>poésie    LES    HABITS    NEUFS</vt:lpstr>
      <vt:lpstr>Dites-moi,</vt:lpstr>
      <vt:lpstr>Quels types de commerces connaissez-vous?</vt:lpstr>
      <vt:lpstr>MAGASINS:complétez les mots</vt:lpstr>
      <vt:lpstr>DEVINEZ: COMMENT  S’APPELLE  CE  RAYON? BIZARRE! On a oublié la première lettre de tous ces mots…</vt:lpstr>
      <vt:lpstr>Vous devez préparer les dialogues à la maison.  Jouez  les  scènes…</vt:lpstr>
      <vt:lpstr>poésie    LES    HABITS    NEUFS</vt:lpstr>
      <vt:lpstr>DES  TISSUS  -  DES  TOILES</vt:lpstr>
      <vt:lpstr>LE   TISSU   PEUT   ÊTRE  :</vt:lpstr>
      <vt:lpstr>FAISONS   UN  KIM  TOUCHER:</vt:lpstr>
      <vt:lpstr>AUDITION : écoutez le texte   »JEAN»</vt:lpstr>
      <vt:lpstr>INTERVIEWEZ      VOTRE    VOISIN:</vt:lpstr>
      <vt:lpstr>ET   VOUS…?</vt:lpstr>
      <vt:lpstr>Quelles  sont  vos  marques  préférées?</vt:lpstr>
      <vt:lpstr>POUR   ou  CONTRE  les  marques?</vt:lpstr>
      <vt:lpstr>Défilé prêt-à-porter printemps-été 2016</vt:lpstr>
      <vt:lpstr>Parlons  de  ce  défilé…</vt:lpstr>
      <vt:lpstr>Slide 20</vt:lpstr>
      <vt:lpstr>Devoir:  p.72  ex.5 (parler des marques)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Serhiy</dc:creator>
  <cp:lastModifiedBy>Serhiy</cp:lastModifiedBy>
  <cp:revision>83</cp:revision>
  <dcterms:created xsi:type="dcterms:W3CDTF">2015-11-14T19:09:14Z</dcterms:created>
  <dcterms:modified xsi:type="dcterms:W3CDTF">2015-11-17T06:58:34Z</dcterms:modified>
</cp:coreProperties>
</file>