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6"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333FF"/>
    <a:srgbClr val="CC00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02E3EDD3-B167-4591-8F17-76E3308E367D}" type="datetimeFigureOut">
              <a:rPr lang="en-US" smtClean="0"/>
              <a:pPr/>
              <a:t>4/21/2010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2E3EDD3-B167-4591-8F17-76E3308E367D}" type="datetimeFigureOut">
              <a:rPr lang="en-US" smtClean="0"/>
              <a:pPr/>
              <a:t>4/21/2010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2E3EDD3-B167-4591-8F17-76E3308E367D}" type="datetimeFigureOut">
              <a:rPr lang="en-US" smtClean="0"/>
              <a:pPr/>
              <a:t>4/21/2010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02E3EDD3-B167-4591-8F17-76E3308E367D}" type="datetimeFigureOut">
              <a:rPr lang="en-US" smtClean="0"/>
              <a:pPr/>
              <a:t>4/21/2010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E3EDD3-B167-4591-8F17-76E3308E367D}" type="datetimeFigureOut">
              <a:rPr lang="en-US" smtClean="0"/>
              <a:pPr/>
              <a:t>4/21/2010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02E3EDD3-B167-4591-8F17-76E3308E367D}" type="datetimeFigureOut">
              <a:rPr lang="en-US" smtClean="0"/>
              <a:pPr/>
              <a:t>4/21/2010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02E3EDD3-B167-4591-8F17-76E3308E367D}" type="datetimeFigureOut">
              <a:rPr lang="en-US" smtClean="0"/>
              <a:pPr/>
              <a:t>4/21/2010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02E3EDD3-B167-4591-8F17-76E3308E367D}" type="datetimeFigureOut">
              <a:rPr lang="en-US" smtClean="0"/>
              <a:pPr/>
              <a:t>4/21/2010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E3EDD3-B167-4591-8F17-76E3308E367D}" type="datetimeFigureOut">
              <a:rPr lang="en-US" smtClean="0"/>
              <a:pPr/>
              <a:t>4/21/2010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E3EDD3-B167-4591-8F17-76E3308E367D}" type="datetimeFigureOut">
              <a:rPr lang="en-US" smtClean="0"/>
              <a:pPr/>
              <a:t>4/21/2010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E3EDD3-B167-4591-8F17-76E3308E367D}" type="datetimeFigureOut">
              <a:rPr lang="en-US" smtClean="0"/>
              <a:pPr/>
              <a:t>4/21/2010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BA117FA-E8FF-4BC3-8359-3A5A048DA7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3EDD3-B167-4591-8F17-76E3308E367D}" type="datetimeFigureOut">
              <a:rPr lang="en-US" smtClean="0"/>
              <a:pPr/>
              <a:t>4/21/2010</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117FA-E8FF-4BC3-8359-3A5A048DA7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1087;&#1088;&#1077;&#1079;&#1077;&#1085;&#1090;&#1072;&#1094;&#1110;&#1103;%20&#1087;&#1088;&#1077;&#1079;&#1080;&#1076;&#1077;&#1085;&#1090;&#1080;%20!\Desten%5b2%5davi.avi" TargetMode="Externa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G:\&#1087;&#1088;&#1077;&#1079;&#1077;&#1085;&#1090;&#1072;&#1094;&#1110;&#1103;%20&#1087;&#1088;&#1077;&#1079;&#1080;&#1076;&#1077;&#1085;&#1090;&#1080;%20!\Miterand%5b3%5davi.avi"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G:\&#1087;&#1088;&#1077;&#1079;&#1077;&#1085;&#1090;&#1072;&#1094;&#1110;&#1103;%20&#1087;&#1088;&#1077;&#1079;&#1080;&#1076;&#1077;&#1085;&#1090;&#1080;%20!\chirac.%20avi.avi" TargetMode="Externa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1087;&#1088;&#1077;&#1079;&#1077;&#1085;&#1090;&#1072;&#1094;&#1110;&#1103;%20&#1087;&#1088;&#1077;&#1079;&#1080;&#1076;&#1077;&#1085;&#1090;&#1080;%20!\sarkozy%202.avi.avi" TargetMode="External"/><Relationship Id="rId1" Type="http://schemas.openxmlformats.org/officeDocument/2006/relationships/tags" Target="../tags/tag12.xml"/><Relationship Id="rId5" Type="http://schemas.openxmlformats.org/officeDocument/2006/relationships/image" Target="../media/image3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G:\&#1087;&#1088;&#1077;&#1079;&#1077;&#1085;&#1090;&#1072;&#1094;&#1110;&#1103;%20&#1087;&#1088;&#1077;&#1079;&#1080;&#1076;&#1077;&#1085;&#1090;&#1080;%20!\video%5b2%5d1riz2.avi"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hyperlink" Target="http://fr.wikipedia.org/wiki/1958" TargetMode="External"/><Relationship Id="rId13" Type="http://schemas.openxmlformats.org/officeDocument/2006/relationships/hyperlink" Target="http://fr.wikipedia.org/wiki/28_septembre" TargetMode="External"/><Relationship Id="rId1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hyperlink" Target="http://fr.wikipedia.org/wiki/1er_juin" TargetMode="External"/><Relationship Id="rId12" Type="http://schemas.openxmlformats.org/officeDocument/2006/relationships/hyperlink" Target="http://fr.wikipedia.org/wiki/R%C3%A9f%C3%A9rendum" TargetMode="External"/><Relationship Id="rId17" Type="http://schemas.openxmlformats.org/officeDocument/2006/relationships/hyperlink" Target="http://fr.wikipedia.org/wiki/Pouvoir_ex%C3%A9cutif" TargetMode="External"/><Relationship Id="rId2" Type="http://schemas.openxmlformats.org/officeDocument/2006/relationships/image" Target="../media/image1.png"/><Relationship Id="rId16" Type="http://schemas.openxmlformats.org/officeDocument/2006/relationships/hyperlink" Target="http://fr.wikipedia.org/wiki/Pr%C3%A9sident_de_la_R%C3%A9publique_fran%C3%A7aise" TargetMode="External"/><Relationship Id="rId1" Type="http://schemas.openxmlformats.org/officeDocument/2006/relationships/slideLayout" Target="../slideLayouts/slideLayout7.xml"/><Relationship Id="rId6" Type="http://schemas.openxmlformats.org/officeDocument/2006/relationships/hyperlink" Target="http://fr.wikipedia.org/wiki/Pr%C3%A9sident_du_Conseil" TargetMode="External"/><Relationship Id="rId11" Type="http://schemas.openxmlformats.org/officeDocument/2006/relationships/hyperlink" Target="http://fr.wikipedia.org/wiki/Constitution" TargetMode="External"/><Relationship Id="rId5" Type="http://schemas.openxmlformats.org/officeDocument/2006/relationships/hyperlink" Target="http://fr.wikipedia.org/wiki/Crise_de_mai_1958" TargetMode="External"/><Relationship Id="rId15" Type="http://schemas.openxmlformats.org/officeDocument/2006/relationships/hyperlink" Target="http://fr.wikipedia.org/wiki/Constitution_de_1958" TargetMode="External"/><Relationship Id="rId10" Type="http://schemas.openxmlformats.org/officeDocument/2006/relationships/hyperlink" Target="http://fr.wikipedia.org/wiki/Premier_ministre" TargetMode="External"/><Relationship Id="rId4" Type="http://schemas.openxmlformats.org/officeDocument/2006/relationships/hyperlink" Target="http://fr.wikipedia.org/wiki/Putsch_d'Alger_(1958)" TargetMode="External"/><Relationship Id="rId9" Type="http://schemas.openxmlformats.org/officeDocument/2006/relationships/hyperlink" Target="http://fr.wikipedia.org/wiki/Michel_Debr%C3%A9" TargetMode="External"/><Relationship Id="rId14" Type="http://schemas.openxmlformats.org/officeDocument/2006/relationships/hyperlink" Target="http://fr.wikipedia.org/wiki/Septembr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G:\&#1087;&#1088;&#1077;&#1079;&#1077;&#1085;&#1090;&#1072;&#1094;&#1110;&#1103;%20&#1087;&#1088;&#1077;&#1079;&#1080;&#1076;&#1077;&#1085;&#1090;&#1080;%20!\gaulle%5b2%5davi.avi" TargetMode="Externa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G:\&#1087;&#1088;&#1077;&#1079;&#1077;&#1085;&#1090;&#1072;&#1094;&#1110;&#1103;%20&#1087;&#1088;&#1077;&#1079;&#1080;&#1076;&#1077;&#1085;&#1090;&#1080;%20!\gaulle%5b1%5davi.avi"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G:\&#1087;&#1088;&#1077;&#1079;&#1077;&#1085;&#1090;&#1072;&#1094;&#1110;&#1103;%20&#1087;&#1088;&#1077;&#1079;&#1080;&#1076;&#1077;&#1085;&#1090;&#1080;%20!\Pompidou%20part1%20avi.avi"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sp>
        <p:nvSpPr>
          <p:cNvPr id="3" name="Rectangle 1"/>
          <p:cNvSpPr>
            <a:spLocks noChangeArrowheads="1"/>
          </p:cNvSpPr>
          <p:nvPr/>
        </p:nvSpPr>
        <p:spPr bwMode="auto">
          <a:xfrm>
            <a:off x="357158" y="1857364"/>
            <a:ext cx="8572560" cy="2585323"/>
          </a:xfrm>
          <a:prstGeom prst="rect">
            <a:avLst/>
          </a:prstGeom>
          <a:noFill/>
          <a:ln w="9525">
            <a:noFill/>
            <a:miter lim="800000"/>
            <a:headEnd/>
            <a:tailEnd/>
          </a:ln>
          <a:effectLst>
            <a:glow rad="139700">
              <a:schemeClr val="accent4">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5400" b="0" i="0" u="none" strike="noStrike" cap="none" normalizeH="0" baseline="0" dirty="0" smtClean="0">
                <a:ln>
                  <a:solidFill>
                    <a:srgbClr val="7030A0"/>
                  </a:solidFill>
                </a:ln>
                <a:solidFill>
                  <a:schemeClr val="tx1"/>
                </a:solidFill>
                <a:effectLst>
                  <a:outerShdw blurRad="50800" dist="38100" dir="2700000" algn="tl" rotWithShape="0">
                    <a:prstClr val="black">
                      <a:alpha val="40000"/>
                    </a:prstClr>
                  </a:outerShdw>
                </a:effectLst>
                <a:latin typeface="Arial" pitchFamily="34" charset="0"/>
              </a:rPr>
              <a:t>Les présidents de la cinquième république française</a:t>
            </a:r>
          </a:p>
        </p:txBody>
      </p:sp>
    </p:spTree>
    <p:custDataLst>
      <p:tags r:id="rId1"/>
    </p:custDataLst>
  </p:cSld>
  <p:clrMapOvr>
    <a:masterClrMapping/>
  </p:clrMapOvr>
  <p:transition advTm="50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 name="Рисунок 2" descr="Valéry_Giscard_d'Estaing05b.jpg"/>
          <p:cNvPicPr>
            <a:picLocks noChangeAspect="1"/>
          </p:cNvPicPr>
          <p:nvPr/>
        </p:nvPicPr>
        <p:blipFill>
          <a:blip r:embed="rId4" cstate="print"/>
          <a:stretch>
            <a:fillRect/>
          </a:stretch>
        </p:blipFill>
        <p:spPr>
          <a:xfrm>
            <a:off x="500034" y="3534032"/>
            <a:ext cx="2000264" cy="3323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Valery-Giscard-D-Estaing-2.jpg"/>
          <p:cNvPicPr>
            <a:picLocks noChangeAspect="1"/>
          </p:cNvPicPr>
          <p:nvPr/>
        </p:nvPicPr>
        <p:blipFill>
          <a:blip r:embed="rId5" cstate="print"/>
          <a:stretch>
            <a:fillRect/>
          </a:stretch>
        </p:blipFill>
        <p:spPr>
          <a:xfrm>
            <a:off x="3357562" y="1600200"/>
            <a:ext cx="2428875" cy="3657600"/>
          </a:xfrm>
          <a:prstGeom prst="rect">
            <a:avLst/>
          </a:prstGeom>
          <a:ln>
            <a:noFill/>
          </a:ln>
          <a:effectLst>
            <a:softEdge rad="112500"/>
          </a:effectLst>
        </p:spPr>
      </p:pic>
      <p:pic>
        <p:nvPicPr>
          <p:cNvPr id="5" name="Рисунок 4" descr="Photo Giscard JPEG.jpg"/>
          <p:cNvPicPr>
            <a:picLocks noChangeAspect="1"/>
          </p:cNvPicPr>
          <p:nvPr/>
        </p:nvPicPr>
        <p:blipFill>
          <a:blip r:embed="rId6" cstate="print"/>
          <a:stretch>
            <a:fillRect/>
          </a:stretch>
        </p:blipFill>
        <p:spPr>
          <a:xfrm>
            <a:off x="6143636" y="214290"/>
            <a:ext cx="2882900" cy="421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5" name="Rectangle 1"/>
          <p:cNvSpPr>
            <a:spLocks noChangeArrowheads="1"/>
          </p:cNvSpPr>
          <p:nvPr/>
        </p:nvSpPr>
        <p:spPr bwMode="auto">
          <a:xfrm>
            <a:off x="214282" y="0"/>
            <a:ext cx="271464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6">
                    <a:lumMod val="40000"/>
                    <a:lumOff val="60000"/>
                  </a:schemeClr>
                </a:solidFill>
                <a:effectLst/>
                <a:latin typeface="Arial" pitchFamily="34" charset="0"/>
                <a:ea typeface="Times New Roman" pitchFamily="18" charset="0"/>
              </a:rPr>
              <a:t>Né en 1926, issu d'une famille de la riche bourgeoisie, Valéry Giscard d'Estaing fait des études supérieures brillantes. Député </a:t>
            </a:r>
            <a:r>
              <a:rPr lang="fr-FR" sz="1400" b="1" dirty="0" smtClean="0">
                <a:solidFill>
                  <a:schemeClr val="accent6">
                    <a:lumMod val="40000"/>
                    <a:lumOff val="60000"/>
                  </a:schemeClr>
                </a:solidFill>
                <a:latin typeface="Times New Roman" pitchFamily="18" charset="0"/>
                <a:ea typeface="Times New Roman" pitchFamily="18" charset="0"/>
                <a:cs typeface="Times New Roman" pitchFamily="18" charset="0"/>
              </a:rPr>
              <a:t>à</a:t>
            </a:r>
            <a:r>
              <a:rPr kumimoji="0" lang="fr-FR" sz="1400" b="1" i="0" u="none" strike="noStrike" cap="none" normalizeH="0" baseline="0" dirty="0" smtClean="0">
                <a:ln>
                  <a:noFill/>
                </a:ln>
                <a:solidFill>
                  <a:schemeClr val="accent6">
                    <a:lumMod val="40000"/>
                    <a:lumOff val="60000"/>
                  </a:schemeClr>
                </a:solidFill>
                <a:effectLst/>
                <a:latin typeface="Times New Roman" pitchFamily="18" charset="0"/>
                <a:ea typeface="Times New Roman" pitchFamily="18" charset="0"/>
                <a:cs typeface="Times New Roman" pitchFamily="18" charset="0"/>
              </a:rPr>
              <a:t> </a:t>
            </a:r>
            <a:r>
              <a:rPr kumimoji="0" lang="fr-FR" sz="1400" b="1" i="0" u="none" strike="noStrike" cap="none" normalizeH="0" baseline="0" dirty="0" smtClean="0">
                <a:ln>
                  <a:noFill/>
                </a:ln>
                <a:solidFill>
                  <a:schemeClr val="accent6">
                    <a:lumMod val="40000"/>
                    <a:lumOff val="60000"/>
                  </a:schemeClr>
                </a:solidFill>
                <a:effectLst/>
                <a:latin typeface="Arial" pitchFamily="34" charset="0"/>
                <a:ea typeface="Times New Roman" pitchFamily="18" charset="0"/>
              </a:rPr>
              <a:t>29 ans, homme de droite mais non gaulliste, il est ministre des Finances, d'abord sous la présidence de De Gaulle, puis sous celle de Pompidou. En 1974, il se présente aux élections présidentielles et l'emporte au second tour de justesse face au candidat socialiste François Mitterrand. </a:t>
            </a:r>
            <a:endParaRPr kumimoji="0" lang="fr-FR" sz="1400" b="1" i="0" u="none" strike="noStrike" cap="none" normalizeH="0" baseline="0" dirty="0" smtClean="0">
              <a:ln>
                <a:noFill/>
              </a:ln>
              <a:solidFill>
                <a:schemeClr val="accent6">
                  <a:lumMod val="40000"/>
                  <a:lumOff val="60000"/>
                </a:schemeClr>
              </a:solidFill>
              <a:effectLst/>
              <a:latin typeface="Arial" pitchFamily="34" charset="0"/>
            </a:endParaRPr>
          </a:p>
        </p:txBody>
      </p:sp>
      <p:sp>
        <p:nvSpPr>
          <p:cNvPr id="7" name="Прямоугольник 6"/>
          <p:cNvSpPr/>
          <p:nvPr/>
        </p:nvSpPr>
        <p:spPr>
          <a:xfrm>
            <a:off x="3286116" y="214290"/>
            <a:ext cx="2513958" cy="369332"/>
          </a:xfrm>
          <a:prstGeom prst="rect">
            <a:avLst/>
          </a:prstGeom>
        </p:spPr>
        <p:txBody>
          <a:bodyPr wrap="none">
            <a:spAutoFit/>
          </a:bodyPr>
          <a:lstStyle/>
          <a:p>
            <a:r>
              <a:rPr lang="fr-FR" b="1" dirty="0" smtClean="0">
                <a:solidFill>
                  <a:srgbClr val="7030A0"/>
                </a:solidFill>
                <a:latin typeface="Calibri" pitchFamily="34" charset="0"/>
                <a:ea typeface="Times New Roman" pitchFamily="18" charset="0"/>
                <a:cs typeface="Times New Roman" pitchFamily="18" charset="0"/>
              </a:rPr>
              <a:t>Valéry Giscard d’Estaing</a:t>
            </a:r>
            <a:r>
              <a:rPr lang="fr-FR" dirty="0" smtClean="0">
                <a:solidFill>
                  <a:srgbClr val="7030A0"/>
                </a:solidFill>
                <a:latin typeface="Calibri" pitchFamily="34" charset="0"/>
                <a:ea typeface="Times New Roman" pitchFamily="18" charset="0"/>
                <a:cs typeface="Times New Roman" pitchFamily="18" charset="0"/>
              </a:rPr>
              <a:t> </a:t>
            </a:r>
            <a:endParaRPr lang="en-US" dirty="0">
              <a:solidFill>
                <a:srgbClr val="7030A0"/>
              </a:solidFill>
            </a:endParaRPr>
          </a:p>
        </p:txBody>
      </p:sp>
    </p:spTree>
    <p:custDataLst>
      <p:tags r:id="rId1"/>
    </p:custDataLst>
  </p:cSld>
  <p:clrMapOvr>
    <a:masterClrMapping/>
  </p:clrMapOvr>
  <p:transition advTm="207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 name="Рисунок 2" descr="151919-valery-giscard-d-estaing-et-son-637x0-1.jpg"/>
          <p:cNvPicPr>
            <a:picLocks noChangeAspect="1"/>
          </p:cNvPicPr>
          <p:nvPr/>
        </p:nvPicPr>
        <p:blipFill>
          <a:blip r:embed="rId4" cstate="print"/>
          <a:stretch>
            <a:fillRect/>
          </a:stretch>
        </p:blipFill>
        <p:spPr>
          <a:xfrm>
            <a:off x="3214678" y="642918"/>
            <a:ext cx="2757940" cy="4143404"/>
          </a:xfrm>
          <a:prstGeom prst="rect">
            <a:avLst/>
          </a:prstGeom>
        </p:spPr>
      </p:pic>
      <p:pic>
        <p:nvPicPr>
          <p:cNvPr id="4" name="Рисунок 3" descr="c30fb4dc55d801fc7473840b5b161dfa-2.jpg"/>
          <p:cNvPicPr>
            <a:picLocks noChangeAspect="1"/>
          </p:cNvPicPr>
          <p:nvPr/>
        </p:nvPicPr>
        <p:blipFill>
          <a:blip r:embed="rId5" cstate="print"/>
          <a:stretch>
            <a:fillRect/>
          </a:stretch>
        </p:blipFill>
        <p:spPr>
          <a:xfrm>
            <a:off x="357158" y="4214818"/>
            <a:ext cx="2381250" cy="2381250"/>
          </a:xfrm>
          <a:prstGeom prst="rect">
            <a:avLst/>
          </a:prstGeom>
          <a:ln>
            <a:noFill/>
          </a:ln>
          <a:effectLst>
            <a:softEdge rad="112500"/>
          </a:effectLst>
        </p:spPr>
      </p:pic>
      <p:pic>
        <p:nvPicPr>
          <p:cNvPr id="5" name="Рисунок 4" descr="Valery_Giscard_d_Estaing.jpg"/>
          <p:cNvPicPr>
            <a:picLocks noChangeAspect="1"/>
          </p:cNvPicPr>
          <p:nvPr/>
        </p:nvPicPr>
        <p:blipFill>
          <a:blip r:embed="rId6" cstate="print"/>
          <a:stretch>
            <a:fillRect/>
          </a:stretch>
        </p:blipFill>
        <p:spPr>
          <a:xfrm>
            <a:off x="5643570" y="4429132"/>
            <a:ext cx="3333750" cy="2247900"/>
          </a:xfrm>
          <a:prstGeom prst="rect">
            <a:avLst/>
          </a:prstGeom>
          <a:ln>
            <a:noFill/>
          </a:ln>
          <a:effectLst>
            <a:softEdge rad="112500"/>
          </a:effectLst>
        </p:spPr>
      </p:pic>
      <p:sp>
        <p:nvSpPr>
          <p:cNvPr id="24577" name="Rectangle 1"/>
          <p:cNvSpPr>
            <a:spLocks noChangeArrowheads="1"/>
          </p:cNvSpPr>
          <p:nvPr/>
        </p:nvSpPr>
        <p:spPr bwMode="auto">
          <a:xfrm>
            <a:off x="6215074" y="357166"/>
            <a:ext cx="257176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6213"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Au pouvoir, Giscard d'Estaing s'attache </a:t>
            </a:r>
            <a:r>
              <a:rPr kumimoji="0" lang="fr-FR" sz="1600" b="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à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 </a:t>
            </a:r>
            <a:r>
              <a:rPr kumimoji="0" lang="uk-UA"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décrisper</a:t>
            </a:r>
            <a:r>
              <a:rPr kumimoji="0" lang="uk-UA"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 la société en faisant appliquer une série de réformes comme la majorité </a:t>
            </a:r>
            <a:r>
              <a:rPr kumimoji="0" lang="fr-FR" sz="1600" b="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à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18 ans et le droit </a:t>
            </a:r>
            <a:r>
              <a:rPr kumimoji="0" lang="fr-FR" sz="1600" b="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à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l'avortement. Mais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c’est sous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sa présidence que la France entre dans la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crise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économique, et il ne parvient pas </a:t>
            </a:r>
            <a:r>
              <a:rPr kumimoji="0" lang="fr-FR" sz="1600" b="0"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à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empêcher la hausse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des prix </a:t>
            </a:r>
            <a:r>
              <a:rPr kumimoji="0" lang="fr-FR" sz="1600" b="0" i="0" u="none" strike="noStrike" cap="none" normalizeH="0" baseline="0" dirty="0" smtClean="0">
                <a:ln>
                  <a:noFill/>
                </a:ln>
                <a:solidFill>
                  <a:schemeClr val="accent1">
                    <a:lumMod val="75000"/>
                  </a:schemeClr>
                </a:solidFill>
                <a:effectLst/>
                <a:latin typeface="Arial" pitchFamily="34" charset="0"/>
                <a:ea typeface="Times New Roman" pitchFamily="18" charset="0"/>
              </a:rPr>
              <a:t>et la montée du chômage. Il est battu aux élections présidentielles de 1981. </a:t>
            </a:r>
            <a:endParaRPr kumimoji="0" lang="fr-FR" sz="1600" b="0" i="0" u="none" strike="noStrike" cap="none" normalizeH="0" baseline="0" dirty="0" smtClean="0">
              <a:ln>
                <a:noFill/>
              </a:ln>
              <a:solidFill>
                <a:schemeClr val="accent1">
                  <a:lumMod val="75000"/>
                </a:schemeClr>
              </a:solidFill>
              <a:effectLst/>
              <a:latin typeface="Arial" pitchFamily="34" charset="0"/>
            </a:endParaRPr>
          </a:p>
        </p:txBody>
      </p:sp>
      <p:sp>
        <p:nvSpPr>
          <p:cNvPr id="9" name="Прямоугольник 8"/>
          <p:cNvSpPr/>
          <p:nvPr/>
        </p:nvSpPr>
        <p:spPr>
          <a:xfrm>
            <a:off x="142844" y="785794"/>
            <a:ext cx="2928926" cy="923330"/>
          </a:xfrm>
          <a:prstGeom prst="rect">
            <a:avLst/>
          </a:prstGeom>
        </p:spPr>
        <p:txBody>
          <a:bodyPr wrap="square">
            <a:spAutoFit/>
          </a:bodyPr>
          <a:lstStyle/>
          <a:p>
            <a:r>
              <a:rPr lang="fr-FR" dirty="0" smtClean="0">
                <a:solidFill>
                  <a:srgbClr val="FFFF00"/>
                </a:solidFill>
              </a:rPr>
              <a:t>Il a été élu а l’Académie française, le 11 décembre 2003.</a:t>
            </a:r>
            <a:endParaRPr lang="en-US" dirty="0">
              <a:solidFill>
                <a:srgbClr val="FFFF00"/>
              </a:solidFill>
            </a:endParaRPr>
          </a:p>
        </p:txBody>
      </p:sp>
    </p:spTree>
    <p:custDataLst>
      <p:tags r:id="rId1"/>
    </p:custDataLst>
  </p:cSld>
  <p:clrMapOvr>
    <a:masterClrMapping/>
  </p:clrMapOvr>
  <p:transition advTm="204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fade">
                                      <p:cBhvr>
                                        <p:cTn id="7" dur="2000"/>
                                        <p:tgtEl>
                                          <p:spTgt spid="24577">
                                            <p:txEl>
                                              <p:pRg st="0" end="0"/>
                                            </p:txEl>
                                          </p:spTgt>
                                        </p:tgtEl>
                                      </p:cBhvr>
                                    </p:animEffect>
                                    <p:anim calcmode="lin" valueType="num">
                                      <p:cBhvr>
                                        <p:cTn id="8" dur="2000" fill="hold"/>
                                        <p:tgtEl>
                                          <p:spTgt spid="24577">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4577">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457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1"/>
                                          </p:val>
                                        </p:tav>
                                        <p:tav tm="100000">
                                          <p:val>
                                            <p:strVal val="#ppt_x"/>
                                          </p:val>
                                        </p:tav>
                                      </p:tavLst>
                                    </p:anim>
                                    <p:anim calcmode="lin" valueType="num">
                                      <p:cBhvr>
                                        <p:cTn id="17"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4" cstate="print"/>
          <a:stretch>
            <a:fillRect/>
          </a:stretch>
        </p:blipFill>
        <p:spPr>
          <a:xfrm>
            <a:off x="0" y="0"/>
            <a:ext cx="9144000" cy="6858000"/>
          </a:xfrm>
          <a:prstGeom prst="rect">
            <a:avLst/>
          </a:prstGeom>
        </p:spPr>
      </p:pic>
      <p:sp>
        <p:nvSpPr>
          <p:cNvPr id="3" name="Прямоугольник 2"/>
          <p:cNvSpPr/>
          <p:nvPr/>
        </p:nvSpPr>
        <p:spPr>
          <a:xfrm>
            <a:off x="3000364" y="214290"/>
            <a:ext cx="3298852" cy="461665"/>
          </a:xfrm>
          <a:prstGeom prst="rect">
            <a:avLst/>
          </a:prstGeom>
        </p:spPr>
        <p:txBody>
          <a:bodyPr wrap="none">
            <a:spAutoFit/>
          </a:bodyPr>
          <a:lstStyle/>
          <a:p>
            <a:r>
              <a:rPr lang="fr-FR" sz="2400" b="1" dirty="0" smtClean="0">
                <a:solidFill>
                  <a:srgbClr val="7030A0"/>
                </a:solidFill>
                <a:latin typeface="Calibri" pitchFamily="34" charset="0"/>
                <a:ea typeface="Times New Roman" pitchFamily="18" charset="0"/>
                <a:cs typeface="Times New Roman" pitchFamily="18" charset="0"/>
              </a:rPr>
              <a:t>Valéry Giscard d’Estaing</a:t>
            </a:r>
            <a:r>
              <a:rPr lang="fr-FR" sz="2400" dirty="0" smtClean="0">
                <a:solidFill>
                  <a:srgbClr val="7030A0"/>
                </a:solidFill>
                <a:latin typeface="Calibri" pitchFamily="34" charset="0"/>
                <a:ea typeface="Times New Roman" pitchFamily="18" charset="0"/>
                <a:cs typeface="Times New Roman" pitchFamily="18" charset="0"/>
              </a:rPr>
              <a:t> </a:t>
            </a:r>
            <a:endParaRPr lang="en-US" sz="2400" dirty="0">
              <a:solidFill>
                <a:srgbClr val="7030A0"/>
              </a:solidFill>
            </a:endParaRPr>
          </a:p>
        </p:txBody>
      </p:sp>
      <p:sp>
        <p:nvSpPr>
          <p:cNvPr id="4" name="Прямоугольник 3"/>
          <p:cNvSpPr/>
          <p:nvPr/>
        </p:nvSpPr>
        <p:spPr>
          <a:xfrm>
            <a:off x="3786182" y="857232"/>
            <a:ext cx="1519968" cy="400110"/>
          </a:xfrm>
          <a:prstGeom prst="rect">
            <a:avLst/>
          </a:prstGeom>
        </p:spPr>
        <p:txBody>
          <a:bodyPr wrap="none">
            <a:spAutoFit/>
          </a:bodyPr>
          <a:lstStyle/>
          <a:p>
            <a:r>
              <a:rPr lang="fr-FR" sz="2000" b="1" dirty="0" smtClean="0">
                <a:solidFill>
                  <a:srgbClr val="7030A0"/>
                </a:solidFill>
              </a:rPr>
              <a:t>(1974-1981) </a:t>
            </a:r>
            <a:endParaRPr lang="en-US" sz="2000" dirty="0">
              <a:solidFill>
                <a:srgbClr val="7030A0"/>
              </a:solidFill>
            </a:endParaRPr>
          </a:p>
        </p:txBody>
      </p:sp>
      <p:pic>
        <p:nvPicPr>
          <p:cNvPr id="6" name="Desten[2]avi.avi">
            <a:hlinkClick r:id="" action="ppaction://media"/>
          </p:cNvPr>
          <p:cNvPicPr>
            <a:picLocks noRot="1" noChangeAspect="1"/>
          </p:cNvPicPr>
          <p:nvPr>
            <a:videoFile r:link="rId2"/>
          </p:nvPr>
        </p:nvPicPr>
        <p:blipFill>
          <a:blip r:embed="rId5" cstate="print"/>
          <a:stretch>
            <a:fillRect/>
          </a:stretch>
        </p:blipFill>
        <p:spPr>
          <a:xfrm>
            <a:off x="1214414" y="1285860"/>
            <a:ext cx="6948502" cy="5211377"/>
          </a:xfrm>
          <a:prstGeom prst="rect">
            <a:avLst/>
          </a:prstGeom>
        </p:spPr>
      </p:pic>
    </p:spTree>
    <p:custDataLst>
      <p:tags r:id="rId1"/>
    </p:custDataLst>
  </p:cSld>
  <p:clrMapOvr>
    <a:masterClrMapping/>
  </p:clrMapOvr>
  <p:transition advTm="62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3000364" y="142852"/>
            <a:ext cx="3130537" cy="523220"/>
          </a:xfrm>
          <a:prstGeom prst="rect">
            <a:avLst/>
          </a:prstGeom>
        </p:spPr>
        <p:txBody>
          <a:bodyPr wrap="none">
            <a:spAutoFit/>
          </a:bodyPr>
          <a:lstStyle/>
          <a:p>
            <a:r>
              <a:rPr lang="fr-FR" sz="2800" b="1" dirty="0"/>
              <a:t>François Mitterrand</a:t>
            </a:r>
            <a:endParaRPr lang="en-US" sz="2800" dirty="0"/>
          </a:p>
        </p:txBody>
      </p:sp>
      <p:sp>
        <p:nvSpPr>
          <p:cNvPr id="4" name="Прямоугольник 3"/>
          <p:cNvSpPr/>
          <p:nvPr/>
        </p:nvSpPr>
        <p:spPr>
          <a:xfrm>
            <a:off x="3929058" y="785794"/>
            <a:ext cx="1388522" cy="369332"/>
          </a:xfrm>
          <a:prstGeom prst="rect">
            <a:avLst/>
          </a:prstGeom>
        </p:spPr>
        <p:txBody>
          <a:bodyPr wrap="none">
            <a:spAutoFit/>
          </a:bodyPr>
          <a:lstStyle/>
          <a:p>
            <a:r>
              <a:rPr lang="fr-FR" b="1" dirty="0" smtClean="0"/>
              <a:t>(1981-1995) </a:t>
            </a:r>
            <a:endParaRPr lang="en-US" dirty="0"/>
          </a:p>
        </p:txBody>
      </p:sp>
      <p:sp>
        <p:nvSpPr>
          <p:cNvPr id="6" name="Прямоугольник 5"/>
          <p:cNvSpPr/>
          <p:nvPr/>
        </p:nvSpPr>
        <p:spPr>
          <a:xfrm>
            <a:off x="1928794" y="6072206"/>
            <a:ext cx="5500694" cy="369332"/>
          </a:xfrm>
          <a:prstGeom prst="rect">
            <a:avLst/>
          </a:prstGeom>
        </p:spPr>
        <p:txBody>
          <a:bodyPr wrap="square">
            <a:spAutoFit/>
          </a:bodyPr>
          <a:lstStyle/>
          <a:p>
            <a:r>
              <a:rPr lang="fr-FR" b="1" dirty="0" smtClean="0"/>
              <a:t>Election présidentielle Française 1981, annonce résultat </a:t>
            </a:r>
            <a:endParaRPr lang="fr-FR" b="1" dirty="0"/>
          </a:p>
        </p:txBody>
      </p:sp>
      <p:pic>
        <p:nvPicPr>
          <p:cNvPr id="7" name="Miterand[3]avi.avi">
            <a:hlinkClick r:id="" action="ppaction://media"/>
          </p:cNvPr>
          <p:cNvPicPr>
            <a:picLocks noRot="1" noChangeAspect="1"/>
          </p:cNvPicPr>
          <p:nvPr>
            <a:videoFile r:link="rId1"/>
          </p:nvPr>
        </p:nvPicPr>
        <p:blipFill>
          <a:blip r:embed="rId4" cstate="print"/>
          <a:stretch>
            <a:fillRect/>
          </a:stretch>
        </p:blipFill>
        <p:spPr>
          <a:xfrm>
            <a:off x="1357290" y="1214422"/>
            <a:ext cx="6500842" cy="4875632"/>
          </a:xfrm>
          <a:prstGeom prst="rect">
            <a:avLst/>
          </a:prstGeom>
        </p:spPr>
      </p:pic>
    </p:spTree>
  </p:cSld>
  <p:clrMapOvr>
    <a:masterClrMapping/>
  </p:clrMapOvr>
  <p:transition advTm="755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9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 name="Рисунок 2" descr="Mitterrand_4_2.jpg"/>
          <p:cNvPicPr>
            <a:picLocks noChangeAspect="1"/>
          </p:cNvPicPr>
          <p:nvPr/>
        </p:nvPicPr>
        <p:blipFill>
          <a:blip r:embed="rId4" cstate="print"/>
          <a:stretch>
            <a:fillRect/>
          </a:stretch>
        </p:blipFill>
        <p:spPr>
          <a:xfrm>
            <a:off x="142844" y="1357298"/>
            <a:ext cx="2777140" cy="3602736"/>
          </a:xfrm>
          <a:prstGeom prst="rect">
            <a:avLst/>
          </a:prstGeom>
        </p:spPr>
      </p:pic>
      <p:pic>
        <p:nvPicPr>
          <p:cNvPr id="4" name="Рисунок 3" descr="mitterrand.jpg"/>
          <p:cNvPicPr>
            <a:picLocks noChangeAspect="1"/>
          </p:cNvPicPr>
          <p:nvPr/>
        </p:nvPicPr>
        <p:blipFill>
          <a:blip r:embed="rId5" cstate="print"/>
          <a:stretch>
            <a:fillRect/>
          </a:stretch>
        </p:blipFill>
        <p:spPr>
          <a:xfrm>
            <a:off x="6286512" y="2143116"/>
            <a:ext cx="2381250" cy="3505200"/>
          </a:xfrm>
          <a:prstGeom prst="rect">
            <a:avLst/>
          </a:prstGeom>
        </p:spPr>
      </p:pic>
      <p:sp>
        <p:nvSpPr>
          <p:cNvPr id="25601" name="Rectangle 1"/>
          <p:cNvSpPr>
            <a:spLocks noChangeArrowheads="1"/>
          </p:cNvSpPr>
          <p:nvPr/>
        </p:nvSpPr>
        <p:spPr bwMode="auto">
          <a:xfrm>
            <a:off x="3071802" y="500042"/>
            <a:ext cx="292895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Né en 1916, issu de la bourgeoisie de province François Mitterrand fait des études d'avocat. Prisonnier de guerre en 1940, il s‘évade et travaille dans l'administration de Vichy avant de rentrer dans la Resistance. </a:t>
            </a:r>
            <a:endParaRPr kumimoji="0" lang="en-US" sz="1400" b="1" i="0" u="none" strike="noStrike" cap="none" normalizeH="0" baseline="0" dirty="0" smtClean="0">
              <a:ln>
                <a:noFill/>
              </a:ln>
              <a:solidFill>
                <a:srgbClr val="CC0066"/>
              </a:solidFill>
              <a:effectLst/>
              <a:latin typeface="Arial" pitchFamily="34" charset="0"/>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Sous la IVe République, il est député et onze fois ministre. Hostile </a:t>
            </a:r>
            <a:r>
              <a:rPr lang="fr-FR" sz="1400" b="1" dirty="0" smtClean="0">
                <a:solidFill>
                  <a:srgbClr val="CC0066"/>
                </a:solidFill>
                <a:latin typeface="Times New Roman" pitchFamily="18" charset="0"/>
                <a:ea typeface="Times New Roman" pitchFamily="18" charset="0"/>
                <a:cs typeface="Times New Roman" pitchFamily="18" charset="0"/>
              </a:rPr>
              <a:t>à</a:t>
            </a:r>
            <a:r>
              <a:rPr kumimoji="0" lang="fr-FR" sz="1400" b="1" i="0" u="none" strike="noStrike" cap="none" normalizeH="0" baseline="0" dirty="0" smtClean="0">
                <a:ln>
                  <a:noFill/>
                </a:ln>
                <a:solidFill>
                  <a:srgbClr val="CC0066"/>
                </a:solidFill>
                <a:effectLst/>
                <a:latin typeface="Times New Roman" pitchFamily="18" charset="0"/>
                <a:ea typeface="Times New Roman" pitchFamily="18" charset="0"/>
                <a:cs typeface="Times New Roman" pitchFamily="18" charset="0"/>
              </a:rPr>
              <a:t>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de Gaulle, il se présente contre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lui aux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élections de 1965, et parvient </a:t>
            </a:r>
            <a:r>
              <a:rPr kumimoji="0" lang="fr-FR" sz="1400" b="1" i="0" u="none" strike="noStrike" cap="none" normalizeH="0" baseline="0" dirty="0" smtClean="0">
                <a:ln>
                  <a:noFill/>
                </a:ln>
                <a:solidFill>
                  <a:srgbClr val="CC0066"/>
                </a:solidFill>
                <a:effectLst/>
                <a:latin typeface="Times New Roman" pitchFamily="18" charset="0"/>
                <a:ea typeface="Times New Roman" pitchFamily="18" charset="0"/>
                <a:cs typeface="Times New Roman" pitchFamily="18" charset="0"/>
              </a:rPr>
              <a:t>à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rassembler 45 </a:t>
            </a:r>
            <a:r>
              <a:rPr kumimoji="0" lang="fr-FR" sz="1400" b="1" i="0" u="none" strike="noStrike" cap="none" normalizeH="0" baseline="0" dirty="0" smtClean="0">
                <a:ln>
                  <a:noFill/>
                </a:ln>
                <a:solidFill>
                  <a:srgbClr val="CC0066"/>
                </a:solidFill>
                <a:effectLst/>
                <a:latin typeface="Times New Roman" pitchFamily="18" charset="0"/>
                <a:ea typeface="Times New Roman" pitchFamily="18" charset="0"/>
                <a:cs typeface="Times New Roman" pitchFamily="18" charset="0"/>
              </a:rPr>
              <a:t>%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des voix. </a:t>
            </a:r>
            <a:endParaRPr kumimoji="0" lang="en-US" sz="1400" b="1" i="0" u="none" strike="noStrike" cap="none" normalizeH="0" baseline="0" dirty="0" smtClean="0">
              <a:ln>
                <a:noFill/>
              </a:ln>
              <a:solidFill>
                <a:srgbClr val="CC0066"/>
              </a:solidFill>
              <a:effectLst/>
              <a:latin typeface="Arial" pitchFamily="34" charset="0"/>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En 1971, il prend la tête du nouveau parti socialiste se rapproche des autres partis de gauche, et, en </a:t>
            </a:r>
            <a:r>
              <a:rPr kumimoji="0" lang="fr-FR" sz="1400" b="1" i="0" u="none" strike="noStrike" cap="none" normalizeH="0" baseline="0" dirty="0" smtClean="0">
                <a:ln>
                  <a:noFill/>
                </a:ln>
                <a:solidFill>
                  <a:srgbClr val="CC0066"/>
                </a:solidFill>
                <a:effectLst/>
                <a:latin typeface="Times New Roman" pitchFamily="18" charset="0"/>
                <a:ea typeface="Times New Roman" pitchFamily="18" charset="0"/>
                <a:cs typeface="Times New Roman" pitchFamily="18" charset="0"/>
              </a:rPr>
              <a:t>1981,</a:t>
            </a:r>
            <a:r>
              <a:rPr kumimoji="0" lang="fr-FR" sz="1400" b="1" i="0" u="none" strike="noStrike" cap="none" normalizeH="0" dirty="0" smtClean="0">
                <a:ln>
                  <a:noFill/>
                </a:ln>
                <a:solidFill>
                  <a:srgbClr val="CC0066"/>
                </a:solidFill>
                <a:effectLst/>
                <a:latin typeface="Times New Roman" pitchFamily="18" charset="0"/>
                <a:ea typeface="Times New Roman" pitchFamily="18" charset="0"/>
                <a:cs typeface="Times New Roman" pitchFamily="18" charset="0"/>
              </a:rPr>
              <a:t> il </a:t>
            </a:r>
            <a:r>
              <a:rPr kumimoji="0" lang="fr-FR" sz="1400" b="1" i="0" u="none" strike="noStrike" cap="none" normalizeH="0" baseline="0" dirty="0" smtClean="0">
                <a:ln>
                  <a:noFill/>
                </a:ln>
                <a:solidFill>
                  <a:srgbClr val="CC0066"/>
                </a:solidFill>
                <a:effectLst/>
                <a:latin typeface="Times New Roman" pitchFamily="18" charset="0"/>
                <a:ea typeface="Times New Roman" pitchFamily="18" charset="0"/>
                <a:cs typeface="Times New Roman" pitchFamily="18" charset="0"/>
              </a:rPr>
              <a:t>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remporte les élections présidentielles. C'est le premier Président de gauche. On retiendra parmi les mesures prises entre 1981 et 1983 : l'abolition de la peine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de mort,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la décentralisation, la retraite </a:t>
            </a:r>
            <a:r>
              <a:rPr lang="fr-FR" sz="1400" b="1" dirty="0" smtClean="0">
                <a:solidFill>
                  <a:srgbClr val="CC0066"/>
                </a:solidFill>
                <a:latin typeface="Times New Roman" pitchFamily="18" charset="0"/>
                <a:ea typeface="Times New Roman" pitchFamily="18" charset="0"/>
                <a:cs typeface="Times New Roman" pitchFamily="18" charset="0"/>
              </a:rPr>
              <a:t>à</a:t>
            </a:r>
            <a:r>
              <a:rPr kumimoji="0" lang="fr-FR" sz="1400" b="1" i="0" u="none" strike="noStrike" cap="none" normalizeH="0" baseline="0" dirty="0" smtClean="0">
                <a:ln>
                  <a:noFill/>
                </a:ln>
                <a:solidFill>
                  <a:srgbClr val="CC0066"/>
                </a:solidFill>
                <a:effectLst/>
                <a:latin typeface="Times New Roman" pitchFamily="18" charset="0"/>
                <a:ea typeface="Times New Roman" pitchFamily="18" charset="0"/>
                <a:cs typeface="Times New Roman" pitchFamily="18" charset="0"/>
              </a:rPr>
              <a:t> </a:t>
            </a:r>
            <a:r>
              <a:rPr kumimoji="0" lang="fr-FR" sz="1400" b="1" i="0" u="none" strike="noStrike" cap="none" normalizeH="0" baseline="0" dirty="0" smtClean="0">
                <a:ln>
                  <a:noFill/>
                </a:ln>
                <a:solidFill>
                  <a:srgbClr val="CC0066"/>
                </a:solidFill>
                <a:effectLst/>
                <a:latin typeface="Arial" pitchFamily="34" charset="0"/>
                <a:ea typeface="Times New Roman" pitchFamily="18" charset="0"/>
              </a:rPr>
              <a:t>60 ans ou la cinquième semaine de congés payés. </a:t>
            </a:r>
            <a:endParaRPr kumimoji="0" lang="fr-FR" sz="1400" b="1" i="0" u="none" strike="noStrike" cap="none" normalizeH="0" baseline="0" dirty="0" smtClean="0">
              <a:ln>
                <a:noFill/>
              </a:ln>
              <a:solidFill>
                <a:srgbClr val="CC0066"/>
              </a:solidFill>
              <a:effectLst/>
              <a:latin typeface="Arial" pitchFamily="34" charset="0"/>
            </a:endParaRPr>
          </a:p>
        </p:txBody>
      </p:sp>
    </p:spTree>
    <p:custDataLst>
      <p:tags r:id="rId1"/>
    </p:custDataLst>
  </p:cSld>
  <p:clrMapOvr>
    <a:masterClrMapping/>
  </p:clrMapOvr>
  <p:transition advTm="202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diamond(in)">
                                      <p:cBhvr>
                                        <p:cTn id="7" dur="20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 name="Рисунок 2" descr="9960-004-F2C02663.jpg"/>
          <p:cNvPicPr>
            <a:picLocks noChangeAspect="1"/>
          </p:cNvPicPr>
          <p:nvPr/>
        </p:nvPicPr>
        <p:blipFill>
          <a:blip r:embed="rId4" cstate="print"/>
          <a:stretch>
            <a:fillRect/>
          </a:stretch>
        </p:blipFill>
        <p:spPr>
          <a:xfrm>
            <a:off x="142844" y="1357298"/>
            <a:ext cx="2768600" cy="3810000"/>
          </a:xfrm>
          <a:prstGeom prst="rect">
            <a:avLst/>
          </a:prstGeom>
        </p:spPr>
      </p:pic>
      <p:sp>
        <p:nvSpPr>
          <p:cNvPr id="27649" name="Rectangle 1"/>
          <p:cNvSpPr>
            <a:spLocks noChangeArrowheads="1"/>
          </p:cNvSpPr>
          <p:nvPr/>
        </p:nvSpPr>
        <p:spPr bwMode="auto">
          <a:xfrm>
            <a:off x="3214678" y="142852"/>
            <a:ext cx="257176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Réélu en 1988, sa seconde présidence est marquée par son combat pour la construction </a:t>
            </a: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européenne.</a:t>
            </a:r>
            <a:r>
              <a:rPr kumimoji="0" lang="fr-FR" sz="1400" b="1" i="0" u="none" strike="noStrike" cap="none" normalizeH="0" dirty="0" smtClean="0">
                <a:ln>
                  <a:noFill/>
                </a:ln>
                <a:solidFill>
                  <a:schemeClr val="accent4">
                    <a:lumMod val="75000"/>
                  </a:schemeClr>
                </a:solidFill>
                <a:effectLst/>
                <a:latin typeface="Arial" pitchFamily="34" charset="0"/>
                <a:ea typeface="Times New Roman" pitchFamily="18" charset="0"/>
              </a:rPr>
              <a:t> Mais </a:t>
            </a: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elle </a:t>
            </a: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est entachée par des scandales qui </a:t>
            </a: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touchent ses </a:t>
            </a: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proches et par les révélations sur son passé </a:t>
            </a:r>
            <a:r>
              <a:rPr kumimoji="0" lang="fr-FR"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à </a:t>
            </a: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Vichy</a:t>
            </a:r>
            <a:r>
              <a:rPr lang="fr-FR" sz="1400" b="1" dirty="0" smtClean="0">
                <a:solidFill>
                  <a:schemeClr val="accent4">
                    <a:lumMod val="75000"/>
                  </a:schemeClr>
                </a:solidFill>
                <a:latin typeface="Arial" pitchFamily="34" charset="0"/>
                <a:ea typeface="Times New Roman" pitchFamily="18" charset="0"/>
              </a:rPr>
              <a:t>.</a:t>
            </a:r>
            <a:endParaRPr kumimoji="0" lang="en-US" sz="1400" b="1" i="0" u="none" strike="noStrike" cap="none" normalizeH="0" baseline="0" dirty="0" smtClean="0">
              <a:ln>
                <a:noFill/>
              </a:ln>
              <a:solidFill>
                <a:schemeClr val="accent4">
                  <a:lumMod val="75000"/>
                </a:schemeClr>
              </a:solidFill>
              <a:effectLst/>
              <a:latin typeface="Arial" pitchFamily="34" charset="0"/>
            </a:endParaRPr>
          </a:p>
          <a:p>
            <a:pPr marL="0" marR="0" lvl="0" indent="176213"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4">
                    <a:lumMod val="75000"/>
                  </a:schemeClr>
                </a:solidFill>
                <a:effectLst/>
                <a:latin typeface="Arial" pitchFamily="34" charset="0"/>
                <a:ea typeface="Times New Roman" pitchFamily="18" charset="0"/>
              </a:rPr>
              <a:t>Durant ses deux septennats, il aura fait construire la pyramide du Louvre, le ministère de Bercy, la Grande Bibliothèque. Il meurt peu après la fin de son mandat, en 1996. </a:t>
            </a:r>
            <a:endParaRPr kumimoji="0" lang="fr-FR" sz="1400" b="1" i="0" u="none" strike="noStrike" cap="none" normalizeH="0" baseline="0" dirty="0" smtClean="0">
              <a:ln>
                <a:noFill/>
              </a:ln>
              <a:solidFill>
                <a:schemeClr val="accent4">
                  <a:lumMod val="75000"/>
                </a:schemeClr>
              </a:solidFill>
              <a:effectLst/>
              <a:latin typeface="Arial" pitchFamily="34" charset="0"/>
            </a:endParaRPr>
          </a:p>
        </p:txBody>
      </p:sp>
      <p:pic>
        <p:nvPicPr>
          <p:cNvPr id="5" name="Рисунок 4" descr="FRmitterandP.jpg"/>
          <p:cNvPicPr>
            <a:picLocks noChangeAspect="1"/>
          </p:cNvPicPr>
          <p:nvPr/>
        </p:nvPicPr>
        <p:blipFill>
          <a:blip r:embed="rId5" cstate="print"/>
          <a:stretch>
            <a:fillRect/>
          </a:stretch>
        </p:blipFill>
        <p:spPr>
          <a:xfrm>
            <a:off x="3643306" y="3857628"/>
            <a:ext cx="1823096" cy="2795414"/>
          </a:xfrm>
          <a:prstGeom prst="rect">
            <a:avLst/>
          </a:prstGeom>
        </p:spPr>
      </p:pic>
      <p:pic>
        <p:nvPicPr>
          <p:cNvPr id="6" name="Рисунок 5" descr="Mitterrand_1_2.jpg"/>
          <p:cNvPicPr>
            <a:picLocks noChangeAspect="1"/>
          </p:cNvPicPr>
          <p:nvPr/>
        </p:nvPicPr>
        <p:blipFill>
          <a:blip r:embed="rId6" cstate="print"/>
          <a:stretch>
            <a:fillRect/>
          </a:stretch>
        </p:blipFill>
        <p:spPr>
          <a:xfrm>
            <a:off x="6215074" y="214290"/>
            <a:ext cx="2712720" cy="3602736"/>
          </a:xfrm>
          <a:prstGeom prst="rect">
            <a:avLst/>
          </a:prstGeom>
        </p:spPr>
      </p:pic>
    </p:spTree>
    <p:custDataLst>
      <p:tags r:id="rId1"/>
    </p:custDataLst>
  </p:cSld>
  <p:clrMapOvr>
    <a:masterClrMapping/>
  </p:clrMapOvr>
  <p:transition advTm="199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wedge">
                                      <p:cBhvr>
                                        <p:cTn id="7" dur="20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3071802" y="214290"/>
            <a:ext cx="2957348" cy="646331"/>
          </a:xfrm>
          <a:prstGeom prst="rect">
            <a:avLst/>
          </a:prstGeom>
        </p:spPr>
        <p:txBody>
          <a:bodyPr wrap="none">
            <a:spAutoFit/>
          </a:bodyPr>
          <a:lstStyle/>
          <a:p>
            <a:r>
              <a:rPr lang="fr-FR" sz="3600" b="1" dirty="0" smtClean="0"/>
              <a:t>Jacques Chirac</a:t>
            </a:r>
            <a:endParaRPr lang="en-US" sz="3600" dirty="0"/>
          </a:p>
        </p:txBody>
      </p:sp>
      <p:sp>
        <p:nvSpPr>
          <p:cNvPr id="4" name="Прямоугольник 3"/>
          <p:cNvSpPr/>
          <p:nvPr/>
        </p:nvSpPr>
        <p:spPr>
          <a:xfrm>
            <a:off x="3571868" y="857232"/>
            <a:ext cx="1981633" cy="523220"/>
          </a:xfrm>
          <a:prstGeom prst="rect">
            <a:avLst/>
          </a:prstGeom>
        </p:spPr>
        <p:txBody>
          <a:bodyPr wrap="none">
            <a:spAutoFit/>
          </a:bodyPr>
          <a:lstStyle/>
          <a:p>
            <a:r>
              <a:rPr lang="fr-FR" sz="2800" b="1" dirty="0" smtClean="0"/>
              <a:t>(1995-2007)</a:t>
            </a:r>
            <a:endParaRPr lang="en-US" sz="2800" dirty="0"/>
          </a:p>
        </p:txBody>
      </p:sp>
      <p:sp>
        <p:nvSpPr>
          <p:cNvPr id="4097" name="Rectangle 1"/>
          <p:cNvSpPr>
            <a:spLocks noChangeArrowheads="1"/>
          </p:cNvSpPr>
          <p:nvPr/>
        </p:nvSpPr>
        <p:spPr bwMode="auto">
          <a:xfrm>
            <a:off x="1500166" y="6286520"/>
            <a:ext cx="785818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Déclaration Chirac Après son Election en 1995 </a:t>
            </a:r>
            <a:endParaRPr kumimoji="0" lang="fr-FR" sz="1800" b="0" i="0" u="none" strike="noStrike" cap="none" normalizeH="0" baseline="0" dirty="0" smtClean="0">
              <a:ln>
                <a:noFill/>
              </a:ln>
              <a:solidFill>
                <a:schemeClr val="tx1"/>
              </a:solidFill>
              <a:effectLst/>
              <a:latin typeface="Arial" pitchFamily="34" charset="0"/>
            </a:endParaRPr>
          </a:p>
        </p:txBody>
      </p:sp>
      <p:pic>
        <p:nvPicPr>
          <p:cNvPr id="7" name="chirac. avi.avi">
            <a:hlinkClick r:id="" action="ppaction://media"/>
          </p:cNvPr>
          <p:cNvPicPr>
            <a:picLocks noRot="1" noChangeAspect="1"/>
          </p:cNvPicPr>
          <p:nvPr>
            <a:videoFile r:link="rId1"/>
          </p:nvPr>
        </p:nvPicPr>
        <p:blipFill>
          <a:blip r:embed="rId4" cstate="print"/>
          <a:stretch>
            <a:fillRect/>
          </a:stretch>
        </p:blipFill>
        <p:spPr>
          <a:xfrm>
            <a:off x="1500166" y="1428736"/>
            <a:ext cx="6215090" cy="4661317"/>
          </a:xfrm>
          <a:prstGeom prst="rect">
            <a:avLst/>
          </a:prstGeom>
        </p:spPr>
      </p:pic>
    </p:spTree>
  </p:cSld>
  <p:clrMapOvr>
    <a:masterClrMapping/>
  </p:clrMapOvr>
  <p:transition advTm="669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3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 name="Рисунок 2" descr="20040725004529!Chirac-official.jpg"/>
          <p:cNvPicPr>
            <a:picLocks noChangeAspect="1"/>
          </p:cNvPicPr>
          <p:nvPr/>
        </p:nvPicPr>
        <p:blipFill>
          <a:blip r:embed="rId4" cstate="print"/>
          <a:stretch>
            <a:fillRect/>
          </a:stretch>
        </p:blipFill>
        <p:spPr>
          <a:xfrm>
            <a:off x="3143240" y="2000240"/>
            <a:ext cx="2690472" cy="3286148"/>
          </a:xfrm>
          <a:prstGeom prst="rect">
            <a:avLst/>
          </a:prstGeom>
        </p:spPr>
      </p:pic>
      <p:pic>
        <p:nvPicPr>
          <p:cNvPr id="5" name="Рисунок 4" descr="070311_CHIRAC_hmed_2p.hmedium.jpg"/>
          <p:cNvPicPr>
            <a:picLocks noChangeAspect="1"/>
          </p:cNvPicPr>
          <p:nvPr/>
        </p:nvPicPr>
        <p:blipFill>
          <a:blip r:embed="rId5" cstate="print"/>
          <a:stretch>
            <a:fillRect/>
          </a:stretch>
        </p:blipFill>
        <p:spPr>
          <a:xfrm>
            <a:off x="6139941" y="4643446"/>
            <a:ext cx="3004059" cy="2000264"/>
          </a:xfrm>
          <a:prstGeom prst="rect">
            <a:avLst/>
          </a:prstGeom>
        </p:spPr>
      </p:pic>
      <p:pic>
        <p:nvPicPr>
          <p:cNvPr id="6" name="Рисунок 5" descr="6a00d83451b18369e200e54f4a81e48833-640wi.jpg"/>
          <p:cNvPicPr>
            <a:picLocks noChangeAspect="1"/>
          </p:cNvPicPr>
          <p:nvPr/>
        </p:nvPicPr>
        <p:blipFill>
          <a:blip r:embed="rId6" cstate="print"/>
          <a:stretch>
            <a:fillRect/>
          </a:stretch>
        </p:blipFill>
        <p:spPr>
          <a:xfrm>
            <a:off x="142844" y="142852"/>
            <a:ext cx="2748714" cy="4357718"/>
          </a:xfrm>
          <a:prstGeom prst="rect">
            <a:avLst/>
          </a:prstGeom>
        </p:spPr>
      </p:pic>
      <p:sp>
        <p:nvSpPr>
          <p:cNvPr id="1025" name="Rectangle 1"/>
          <p:cNvSpPr>
            <a:spLocks noChangeArrowheads="1"/>
          </p:cNvSpPr>
          <p:nvPr/>
        </p:nvSpPr>
        <p:spPr bwMode="auto">
          <a:xfrm>
            <a:off x="6072198" y="142852"/>
            <a:ext cx="307180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Né en 1932, Jacques Chirac est conseiller de </a:t>
            </a:r>
            <a:r>
              <a:rPr kumimoji="0" lang="fr-FR" sz="1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George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Pompidou avant d‘</a:t>
            </a:r>
            <a:r>
              <a:rPr kumimoji="0" lang="fr-FR" sz="1200" b="1" i="0" u="none" strike="noStrike" cap="none" normalizeH="0" baseline="0" dirty="0" err="1" smtClean="0">
                <a:ln>
                  <a:noFill/>
                </a:ln>
                <a:solidFill>
                  <a:srgbClr val="002060"/>
                </a:solidFill>
                <a:effectLst/>
                <a:latin typeface="Arial" pitchFamily="34" charset="0"/>
                <a:ea typeface="Times New Roman" pitchFamily="18" charset="0"/>
              </a:rPr>
              <a:t>etre</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 élu député gaulliste de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Corrèze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en 1967. Il occupe ensuite divers postes ministériels d‘</a:t>
            </a:r>
            <a:r>
              <a:rPr kumimoji="0" lang="fr-FR" sz="1200" b="1" i="0" u="none" strike="noStrike" cap="none" normalizeH="0" baseline="0" dirty="0" err="1" smtClean="0">
                <a:ln>
                  <a:noFill/>
                </a:ln>
                <a:solidFill>
                  <a:srgbClr val="002060"/>
                </a:solidFill>
                <a:effectLst/>
                <a:latin typeface="Arial" pitchFamily="34" charset="0"/>
                <a:ea typeface="Times New Roman" pitchFamily="18" charset="0"/>
              </a:rPr>
              <a:t>etre</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 nommé Premier ministre du Président Giscard d'Estaing, fonction qu'il occupe de 1974 </a:t>
            </a:r>
            <a:r>
              <a:rPr kumimoji="0" lang="fr-FR" sz="1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 1976. </a:t>
            </a:r>
            <a:endParaRPr kumimoji="0" lang="en-US" sz="1200" b="1" i="0" u="none" strike="noStrike" cap="none" normalizeH="0" baseline="0" dirty="0" smtClean="0">
              <a:ln>
                <a:noFill/>
              </a:ln>
              <a:solidFill>
                <a:srgbClr val="002060"/>
              </a:solidFill>
              <a:effectLst/>
              <a:latin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Président du parti gaulliste, le Rassemblement la République (RPR), il devient maire de Paris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en 1977.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En 1986, après la victoire du RPR aux élections législatives, il est nommé Premier ministre de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François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Mitterrand: c'est la première cohabitation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entre en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Premier ministre de droite et un Président de gauche. </a:t>
            </a:r>
            <a:endParaRPr kumimoji="0" lang="en-US" sz="1200" b="1" i="0" u="none" strike="noStrike" cap="none" normalizeH="0" baseline="0" dirty="0" smtClean="0">
              <a:ln>
                <a:noFill/>
              </a:ln>
              <a:solidFill>
                <a:srgbClr val="002060"/>
              </a:solidFill>
              <a:effectLst/>
              <a:latin typeface="Arial" pitchFamily="34" charset="0"/>
            </a:endParaRPr>
          </a:p>
          <a:p>
            <a:pPr marL="0" marR="0" lvl="0" indent="185738"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Battu aux élections présidentielles de 1988</a:t>
            </a:r>
            <a:r>
              <a:rPr kumimoji="0" lang="fr-FR" sz="1200" b="1" i="0" u="none" strike="noStrike" cap="none" normalizeH="0" dirty="0" smtClean="0">
                <a:ln>
                  <a:noFill/>
                </a:ln>
                <a:solidFill>
                  <a:srgbClr val="002060"/>
                </a:solidFill>
                <a:effectLst/>
                <a:latin typeface="Arial" pitchFamily="34" charset="0"/>
                <a:ea typeface="Times New Roman" pitchFamily="18" charset="0"/>
              </a:rPr>
              <a:t> par</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 Mitterrand, il est finalement élu en 1995. Mais en 1997, les élections législatives sont remportées par la </a:t>
            </a:r>
            <a:r>
              <a:rPr kumimoji="0" lang="fr-FR" sz="1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gauche </a:t>
            </a:r>
            <a:r>
              <a:rPr kumimoji="0" lang="fr-FR" sz="1200" b="1" i="0" u="none" strike="noStrike" cap="none" normalizeH="0" baseline="0" dirty="0" smtClean="0">
                <a:ln>
                  <a:noFill/>
                </a:ln>
                <a:solidFill>
                  <a:srgbClr val="002060"/>
                </a:solidFill>
                <a:effectLst/>
                <a:latin typeface="Arial" pitchFamily="34" charset="0"/>
                <a:ea typeface="Times New Roman" pitchFamily="18" charset="0"/>
              </a:rPr>
              <a:t>et il doit dès lors gouverner avec un Premier ministre gauche, Lionel Jospin. </a:t>
            </a:r>
            <a:endParaRPr kumimoji="0" lang="fr-FR" sz="1200" b="1" i="0" u="none" strike="noStrike" cap="none" normalizeH="0" baseline="0" dirty="0" smtClean="0">
              <a:ln>
                <a:noFill/>
              </a:ln>
              <a:solidFill>
                <a:srgbClr val="002060"/>
              </a:solidFill>
              <a:effectLst/>
              <a:latin typeface="Arial" pitchFamily="34" charset="0"/>
            </a:endParaRPr>
          </a:p>
        </p:txBody>
      </p:sp>
    </p:spTree>
    <p:custDataLst>
      <p:tags r:id="rId1"/>
    </p:custDataLst>
  </p:cSld>
  <p:clrMapOvr>
    <a:masterClrMapping/>
  </p:clrMapOvr>
  <p:transition advTm="202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arn(inHorizont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4" cstate="print"/>
          <a:stretch>
            <a:fillRect/>
          </a:stretch>
        </p:blipFill>
        <p:spPr>
          <a:xfrm>
            <a:off x="0" y="0"/>
            <a:ext cx="9144000" cy="6858000"/>
          </a:xfrm>
          <a:prstGeom prst="rect">
            <a:avLst/>
          </a:prstGeom>
        </p:spPr>
      </p:pic>
      <p:sp>
        <p:nvSpPr>
          <p:cNvPr id="4" name="Прямоугольник 3"/>
          <p:cNvSpPr/>
          <p:nvPr/>
        </p:nvSpPr>
        <p:spPr>
          <a:xfrm>
            <a:off x="3143240" y="357166"/>
            <a:ext cx="2898550" cy="584775"/>
          </a:xfrm>
          <a:prstGeom prst="rect">
            <a:avLst/>
          </a:prstGeom>
        </p:spPr>
        <p:txBody>
          <a:bodyPr wrap="none">
            <a:spAutoFit/>
          </a:bodyPr>
          <a:lstStyle/>
          <a:p>
            <a:r>
              <a:rPr lang="fr-FR" sz="3200" b="1" dirty="0" smtClean="0"/>
              <a:t>Nicolas Sarkozy</a:t>
            </a:r>
            <a:r>
              <a:rPr lang="fr-FR" sz="3200" dirty="0" smtClean="0"/>
              <a:t> </a:t>
            </a:r>
            <a:endParaRPr lang="en-US" sz="3200" dirty="0"/>
          </a:p>
        </p:txBody>
      </p:sp>
      <p:sp>
        <p:nvSpPr>
          <p:cNvPr id="30721" name="Rectangle 1"/>
          <p:cNvSpPr>
            <a:spLocks noChangeArrowheads="1"/>
          </p:cNvSpPr>
          <p:nvPr/>
        </p:nvSpPr>
        <p:spPr bwMode="auto">
          <a:xfrm>
            <a:off x="3786182" y="1000108"/>
            <a:ext cx="92869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fr-FR" b="1" dirty="0" smtClean="0"/>
              <a:t>(2007-)</a:t>
            </a:r>
          </a:p>
        </p:txBody>
      </p:sp>
      <p:sp>
        <p:nvSpPr>
          <p:cNvPr id="6" name="Прямоугольник 5"/>
          <p:cNvSpPr/>
          <p:nvPr/>
        </p:nvSpPr>
        <p:spPr>
          <a:xfrm>
            <a:off x="2500298" y="6143644"/>
            <a:ext cx="3909212" cy="369332"/>
          </a:xfrm>
          <a:prstGeom prst="rect">
            <a:avLst/>
          </a:prstGeom>
        </p:spPr>
        <p:txBody>
          <a:bodyPr wrap="none">
            <a:spAutoFit/>
          </a:bodyPr>
          <a:lstStyle/>
          <a:p>
            <a:r>
              <a:rPr lang="fr-FR" b="1" dirty="0" smtClean="0"/>
              <a:t>Cérémonie d'installation de M. Sarkozy</a:t>
            </a:r>
            <a:endParaRPr lang="fr-FR" b="1" dirty="0"/>
          </a:p>
        </p:txBody>
      </p:sp>
      <p:pic>
        <p:nvPicPr>
          <p:cNvPr id="7" name="sarkozy 2.avi.avi">
            <a:hlinkClick r:id="" action="ppaction://media"/>
          </p:cNvPr>
          <p:cNvPicPr>
            <a:picLocks noRot="1" noChangeAspect="1"/>
          </p:cNvPicPr>
          <p:nvPr>
            <a:videoFile r:link="rId2"/>
          </p:nvPr>
        </p:nvPicPr>
        <p:blipFill>
          <a:blip r:embed="rId5" cstate="print"/>
          <a:stretch>
            <a:fillRect/>
          </a:stretch>
        </p:blipFill>
        <p:spPr>
          <a:xfrm>
            <a:off x="1643042" y="1357298"/>
            <a:ext cx="5881718" cy="4411289"/>
          </a:xfrm>
          <a:prstGeom prst="rect">
            <a:avLst/>
          </a:prstGeom>
        </p:spPr>
      </p:pic>
    </p:spTree>
    <p:custDataLst>
      <p:tags r:id="rId1"/>
    </p:custDataLst>
  </p:cSld>
  <p:clrMapOvr>
    <a:masterClrMapping/>
  </p:clrMapOvr>
  <p:transition advTm="956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1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0423_sarkozy.jpg"/>
          <p:cNvPicPr>
            <a:picLocks noChangeAspect="1"/>
          </p:cNvPicPr>
          <p:nvPr/>
        </p:nvPicPr>
        <p:blipFill>
          <a:blip r:embed="rId3" cstate="print"/>
          <a:stretch>
            <a:fillRect/>
          </a:stretch>
        </p:blipFill>
        <p:spPr>
          <a:xfrm>
            <a:off x="2571736" y="0"/>
            <a:ext cx="3810000" cy="4286250"/>
          </a:xfrm>
          <a:prstGeom prst="rect">
            <a:avLst/>
          </a:prstGeom>
        </p:spPr>
      </p:pic>
      <p:pic>
        <p:nvPicPr>
          <p:cNvPr id="4" name="Рисунок 3" descr="sarkozy.jpg"/>
          <p:cNvPicPr>
            <a:picLocks noChangeAspect="1"/>
          </p:cNvPicPr>
          <p:nvPr/>
        </p:nvPicPr>
        <p:blipFill>
          <a:blip r:embed="rId4" cstate="print"/>
          <a:stretch>
            <a:fillRect/>
          </a:stretch>
        </p:blipFill>
        <p:spPr>
          <a:xfrm>
            <a:off x="6072198" y="2643158"/>
            <a:ext cx="2950389" cy="4214842"/>
          </a:xfrm>
          <a:prstGeom prst="rect">
            <a:avLst/>
          </a:prstGeom>
        </p:spPr>
      </p:pic>
      <p:pic>
        <p:nvPicPr>
          <p:cNvPr id="5" name="Рисунок 4" descr="1479_Sarkozy.jpg"/>
          <p:cNvPicPr>
            <a:picLocks noChangeAspect="1"/>
          </p:cNvPicPr>
          <p:nvPr/>
        </p:nvPicPr>
        <p:blipFill>
          <a:blip r:embed="rId5" cstate="print"/>
          <a:stretch>
            <a:fillRect/>
          </a:stretch>
        </p:blipFill>
        <p:spPr>
          <a:xfrm>
            <a:off x="142844" y="4357694"/>
            <a:ext cx="2786082" cy="2358843"/>
          </a:xfrm>
          <a:prstGeom prst="rect">
            <a:avLst/>
          </a:prstGeom>
        </p:spPr>
      </p:pic>
      <p:sp>
        <p:nvSpPr>
          <p:cNvPr id="1025" name="Rectangle 1"/>
          <p:cNvSpPr>
            <a:spLocks noChangeArrowheads="1"/>
          </p:cNvSpPr>
          <p:nvPr/>
        </p:nvSpPr>
        <p:spPr bwMode="auto">
          <a:xfrm rot="10800000" flipV="1">
            <a:off x="101476" y="179817"/>
            <a:ext cx="2612413"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Né le 28 janvier 1955 à Paris dans le XVIIème arrondissement </a:t>
            </a:r>
            <a:endParaRPr kumimoji="0" lang="uk-UA" sz="14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Marié</a:t>
            </a:r>
            <a:r>
              <a:rPr kumimoji="0" lang="en-US"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Trois</a:t>
            </a:r>
            <a:r>
              <a:rPr kumimoji="0" lang="en-US"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t>
            </a:r>
            <a:r>
              <a:rPr kumimoji="0" lang="en-US" sz="1400" b="0" i="0"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enfants</a:t>
            </a:r>
            <a:r>
              <a:rPr kumimoji="0" lang="en-US"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t>
            </a:r>
            <a:endParaRPr kumimoji="0" lang="uk-UA" sz="14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Ancien avocat au barreau de Paris </a:t>
            </a:r>
            <a:endParaRPr kumimoji="0" lang="en-US" sz="1400" b="0" i="0" u="none" strike="noStrike" cap="none" normalizeH="0" baseline="0" dirty="0" smtClean="0">
              <a:ln>
                <a:noFill/>
              </a:ln>
              <a:solidFill>
                <a:srgbClr val="FFFF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ETUDES </a:t>
            </a:r>
            <a:endParaRPr kumimoji="0" lang="en-US" sz="1400" b="0" i="0" u="none" strike="noStrike" cap="none" normalizeH="0" baseline="0" dirty="0" smtClean="0">
              <a:ln>
                <a:noFill/>
              </a:ln>
              <a:solidFill>
                <a:srgbClr val="FFFF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Maîtrise de droit privé (1978) </a:t>
            </a:r>
            <a:b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br>
            <a: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Certificat d'aptitude à la profession d'avocat (1981) </a:t>
            </a:r>
            <a:b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br>
            <a: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DEA de Sciences Politiques avec mention (mémoire sur le Référendum du 27 avril 1969) </a:t>
            </a:r>
            <a:b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br>
            <a:r>
              <a:rPr kumimoji="0" lang="fr-FR" sz="1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Institut d'Études Politiques de Paris (1979-1981) </a:t>
            </a:r>
            <a:endParaRPr kumimoji="0" lang="fr-FR" sz="1400" b="0" i="0" u="none" strike="noStrike" cap="none" normalizeH="0" baseline="0" dirty="0" smtClean="0">
              <a:ln>
                <a:noFill/>
              </a:ln>
              <a:solidFill>
                <a:srgbClr val="FFFF00"/>
              </a:solidFill>
              <a:effectLst/>
              <a:latin typeface="Arial" pitchFamily="34" charset="0"/>
            </a:endParaRPr>
          </a:p>
        </p:txBody>
      </p:sp>
    </p:spTree>
  </p:cSld>
  <p:clrMapOvr>
    <a:masterClrMapping/>
  </p:clrMapOvr>
  <p:transition advTm="1523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sp>
        <p:nvSpPr>
          <p:cNvPr id="1025" name="AutoShape 1" descr="data:image/jpeg;base64,/9j/4AAQSkZJRgABAQAAAQABAAD/2wBDAAkGBwgHBgkIBwgKCgkLDRYPDQwMDRsUFRAWIB0iIiAdHx8kKDQsJCYxJx8fLT0tMTU3Ojo6Iys/RD84QzQ5Ojf/2wBDAQoKCg0MDRoPDxo3JR8lNzc3Nzc3Nzc3Nzc3Nzc3Nzc3Nzc3Nzc3Nzc3Nzc3Nzc3Nzc3Nzc3Nzc3Nzc3Nzc3Nzf/wAARCABaAHgDASIAAhEBAxEB/8QAGwAAAwADAQEAAAAAAAAAAAAABAUGAAIDBwH/xAA8EAACAQMDAgQEAwMLBQAAAAABAgMABBEFEiExQQYTUWEicYGRFCQyQlJiBxUjQ1NjcoKSk6Gx0eHw8f/EABUBAQEAAAAAAAAAAAAAAAAAAAAB/8QAFBEBAAAAAAAAAAAAAAAAAAAAAP/aAAwDAQACEQMRAD8AkNBVTp1pxwYhTJYwr7l49aUaFKRp9qO4jHFPIjvFAdasOOetOrIgAemaR2y84NNLaQoQKCpsWG3qOabQOEPUVNWcqgAscVtf6ssS+XE3PrRVLLqMcQIZ1+Wa1i1iBvhMikfOvN7zU5J9zReYwHBKqSBS2TU2hI3s6Z6FlIzQeweZFIMqfpmhLkfDzUX4d155WFu77jj4Gz19qpPxu5ecEUQJeKvNJbmEN+kD706uZVIJApNdyc5xVUpngBYjHNDtbD1oyabjpiufnAr+gHHc1ADKu3J9KyhtTv4mXbFgevvWUCDQz+Utx/diqC2fgVPaGfytuP4BT6zUuwFA3swC2c04ihXy+Oo6Uos12tinlr0BNBreT/hLUtzuPC0gtvN1K8MIZyEGWx3FMvEj4iVScDbke9D+DnZLt3VMq5C5x1I60FLpBu4ZlXyvLth+yUUD/vXPxCLu4dovJMtqeCoRT988n6Yp9ezxCFIRuSR+mMA8detcbC5jd5IyGZxywbHA+lB4/cs/h/XpoUZtsJWRcn9k/wDpFehwXYkiR16Ou4V5/wCPp1ufFsxAwI0Ckjvx/wCapfCkzz6JbtKfiUlMn2oG016ozupZPeQtn4xRk8IkJHFI76y252sPvVGSTxltquCfTNC3t2I0KK3JHPtQE1pKrEqQP4gaHlim2ZBLEn1qDiw3t8ILH2rK7QSTwJwowOtZQA6Gn5S3ywxs7mqGwO2QfED8jUzo+BaQcfsCmkNx5EyehPJoKeKRRIfiAJ9qM/EDzIwkuSOWUDrSeOVWcPE24/KtIXZbonkHNA68RiS+0eTyIz50bB1wOSB1/wCKjdG1NrHWbSVGIImAYN6Hg8fWreW7W1097mXOIl3H39qgoUfUtWC8CeeUEkcAc8/ag9el1KxlIi1BRG8Z6SL0Psa5tqGn2+5dMUTTSLyIwe3qewrpfXljHJDHdPH5ki8AsB/1rulpBHCzIMAgj5UHhtnDqOu6lM4hLySyM7t0Vee5r03T7VLGzgtouka8n949z96gNE1mTRr+e3fMlsJWBQH3xke9XEWs6bO22K+gLnsW2n7GgNZ8Akikd/tZjlhzTeViRkHip7VJdkn6qAOaPb0J+Q70MI3DjLZGe9d4cTKTlhjitzHGpy3JoOJm2E4RCD6jpWV23AdBgfKsoJjSLjFtCNucLjNHg7zuK5PvS3SIXaCI5wCo7U3jtwVOWJoCreeQAfEAPnRQkb9SnDDoaXJFsYcce9Gw88Y60Qo1KSaR/wCmld8Hux4+lBKZWnSO1R5J2YBAnLE9sUz1KEjPFXf8nfhyGys4dWlw1zcLlD18pPb3NFBXVp/Nmmwz6/Aj3TrtuGW+Ifc2MNtAxwOooTWtb1bT9KtrVXNujPJGz8b5VGNr+oBGftVf4y8Q2uh6X5krAsxKrAkoVnPpkKfWvBpHdpGZSy5JPLZOPTPeiNrjdFdvtbjORg1hlaV9zfqx1FanLnLHJrZF5oHGj6peWZCxTMYz1RjladXs4uVEgGM9qR6ZatKwGPrVQlrHDGuVycd6KFhRo4QvT1rb0reT06VzJoPoJrK13VlAg0hsWtv/AIBTZTSnST+VgHX4BTRPaiC4gHWioEYEZFDQZJGKa20W8DNADf2paPdVjosktt4XRWcoY7c7T+71xSpbTKgOAV7570dqt0yaWIbdcO528dh/8oPOvFE8ssOl2j7GFoj5KNncxbJJzyDU95ZGfc1S3enTNI7Mp5YmhDpzDqpoE6xE0fZ2ZYjIo+301mPC1QaZor5BK8UHLRrHHJHA6UbcjHHpTb8OIYgoGKV3S9aBdL1rlu611lzk1wLHNFfe+Kytckc8VlEItHz+Gg7/AAU2j9+KA07i3jA4G3t9abBV/Cq20Zz1xQdbZgvXFNLackAIM/KlESjaeB9qodMVcr8I7dqA6CN5Qu8/SmttZrIpSVd2OlKNPZixyx6jv71R2PWgWXOgo2Sqj5UAfDnP6KtY1G4cDp6V2MafuL9qCQstAVcFlHFMWtEt0+FaoriKMJkIoOR0FaywQlOYoz81FBEXh68UkvDya9Ee0tjnNvEf8gpZd2NplvysH+2KDzqc46UOT2q7nsbTafysHX+zFL57K1BGLaHv/VigkC2Pf61lU0lpbZH5eL/QKyg//9k="/>
          <p:cNvSpPr>
            <a:spLocks noChangeAspect="1" noChangeArrowheads="1"/>
          </p:cNvSpPr>
          <p:nvPr/>
        </p:nvSpPr>
        <p:spPr bwMode="auto">
          <a:xfrm>
            <a:off x="0" y="0"/>
            <a:ext cx="114300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BaAHgDASIAAhEBAxEB/8QAGwAAAwADAQEAAAAAAAAAAAAABAUGAAIDBwH/xAA8EAACAQMDAgQEAwMLBQAAAAABAgMABBEFEiExQQYTUWEicYGRFCQyQlJiBxUjQ1NjcoKSk6Gx0eHw8f/EABUBAQEAAAAAAAAAAAAAAAAAAAAB/8QAFBEBAAAAAAAAAAAAAAAAAAAAAP/aAAwDAQACEQMRAD8AkNBVTp1pxwYhTJYwr7l49aUaFKRp9qO4jHFPIjvFAdasOOetOrIgAemaR2y84NNLaQoQKCpsWG3qOabQOEPUVNWcqgAscVtf6ssS+XE3PrRVLLqMcQIZ1+Wa1i1iBvhMikfOvN7zU5J9zReYwHBKqSBS2TU2hI3s6Z6FlIzQeweZFIMqfpmhLkfDzUX4d155WFu77jj4Gz19qpPxu5ecEUQJeKvNJbmEN+kD706uZVIJApNdyc5xVUpngBYjHNDtbD1oyabjpiufnAr+gHHc1ADKu3J9KyhtTv4mXbFgevvWUCDQz+Utx/diqC2fgVPaGfytuP4BT6zUuwFA3swC2c04ihXy+Oo6Uos12tinlr0BNBreT/hLUtzuPC0gtvN1K8MIZyEGWx3FMvEj4iVScDbke9D+DnZLt3VMq5C5x1I60FLpBu4ZlXyvLth+yUUD/vXPxCLu4dovJMtqeCoRT988n6Yp9ezxCFIRuSR+mMA8detcbC5jd5IyGZxywbHA+lB4/cs/h/XpoUZtsJWRcn9k/wDpFehwXYkiR16Ou4V5/wCPp1ufFsxAwI0Ckjvx/wCapfCkzz6JbtKfiUlMn2oG016ozupZPeQtn4xRk8IkJHFI76y252sPvVGSTxltquCfTNC3t2I0KK3JHPtQE1pKrEqQP4gaHlim2ZBLEn1qDiw3t8ILH2rK7QSTwJwowOtZQA6Gn5S3ywxs7mqGwO2QfED8jUzo+BaQcfsCmkNx5EyehPJoKeKRRIfiAJ9qM/EDzIwkuSOWUDrSeOVWcPE24/KtIXZbonkHNA68RiS+0eTyIz50bB1wOSB1/wCKjdG1NrHWbSVGIImAYN6Hg8fWreW7W1097mXOIl3H39qgoUfUtWC8CeeUEkcAc8/ag9el1KxlIi1BRG8Z6SL0Psa5tqGn2+5dMUTTSLyIwe3qewrpfXljHJDHdPH5ki8AsB/1rulpBHCzIMAgj5UHhtnDqOu6lM4hLySyM7t0Vee5r03T7VLGzgtouka8n949z96gNE1mTRr+e3fMlsJWBQH3xke9XEWs6bO22K+gLnsW2n7GgNZ8Akikd/tZjlhzTeViRkHip7VJdkn6qAOaPb0J+Q70MI3DjLZGe9d4cTKTlhjitzHGpy3JoOJm2E4RCD6jpWV23AdBgfKsoJjSLjFtCNucLjNHg7zuK5PvS3SIXaCI5wCo7U3jtwVOWJoCreeQAfEAPnRQkb9SnDDoaXJFsYcce9Gw88Y60Qo1KSaR/wCmld8Hux4+lBKZWnSO1R5J2YBAnLE9sUz1KEjPFXf8nfhyGys4dWlw1zcLlD18pPb3NFBXVp/Nmmwz6/Aj3TrtuGW+Ifc2MNtAxwOooTWtb1bT9KtrVXNujPJGz8b5VGNr+oBGftVf4y8Q2uh6X5krAsxKrAkoVnPpkKfWvBpHdpGZSy5JPLZOPTPeiNrjdFdvtbjORg1hlaV9zfqx1FanLnLHJrZF5oHGj6peWZCxTMYz1RjladXs4uVEgGM9qR6ZatKwGPrVQlrHDGuVycd6KFhRo4QvT1rb0reT06VzJoPoJrK13VlAg0hsWtv/AIBTZTSnST+VgHX4BTRPaiC4gHWioEYEZFDQZJGKa20W8DNADf2paPdVjosktt4XRWcoY7c7T+71xSpbTKgOAV7570dqt0yaWIbdcO528dh/8oPOvFE8ssOl2j7GFoj5KNncxbJJzyDU95ZGfc1S3enTNI7Mp5YmhDpzDqpoE6xE0fZ2ZYjIo+301mPC1QaZor5BK8UHLRrHHJHA6UbcjHHpTb8OIYgoGKV3S9aBdL1rlu611lzk1wLHNFfe+Kytckc8VlEItHz+Gg7/AAU2j9+KA07i3jA4G3t9abBV/Cq20Zz1xQdbZgvXFNLackAIM/KlESjaeB9qodMVcr8I7dqA6CN5Qu8/SmttZrIpSVd2OlKNPZixyx6jv71R2PWgWXOgo2Sqj5UAfDnP6KtY1G4cDp6V2MafuL9qCQstAVcFlHFMWtEt0+FaoriKMJkIoOR0FaywQlOYoz81FBEXh68UkvDya9Ee0tjnNvEf8gpZd2NplvysH+2KDzqc46UOT2q7nsbTafysHX+zFL57K1BGLaHv/VigkC2Pf61lU0lpbZH5eL/QKyg//9k="/>
          <p:cNvSpPr>
            <a:spLocks noChangeAspect="1" noChangeArrowheads="1"/>
          </p:cNvSpPr>
          <p:nvPr/>
        </p:nvSpPr>
        <p:spPr bwMode="auto">
          <a:xfrm>
            <a:off x="0" y="0"/>
            <a:ext cx="114300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7" name="AutoShape 3" descr="data:image/jpeg;base64,/9j/4AAQSkZJRgABAQAAAQABAAD/2wBDAAkGBwgHBgkIBwgKCgkLDRYPDQwMDRsUFRAWIB0iIiAdHx8kKDQsJCYxJx8fLT0tMTU3Ojo6Iys/RD84QzQ5Ojf/2wBDAQoKCg0MDRoPDxo3JR8lNzc3Nzc3Nzc3Nzc3Nzc3Nzc3Nzc3Nzc3Nzc3Nzc3Nzc3Nzc3Nzc3Nzc3Nzc3Nzc3Nzf/wAARCABaAHgDASIAAhEBAxEB/8QAGwAAAwADAQEAAAAAAAAAAAAABAUGAAIDBwH/xAA8EAACAQMDAgQEAwMLBQAAAAABAgMABBEFEiExQQYTUWEicYGRFCQyQlJiBxUjQ1NjcoKSk6Gx0eHw8f/EABUBAQEAAAAAAAAAAAAAAAAAAAAB/8QAFBEBAAAAAAAAAAAAAAAAAAAAAP/aAAwDAQACEQMRAD8AkNBVTp1pxwYhTJYwr7l49aUaFKRp9qO4jHFPIjvFAdasOOetOrIgAemaR2y84NNLaQoQKCpsWG3qOabQOEPUVNWcqgAscVtf6ssS+XE3PrRVLLqMcQIZ1+Wa1i1iBvhMikfOvN7zU5J9zReYwHBKqSBS2TU2hI3s6Z6FlIzQeweZFIMqfpmhLkfDzUX4d155WFu77jj4Gz19qpPxu5ecEUQJeKvNJbmEN+kD706uZVIJApNdyc5xVUpngBYjHNDtbD1oyabjpiufnAr+gHHc1ADKu3J9KyhtTv4mXbFgevvWUCDQz+Utx/diqC2fgVPaGfytuP4BT6zUuwFA3swC2c04ihXy+Oo6Uos12tinlr0BNBreT/hLUtzuPC0gtvN1K8MIZyEGWx3FMvEj4iVScDbke9D+DnZLt3VMq5C5x1I60FLpBu4ZlXyvLth+yUUD/vXPxCLu4dovJMtqeCoRT988n6Yp9ezxCFIRuSR+mMA8detcbC5jd5IyGZxywbHA+lB4/cs/h/XpoUZtsJWRcn9k/wDpFehwXYkiR16Ou4V5/wCPp1ufFsxAwI0Ckjvx/wCapfCkzz6JbtKfiUlMn2oG016ozupZPeQtn4xRk8IkJHFI76y252sPvVGSTxltquCfTNC3t2I0KK3JHPtQE1pKrEqQP4gaHlim2ZBLEn1qDiw3t8ILH2rK7QSTwJwowOtZQA6Gn5S3ywxs7mqGwO2QfED8jUzo+BaQcfsCmkNx5EyehPJoKeKRRIfiAJ9qM/EDzIwkuSOWUDrSeOVWcPE24/KtIXZbonkHNA68RiS+0eTyIz50bB1wOSB1/wCKjdG1NrHWbSVGIImAYN6Hg8fWreW7W1097mXOIl3H39qgoUfUtWC8CeeUEkcAc8/ag9el1KxlIi1BRG8Z6SL0Psa5tqGn2+5dMUTTSLyIwe3qewrpfXljHJDHdPH5ki8AsB/1rulpBHCzIMAgj5UHhtnDqOu6lM4hLySyM7t0Vee5r03T7VLGzgtouka8n949z96gNE1mTRr+e3fMlsJWBQH3xke9XEWs6bO22K+gLnsW2n7GgNZ8Akikd/tZjlhzTeViRkHip7VJdkn6qAOaPb0J+Q70MI3DjLZGe9d4cTKTlhjitzHGpy3JoOJm2E4RCD6jpWV23AdBgfKsoJjSLjFtCNucLjNHg7zuK5PvS3SIXaCI5wCo7U3jtwVOWJoCreeQAfEAPnRQkb9SnDDoaXJFsYcce9Gw88Y60Qo1KSaR/wCmld8Hux4+lBKZWnSO1R5J2YBAnLE9sUz1KEjPFXf8nfhyGys4dWlw1zcLlD18pPb3NFBXVp/Nmmwz6/Aj3TrtuGW+Ifc2MNtAxwOooTWtb1bT9KtrVXNujPJGz8b5VGNr+oBGftVf4y8Q2uh6X5krAsxKrAkoVnPpkKfWvBpHdpGZSy5JPLZOPTPeiNrjdFdvtbjORg1hlaV9zfqx1FanLnLHJrZF5oHGj6peWZCxTMYz1RjladXs4uVEgGM9qR6ZatKwGPrVQlrHDGuVycd6KFhRo4QvT1rb0reT06VzJoPoJrK13VlAg0hsWtv/AIBTZTSnST+VgHX4BTRPaiC4gHWioEYEZFDQZJGKa20W8DNADf2paPdVjosktt4XRWcoY7c7T+71xSpbTKgOAV7570dqt0yaWIbdcO528dh/8oPOvFE8ssOl2j7GFoj5KNncxbJJzyDU95ZGfc1S3enTNI7Mp5YmhDpzDqpoE6xE0fZ2ZYjIo+301mPC1QaZor5BK8UHLRrHHJHA6UbcjHHpTb8OIYgoGKV3S9aBdL1rlu611lzk1wLHNFfe+Kytckc8VlEItHz+Gg7/AAU2j9+KA07i3jA4G3t9abBV/Cq20Zz1xQdbZgvXFNLackAIM/KlESjaeB9qodMVcr8I7dqA6CN5Qu8/SmttZrIpSVd2OlKNPZixyx6jv71R2PWgWXOgo2Sqj5UAfDnP6KtY1G4cDp6V2MafuL9qCQstAVcFlHFMWtEt0+FaoriKMJkIoOR0FaywQlOYoz81FBEXh68UkvDya9Ee0tjnNvEf8gpZd2NplvysH+2KDzqc46UOT2q7nsbTafysHX+zFL57K1BGLaHv/VigkC2Pf61lU0lpbZH5eL/QKyg//9k="/>
          <p:cNvSpPr>
            <a:spLocks noChangeAspect="1" noChangeArrowheads="1"/>
          </p:cNvSpPr>
          <p:nvPr/>
        </p:nvSpPr>
        <p:spPr bwMode="auto">
          <a:xfrm>
            <a:off x="0" y="0"/>
            <a:ext cx="114300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1500166" y="1071546"/>
            <a:ext cx="616002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Mireille Mathieu La Marseillaise</a:t>
            </a:r>
            <a:endParaRPr kumimoji="0" lang="fr-FR" sz="3600" b="0" i="0" u="none" strike="noStrike" cap="none" normalizeH="0" baseline="0" dirty="0" smtClean="0">
              <a:ln>
                <a:noFill/>
              </a:ln>
              <a:solidFill>
                <a:schemeClr val="tx1"/>
              </a:solidFill>
              <a:effectLst/>
              <a:latin typeface="Arial" pitchFamily="34" charset="0"/>
            </a:endParaRPr>
          </a:p>
        </p:txBody>
      </p:sp>
      <p:pic>
        <p:nvPicPr>
          <p:cNvPr id="9" name="video[2]1riz2.avi">
            <a:hlinkClick r:id="" action="ppaction://media"/>
          </p:cNvPr>
          <p:cNvPicPr>
            <a:picLocks noRot="1" noChangeAspect="1"/>
          </p:cNvPicPr>
          <p:nvPr>
            <a:videoFile r:link="rId1"/>
          </p:nvPr>
        </p:nvPicPr>
        <p:blipFill>
          <a:blip r:embed="rId4" cstate="print"/>
          <a:stretch>
            <a:fillRect/>
          </a:stretch>
        </p:blipFill>
        <p:spPr>
          <a:xfrm>
            <a:off x="1571604" y="1785926"/>
            <a:ext cx="6310346" cy="4732760"/>
          </a:xfrm>
          <a:prstGeom prst="rect">
            <a:avLst/>
          </a:prstGeom>
        </p:spPr>
      </p:pic>
    </p:spTree>
  </p:cSld>
  <p:clrMapOvr>
    <a:masterClrMapping/>
  </p:clrMapOvr>
  <p:transition advTm="63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6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2770" name="Picture 2"/>
          <p:cNvPicPr>
            <a:picLocks noChangeAspect="1" noChangeArrowheads="1"/>
          </p:cNvPicPr>
          <p:nvPr/>
        </p:nvPicPr>
        <p:blipFill>
          <a:blip r:embed="rId4" cstate="print"/>
          <a:srcRect/>
          <a:stretch>
            <a:fillRect/>
          </a:stretch>
        </p:blipFill>
        <p:spPr bwMode="auto">
          <a:xfrm>
            <a:off x="428596" y="1571612"/>
            <a:ext cx="2314575" cy="3429000"/>
          </a:xfrm>
          <a:prstGeom prst="rect">
            <a:avLst/>
          </a:prstGeom>
          <a:ln>
            <a:noFill/>
          </a:ln>
          <a:effectLst>
            <a:softEdge rad="112500"/>
          </a:effectLst>
        </p:spPr>
      </p:pic>
      <p:pic>
        <p:nvPicPr>
          <p:cNvPr id="32771" name="Picture 3"/>
          <p:cNvPicPr>
            <a:picLocks noChangeAspect="1" noChangeArrowheads="1"/>
          </p:cNvPicPr>
          <p:nvPr/>
        </p:nvPicPr>
        <p:blipFill>
          <a:blip r:embed="rId5" cstate="print"/>
          <a:srcRect/>
          <a:stretch>
            <a:fillRect/>
          </a:stretch>
        </p:blipFill>
        <p:spPr bwMode="auto">
          <a:xfrm>
            <a:off x="6143636" y="4286256"/>
            <a:ext cx="2869944" cy="1571636"/>
          </a:xfrm>
          <a:prstGeom prst="rect">
            <a:avLst/>
          </a:prstGeom>
          <a:ln>
            <a:noFill/>
          </a:ln>
          <a:effectLst>
            <a:outerShdw blurRad="292100" dist="139700" dir="2700000" algn="tl" rotWithShape="0">
              <a:srgbClr val="333333">
                <a:alpha val="65000"/>
              </a:srgbClr>
            </a:outerShdw>
          </a:effectLst>
        </p:spPr>
      </p:pic>
      <p:pic>
        <p:nvPicPr>
          <p:cNvPr id="32772" name="Picture 4"/>
          <p:cNvPicPr>
            <a:picLocks noChangeAspect="1" noChangeArrowheads="1"/>
          </p:cNvPicPr>
          <p:nvPr/>
        </p:nvPicPr>
        <p:blipFill>
          <a:blip r:embed="rId6" cstate="print"/>
          <a:srcRect/>
          <a:stretch>
            <a:fillRect/>
          </a:stretch>
        </p:blipFill>
        <p:spPr bwMode="auto">
          <a:xfrm>
            <a:off x="6168484" y="1142984"/>
            <a:ext cx="2832672" cy="1551225"/>
          </a:xfrm>
          <a:prstGeom prst="rect">
            <a:avLst/>
          </a:prstGeom>
          <a:ln>
            <a:noFill/>
          </a:ln>
          <a:effectLst>
            <a:outerShdw blurRad="292100" dist="139700" dir="2700000" algn="tl" rotWithShape="0">
              <a:srgbClr val="333333">
                <a:alpha val="65000"/>
              </a:srgbClr>
            </a:outerShdw>
          </a:effectLst>
        </p:spPr>
      </p:pic>
      <p:sp>
        <p:nvSpPr>
          <p:cNvPr id="32773" name="Rectangle 5"/>
          <p:cNvSpPr>
            <a:spLocks noChangeArrowheads="1"/>
          </p:cNvSpPr>
          <p:nvPr/>
        </p:nvSpPr>
        <p:spPr bwMode="auto">
          <a:xfrm>
            <a:off x="3000364" y="142852"/>
            <a:ext cx="321471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FONCTIONS POLITIQUES </a:t>
            </a:r>
            <a:endParaRPr kumimoji="0" lang="en-US" sz="1400" b="1" i="0" u="none" strike="noStrike" cap="none" normalizeH="0" baseline="0" dirty="0" smtClean="0">
              <a:ln>
                <a:noFill/>
              </a:ln>
              <a:solidFill>
                <a:schemeClr val="accent6">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Conseiller municipal de Neuilly-sur-Seine en 1977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Maire de Neuilly-sur-Seine de 1983 à 2002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Vice-Président du Conseil Général des Hauts-de-Seine, chargé de l'enseignement de la culture (1986-1988)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Député des Hauts-de-Seine (6ème circonscription) de 1988 à 2002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Élu Président du Comité départemental du RPR des Hauts-de-Seine le 3 mai 2000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Elu Président du Conseil Général des Hauts-de-Seine le 1er avril 2004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Ministre du Budget (1993-1995) et de la Communication (1994-1995)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Porte-Parole du Gouvernement (1993-1995)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Secrétaire national du RPR, chargé de la Jeunesse et de la Formation (1988)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Secrétaire national du RPR, chargé de l'Animation, de la Jeunesse et de la Formation (1989)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Co-directeur de la liste d'union pour les Élections européennes (1989)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Secrétaire Général Adjoint du RPR, chargé des Fédérations (1992-1993) </a:t>
            </a:r>
            <a:endParaRPr kumimoji="0" lang="uk-UA" sz="1400" b="1" i="0"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endParaRPr>
          </a:p>
        </p:txBody>
      </p:sp>
    </p:spTree>
    <p:custDataLst>
      <p:tags r:id="rId1"/>
    </p:custDataLst>
  </p:cSld>
  <p:clrMapOvr>
    <a:masterClrMapping/>
  </p:clrMapOvr>
  <p:transition advTm="20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1000"/>
                                        <p:tgtEl>
                                          <p:spTgt spid="32773"/>
                                        </p:tgtEl>
                                      </p:cBhvr>
                                    </p:animEffect>
                                    <p:anim calcmode="lin" valueType="num">
                                      <p:cBhvr>
                                        <p:cTn id="8" dur="1000" fill="hold"/>
                                        <p:tgtEl>
                                          <p:spTgt spid="32773"/>
                                        </p:tgtEl>
                                        <p:attrNameLst>
                                          <p:attrName>ppt_x</p:attrName>
                                        </p:attrNameLst>
                                      </p:cBhvr>
                                      <p:tavLst>
                                        <p:tav tm="0">
                                          <p:val>
                                            <p:strVal val="#ppt_x"/>
                                          </p:val>
                                        </p:tav>
                                        <p:tav tm="100000">
                                          <p:val>
                                            <p:strVal val="#ppt_x"/>
                                          </p:val>
                                        </p:tav>
                                      </p:tavLst>
                                    </p:anim>
                                    <p:anim calcmode="lin" valueType="num">
                                      <p:cBhvr>
                                        <p:cTn id="9"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6072166" y="2357430"/>
            <a:ext cx="3071834" cy="4185761"/>
          </a:xfrm>
          <a:prstGeom prst="rect">
            <a:avLst/>
          </a:prstGeom>
        </p:spPr>
        <p:txBody>
          <a:bodyPr wrap="square">
            <a:spAutoFit/>
          </a:bodyPr>
          <a:lstStyle/>
          <a:p>
            <a:pPr lvl="0" eaLnBrk="0" fontAlgn="base" hangingPunct="0">
              <a:spcBef>
                <a:spcPct val="0"/>
              </a:spcBef>
              <a:spcAft>
                <a:spcPct val="0"/>
              </a:spcAft>
              <a:buFontTx/>
              <a:buChar char="•"/>
            </a:pPr>
            <a:r>
              <a:rPr lang="fr-FR" sz="1400" b="1" dirty="0" smtClean="0">
                <a:solidFill>
                  <a:schemeClr val="accent4">
                    <a:lumMod val="50000"/>
                  </a:schemeClr>
                </a:solidFill>
                <a:latin typeface="Calibri" pitchFamily="34" charset="0"/>
                <a:ea typeface="Times New Roman" pitchFamily="18" charset="0"/>
                <a:cs typeface="Times New Roman" pitchFamily="18" charset="0"/>
              </a:rPr>
              <a:t>Président </a:t>
            </a:r>
            <a:r>
              <a:rPr lang="fr-FR" sz="1400" b="1" dirty="0" smtClean="0">
                <a:solidFill>
                  <a:schemeClr val="accent4">
                    <a:lumMod val="50000"/>
                  </a:schemeClr>
                </a:solidFill>
                <a:latin typeface="Calibri" pitchFamily="34" charset="0"/>
                <a:ea typeface="Times New Roman" pitchFamily="18" charset="0"/>
                <a:cs typeface="Times New Roman" pitchFamily="18" charset="0"/>
              </a:rPr>
              <a:t>du Conseil général des Hauts-de-Seine </a:t>
            </a:r>
            <a:endParaRPr lang="uk-UA" sz="1400" b="1" dirty="0" smtClean="0">
              <a:solidFill>
                <a:schemeClr val="accent4">
                  <a:lumMod val="50000"/>
                </a:schemeClr>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sz="1400" b="1" dirty="0" smtClean="0">
                <a:solidFill>
                  <a:schemeClr val="accent4">
                    <a:lumMod val="50000"/>
                  </a:schemeClr>
                </a:solidFill>
                <a:latin typeface="Calibri" pitchFamily="34" charset="0"/>
                <a:ea typeface="Times New Roman" pitchFamily="18" charset="0"/>
                <a:cs typeface="Times New Roman" pitchFamily="18" charset="0"/>
              </a:rPr>
              <a:t>Elu président de l'UMP le 28 novembre 2004 </a:t>
            </a:r>
            <a:endParaRPr lang="uk-UA" sz="1400" b="1" dirty="0" smtClean="0">
              <a:solidFill>
                <a:schemeClr val="accent4">
                  <a:lumMod val="50000"/>
                </a:schemeClr>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sz="1400" b="1" dirty="0" smtClean="0">
                <a:solidFill>
                  <a:schemeClr val="accent4">
                    <a:lumMod val="50000"/>
                  </a:schemeClr>
                </a:solidFill>
                <a:latin typeface="Calibri" pitchFamily="34" charset="0"/>
                <a:ea typeface="Times New Roman" pitchFamily="18" charset="0"/>
                <a:cs typeface="Times New Roman" pitchFamily="18" charset="0"/>
              </a:rPr>
              <a:t>Ministre de l'Intérieur et de l'Aménagement du Territoire (mai 2005 - mars 2007) </a:t>
            </a:r>
            <a:endParaRPr lang="en-US" sz="1400" b="1" dirty="0" smtClean="0">
              <a:solidFill>
                <a:schemeClr val="accent4">
                  <a:lumMod val="50000"/>
                </a:schemeClr>
              </a:solidFill>
              <a:latin typeface="Arial" pitchFamily="34" charset="0"/>
            </a:endParaRPr>
          </a:p>
          <a:p>
            <a:pPr lvl="0" eaLnBrk="0" fontAlgn="base" hangingPunct="0">
              <a:spcBef>
                <a:spcPct val="0"/>
              </a:spcBef>
              <a:spcAft>
                <a:spcPct val="0"/>
              </a:spcAft>
            </a:pPr>
            <a:r>
              <a:rPr lang="fr-FR" sz="1400" b="1" dirty="0" smtClean="0">
                <a:solidFill>
                  <a:schemeClr val="accent4">
                    <a:lumMod val="50000"/>
                  </a:schemeClr>
                </a:solidFill>
                <a:latin typeface="Calibri" pitchFamily="34" charset="0"/>
                <a:ea typeface="Times New Roman" pitchFamily="18" charset="0"/>
                <a:cs typeface="Times New Roman" pitchFamily="18" charset="0"/>
              </a:rPr>
              <a:t>Candidat à l'élection présidentielle (14/01/07) </a:t>
            </a:r>
            <a:endParaRPr lang="en-US" sz="1400" b="1" dirty="0" smtClean="0">
              <a:solidFill>
                <a:schemeClr val="accent4">
                  <a:lumMod val="50000"/>
                </a:schemeClr>
              </a:solidFill>
              <a:latin typeface="Arial" pitchFamily="34" charset="0"/>
            </a:endParaRPr>
          </a:p>
          <a:p>
            <a:pPr lvl="0" eaLnBrk="0" fontAlgn="base" hangingPunct="0">
              <a:spcBef>
                <a:spcPct val="0"/>
              </a:spcBef>
              <a:spcAft>
                <a:spcPct val="0"/>
              </a:spcAft>
            </a:pPr>
            <a:r>
              <a:rPr lang="fr-FR" sz="1400" b="1" dirty="0" smtClean="0">
                <a:solidFill>
                  <a:schemeClr val="accent4">
                    <a:lumMod val="50000"/>
                  </a:schemeClr>
                </a:solidFill>
                <a:latin typeface="Calibri" pitchFamily="34" charset="0"/>
                <a:ea typeface="Times New Roman" pitchFamily="18" charset="0"/>
                <a:cs typeface="Times New Roman" pitchFamily="18" charset="0"/>
              </a:rPr>
              <a:t>Démissionne du gouvernement en mars 2007 </a:t>
            </a:r>
            <a:br>
              <a:rPr lang="fr-FR" sz="1400" b="1" dirty="0" smtClean="0">
                <a:solidFill>
                  <a:schemeClr val="accent4">
                    <a:lumMod val="50000"/>
                  </a:schemeClr>
                </a:solidFill>
                <a:latin typeface="Calibri" pitchFamily="34" charset="0"/>
                <a:ea typeface="Times New Roman" pitchFamily="18" charset="0"/>
                <a:cs typeface="Times New Roman" pitchFamily="18" charset="0"/>
              </a:rPr>
            </a:br>
            <a:r>
              <a:rPr lang="fr-FR" sz="1400" b="1" dirty="0" smtClean="0">
                <a:solidFill>
                  <a:schemeClr val="accent4">
                    <a:lumMod val="50000"/>
                  </a:schemeClr>
                </a:solidFill>
                <a:latin typeface="Calibri" pitchFamily="34" charset="0"/>
                <a:ea typeface="Times New Roman" pitchFamily="18" charset="0"/>
                <a:cs typeface="Times New Roman" pitchFamily="18" charset="0"/>
              </a:rPr>
              <a:t>Obtient 31,18% des voix au premier tour de l'élection présidentielle le 22 avril 2007 </a:t>
            </a:r>
            <a:endParaRPr lang="en-US" sz="1400" b="1" dirty="0" smtClean="0">
              <a:solidFill>
                <a:schemeClr val="accent4">
                  <a:lumMod val="50000"/>
                </a:schemeClr>
              </a:solidFill>
              <a:latin typeface="Arial" pitchFamily="34" charset="0"/>
            </a:endParaRPr>
          </a:p>
          <a:p>
            <a:pPr lvl="0" eaLnBrk="0" fontAlgn="base" hangingPunct="0">
              <a:spcBef>
                <a:spcPct val="0"/>
              </a:spcBef>
              <a:spcAft>
                <a:spcPct val="0"/>
              </a:spcAft>
            </a:pPr>
            <a:r>
              <a:rPr lang="fr-FR" sz="1400" b="1" dirty="0" smtClean="0">
                <a:solidFill>
                  <a:schemeClr val="accent4">
                    <a:lumMod val="50000"/>
                  </a:schemeClr>
                </a:solidFill>
                <a:latin typeface="Calibri" pitchFamily="34" charset="0"/>
                <a:ea typeface="Times New Roman" pitchFamily="18" charset="0"/>
                <a:cs typeface="Times New Roman" pitchFamily="18" charset="0"/>
              </a:rPr>
              <a:t>Élu président de la République française avec 53,06% des voix le 06 mai 2007 </a:t>
            </a:r>
            <a:endParaRPr lang="en-US" sz="1400" b="1" dirty="0" smtClean="0">
              <a:solidFill>
                <a:schemeClr val="accent4">
                  <a:lumMod val="50000"/>
                </a:schemeClr>
              </a:solidFill>
              <a:latin typeface="Arial" pitchFamily="34" charset="0"/>
            </a:endParaRPr>
          </a:p>
          <a:p>
            <a:pPr lvl="0" eaLnBrk="0" fontAlgn="base" hangingPunct="0">
              <a:spcBef>
                <a:spcPct val="0"/>
              </a:spcBef>
              <a:spcAft>
                <a:spcPct val="0"/>
              </a:spcAft>
            </a:pPr>
            <a:r>
              <a:rPr lang="fr-FR" sz="1400" b="1" dirty="0" smtClean="0">
                <a:solidFill>
                  <a:schemeClr val="accent4">
                    <a:lumMod val="50000"/>
                  </a:schemeClr>
                </a:solidFill>
                <a:latin typeface="Calibri" pitchFamily="34" charset="0"/>
                <a:ea typeface="Times New Roman" pitchFamily="18" charset="0"/>
                <a:cs typeface="Times New Roman" pitchFamily="18" charset="0"/>
              </a:rPr>
              <a:t>Démissionne de la présidence de l'UMP le 14 mai 2007 </a:t>
            </a:r>
            <a:endParaRPr lang="en-US" sz="1400" b="1" dirty="0">
              <a:solidFill>
                <a:schemeClr val="accent4">
                  <a:lumMod val="50000"/>
                </a:schemeClr>
              </a:solidFill>
            </a:endParaRPr>
          </a:p>
        </p:txBody>
      </p:sp>
      <p:sp>
        <p:nvSpPr>
          <p:cNvPr id="4" name="Прямоугольник 3"/>
          <p:cNvSpPr/>
          <p:nvPr/>
        </p:nvSpPr>
        <p:spPr>
          <a:xfrm>
            <a:off x="0" y="0"/>
            <a:ext cx="3071802" cy="5078313"/>
          </a:xfrm>
          <a:prstGeom prst="rect">
            <a:avLst/>
          </a:prstGeom>
        </p:spPr>
        <p:txBody>
          <a:bodyPr wrap="square">
            <a:spAutoFit/>
          </a:bodyPr>
          <a:lstStyle/>
          <a:p>
            <a:pPr lvl="0" eaLnBrk="0" fontAlgn="base" hangingPunct="0">
              <a:spcBef>
                <a:spcPct val="0"/>
              </a:spcBef>
              <a:spcAft>
                <a:spcPct val="0"/>
              </a:spcAft>
              <a:buFontTx/>
              <a:buChar char="•"/>
            </a:pPr>
            <a:r>
              <a:rPr lang="fr-FR" dirty="0" smtClean="0">
                <a:solidFill>
                  <a:srgbClr val="FFFF00"/>
                </a:solidFill>
                <a:latin typeface="Calibri" pitchFamily="34" charset="0"/>
                <a:ea typeface="Times New Roman" pitchFamily="18" charset="0"/>
                <a:cs typeface="Times New Roman" pitchFamily="18" charset="0"/>
              </a:rPr>
              <a:t>Membre du Bureau Politique du RPR (depuis 1993) </a:t>
            </a:r>
            <a:endParaRPr lang="uk-UA" dirty="0" smtClean="0">
              <a:solidFill>
                <a:srgbClr val="FFFF00"/>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dirty="0" smtClean="0">
                <a:solidFill>
                  <a:srgbClr val="FFFF00"/>
                </a:solidFill>
                <a:latin typeface="Calibri" pitchFamily="34" charset="0"/>
                <a:ea typeface="Times New Roman" pitchFamily="18" charset="0"/>
                <a:cs typeface="Times New Roman" pitchFamily="18" charset="0"/>
              </a:rPr>
              <a:t>Coordonnateur et porte-parole de l'équipe de transition (10 juillet 1997) </a:t>
            </a:r>
            <a:endParaRPr lang="uk-UA" dirty="0" smtClean="0">
              <a:solidFill>
                <a:srgbClr val="FFFF00"/>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dirty="0" smtClean="0">
                <a:solidFill>
                  <a:srgbClr val="FFFF00"/>
                </a:solidFill>
                <a:latin typeface="Calibri" pitchFamily="34" charset="0"/>
                <a:ea typeface="Times New Roman" pitchFamily="18" charset="0"/>
                <a:cs typeface="Times New Roman" pitchFamily="18" charset="0"/>
              </a:rPr>
              <a:t>Secrétaire général du RPR (6 février 1998) </a:t>
            </a:r>
            <a:endParaRPr lang="uk-UA" dirty="0" smtClean="0">
              <a:solidFill>
                <a:srgbClr val="FFFF00"/>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dirty="0" smtClean="0">
                <a:solidFill>
                  <a:srgbClr val="FFFF00"/>
                </a:solidFill>
                <a:latin typeface="Calibri" pitchFamily="34" charset="0"/>
                <a:ea typeface="Times New Roman" pitchFamily="18" charset="0"/>
                <a:cs typeface="Times New Roman" pitchFamily="18" charset="0"/>
              </a:rPr>
              <a:t>Président par intérim du RPR (avril 1999-octobre 1999) </a:t>
            </a:r>
            <a:endParaRPr lang="uk-UA" dirty="0" smtClean="0">
              <a:solidFill>
                <a:srgbClr val="FFFF00"/>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dirty="0" smtClean="0">
                <a:solidFill>
                  <a:srgbClr val="FFFF00"/>
                </a:solidFill>
                <a:latin typeface="Calibri" pitchFamily="34" charset="0"/>
                <a:ea typeface="Times New Roman" pitchFamily="18" charset="0"/>
                <a:cs typeface="Times New Roman" pitchFamily="18" charset="0"/>
              </a:rPr>
              <a:t>Tête de la liste RPR-DL pour les Élections européennes de juin 1999 </a:t>
            </a:r>
            <a:endParaRPr lang="uk-UA" dirty="0" smtClean="0">
              <a:solidFill>
                <a:srgbClr val="FFFF00"/>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dirty="0" smtClean="0">
                <a:solidFill>
                  <a:srgbClr val="FFFF00"/>
                </a:solidFill>
                <a:latin typeface="Calibri" pitchFamily="34" charset="0"/>
                <a:ea typeface="Times New Roman" pitchFamily="18" charset="0"/>
                <a:cs typeface="Times New Roman" pitchFamily="18" charset="0"/>
              </a:rPr>
              <a:t>Ministre de l'Intérieur, de la Sécurité Intérieure et des Libertés Locales (2002/2004) </a:t>
            </a:r>
            <a:endParaRPr lang="uk-UA" dirty="0" smtClean="0">
              <a:solidFill>
                <a:srgbClr val="FFFF00"/>
              </a:solidFill>
              <a:latin typeface="Calibri"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fr-FR" dirty="0" smtClean="0">
                <a:solidFill>
                  <a:srgbClr val="FFFF00"/>
                </a:solidFill>
                <a:latin typeface="Calibri" pitchFamily="34" charset="0"/>
                <a:ea typeface="Times New Roman" pitchFamily="18" charset="0"/>
                <a:cs typeface="Times New Roman" pitchFamily="18" charset="0"/>
              </a:rPr>
              <a:t>Ministre d'Etat, ministre l'Economie, des Finances et de l'Industrie (2004 - 2005) </a:t>
            </a:r>
            <a:endParaRPr lang="uk-UA" dirty="0" smtClean="0">
              <a:solidFill>
                <a:srgbClr val="FFFF00"/>
              </a:solidFill>
              <a:latin typeface="Calibri" pitchFamily="34" charset="0"/>
              <a:ea typeface="Calibri" pitchFamily="34"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143240" y="1000108"/>
            <a:ext cx="2775893" cy="38290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85720" y="5072074"/>
            <a:ext cx="2428892" cy="162587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6215074" y="285728"/>
            <a:ext cx="2495554" cy="2106396"/>
          </a:xfrm>
          <a:prstGeom prst="rect">
            <a:avLst/>
          </a:prstGeom>
          <a:noFill/>
          <a:ln w="9525">
            <a:noFill/>
            <a:miter lim="800000"/>
            <a:headEnd/>
            <a:tailEnd/>
          </a:ln>
          <a:effectLst/>
        </p:spPr>
      </p:pic>
      <p:sp>
        <p:nvSpPr>
          <p:cNvPr id="8" name="Прямоугольник 7"/>
          <p:cNvSpPr/>
          <p:nvPr/>
        </p:nvSpPr>
        <p:spPr>
          <a:xfrm>
            <a:off x="3143240" y="5143512"/>
            <a:ext cx="2714628" cy="1200329"/>
          </a:xfrm>
          <a:prstGeom prst="rect">
            <a:avLst/>
          </a:prstGeom>
        </p:spPr>
        <p:txBody>
          <a:bodyPr wrap="square">
            <a:spAutoFit/>
          </a:bodyPr>
          <a:lstStyle/>
          <a:p>
            <a:pPr algn="ctr"/>
            <a:r>
              <a:rPr lang="fr-FR" b="1" dirty="0" smtClean="0"/>
              <a:t>Présidence française de l'Union européenne </a:t>
            </a:r>
            <a:br>
              <a:rPr lang="fr-FR" b="1" dirty="0" smtClean="0"/>
            </a:br>
            <a:r>
              <a:rPr lang="fr-FR" b="1" dirty="0" smtClean="0"/>
              <a:t>1er juillet - 31 décembre 2008 </a:t>
            </a:r>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57158" y="142852"/>
            <a:ext cx="2357438" cy="3139321"/>
          </a:xfrm>
          <a:prstGeom prst="rect">
            <a:avLst/>
          </a:prstGeom>
        </p:spPr>
        <p:txBody>
          <a:bodyPr wrap="square">
            <a:spAutoFit/>
          </a:bodyPr>
          <a:lstStyle/>
          <a:p>
            <a:pPr fontAlgn="base">
              <a:spcBef>
                <a:spcPct val="0"/>
              </a:spcBef>
              <a:spcAft>
                <a:spcPct val="0"/>
              </a:spcAft>
            </a:pP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La Cinquième République est le régime </a:t>
            </a:r>
            <a:r>
              <a:rPr lang="fr-FR" b="1" dirty="0" smtClean="0">
                <a:solidFill>
                  <a:schemeClr val="bg1"/>
                </a:solidFill>
              </a:rPr>
              <a:t>républicain</a:t>
            </a:r>
            <a:endParaRPr lang="en-US" b="1" dirty="0" smtClean="0">
              <a:solidFill>
                <a:schemeClr val="bg1"/>
              </a:solidFill>
            </a:endParaRPr>
          </a:p>
          <a:p>
            <a:pPr fontAlgn="base">
              <a:spcBef>
                <a:spcPct val="0"/>
              </a:spcBef>
              <a:spcAft>
                <a:spcPct val="0"/>
              </a:spcAft>
            </a:pP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en vigueur en </a:t>
            </a:r>
            <a:r>
              <a:rPr lang="fr-FR" b="1" dirty="0" smtClean="0">
                <a:solidFill>
                  <a:schemeClr val="bg1"/>
                </a:solidFill>
              </a:rPr>
              <a:t>France</a:t>
            </a:r>
            <a:endParaRPr lang="en-US" b="1" dirty="0" smtClean="0">
              <a:solidFill>
                <a:schemeClr val="bg1"/>
              </a:solidFill>
            </a:endParaRPr>
          </a:p>
          <a:p>
            <a:pPr fontAlgn="base">
              <a:spcBef>
                <a:spcPct val="0"/>
              </a:spcBef>
              <a:spcAft>
                <a:spcPct val="0"/>
              </a:spcAft>
            </a:pP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depuis </a:t>
            </a: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le </a:t>
            </a:r>
            <a:r>
              <a:rPr lang="fr-FR" b="1" dirty="0" smtClean="0">
                <a:solidFill>
                  <a:schemeClr val="bg1"/>
                </a:solidFill>
              </a:rPr>
              <a:t>4 octobre</a:t>
            </a:r>
            <a:endParaRPr lang="en-US" b="1" dirty="0" smtClean="0">
              <a:solidFill>
                <a:schemeClr val="bg1"/>
              </a:solidFill>
            </a:endParaRPr>
          </a:p>
          <a:p>
            <a:pPr fontAlgn="base">
              <a:spcBef>
                <a:spcPct val="0"/>
              </a:spcBef>
              <a:spcAft>
                <a:spcPct val="0"/>
              </a:spcAft>
            </a:pPr>
            <a:r>
              <a:rPr lang="fr-FR" b="1" dirty="0" smtClean="0">
                <a:solidFill>
                  <a:schemeClr val="bg1"/>
                </a:solidFill>
              </a:rPr>
              <a:t>1958</a:t>
            </a:r>
            <a:endParaRPr lang="en-US" b="1" dirty="0" smtClean="0">
              <a:solidFill>
                <a:schemeClr val="bg1"/>
              </a:solidFill>
            </a:endParaRPr>
          </a:p>
          <a:p>
            <a:pPr fontAlgn="base">
              <a:spcBef>
                <a:spcPct val="0"/>
              </a:spcBef>
              <a:spcAft>
                <a:spcPct val="0"/>
              </a:spcAft>
            </a:pP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régi par la </a:t>
            </a:r>
            <a:r>
              <a:rPr lang="fr-FR" b="1" dirty="0" smtClean="0">
                <a:solidFill>
                  <a:schemeClr val="bg1"/>
                </a:solidFill>
              </a:rPr>
              <a:t>Constitution de </a:t>
            </a:r>
            <a:r>
              <a:rPr lang="fr-FR" b="1" dirty="0" smtClean="0">
                <a:solidFill>
                  <a:schemeClr val="bg1"/>
                </a:solidFill>
              </a:rPr>
              <a:t>1958</a:t>
            </a: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Elle a succédé à la </a:t>
            </a:r>
            <a:r>
              <a:rPr lang="fr-FR" b="1" dirty="0" smtClean="0">
                <a:solidFill>
                  <a:schemeClr val="bg1"/>
                </a:solidFill>
              </a:rPr>
              <a:t>Quatrième République</a:t>
            </a:r>
            <a:endParaRPr lang="en-US" b="1" dirty="0" smtClean="0">
              <a:solidFill>
                <a:schemeClr val="bg1"/>
              </a:solidFill>
            </a:endParaRPr>
          </a:p>
          <a:p>
            <a:pPr fontAlgn="base">
              <a:spcBef>
                <a:spcPct val="0"/>
              </a:spcBef>
              <a:spcAft>
                <a:spcPct val="0"/>
              </a:spcAft>
            </a:pP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instaurée </a:t>
            </a: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en </a:t>
            </a:r>
            <a:r>
              <a:rPr lang="fr-FR" b="1" dirty="0" smtClean="0">
                <a:solidFill>
                  <a:schemeClr val="bg1"/>
                </a:solidFill>
              </a:rPr>
              <a:t>1946</a:t>
            </a:r>
            <a:r>
              <a:rPr kumimoji="0" lang="fr-FR"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endParaRPr kumimoji="0" lang="fr-FR" b="1" i="0" u="none" strike="noStrike" cap="none" normalizeH="0" baseline="0" dirty="0" smtClean="0">
              <a:ln>
                <a:noFill/>
              </a:ln>
              <a:solidFill>
                <a:schemeClr val="bg1"/>
              </a:solidFill>
              <a:effectLst/>
              <a:latin typeface="Arial" pitchFamily="34" charset="0"/>
            </a:endParaRPr>
          </a:p>
        </p:txBody>
      </p:sp>
      <p:pic>
        <p:nvPicPr>
          <p:cNvPr id="4" name="Рисунок 3" descr="logopref19.jpg"/>
          <p:cNvPicPr>
            <a:picLocks noChangeAspect="1"/>
          </p:cNvPicPr>
          <p:nvPr/>
        </p:nvPicPr>
        <p:blipFill>
          <a:blip r:embed="rId3" cstate="print"/>
          <a:srcRect l="17440" r="21177" b="24910"/>
          <a:stretch>
            <a:fillRect/>
          </a:stretch>
        </p:blipFill>
        <p:spPr>
          <a:xfrm>
            <a:off x="714348" y="4214818"/>
            <a:ext cx="1773835" cy="976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3428992" y="1142984"/>
            <a:ext cx="2357454" cy="3970318"/>
          </a:xfrm>
          <a:prstGeom prst="rect">
            <a:avLst/>
          </a:prstGeom>
        </p:spPr>
        <p:txBody>
          <a:bodyPr wrap="square">
            <a:spAutoFit/>
          </a:bodyPr>
          <a:lstStyle/>
          <a:p>
            <a:pPr lvl="0" fontAlgn="base">
              <a:spcBef>
                <a:spcPct val="0"/>
              </a:spcBef>
              <a:spcAft>
                <a:spcPct val="0"/>
              </a:spcAft>
            </a:pP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Le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4" tooltip="Putsch d'Alger (1958)"/>
              </a:rPr>
              <a:t>putsch d'Alger</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mené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par l'armée et la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5" tooltip="Crise de mai 1958"/>
              </a:rPr>
              <a:t>crise du 13 mai 1958</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ont entraîné le retour au pouvoir du général de Gaulle. Ayant été nommé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6" tooltip="Président du Conseil"/>
              </a:rPr>
              <a:t>président du Conseil</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le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7" tooltip="1er juin"/>
              </a:rPr>
              <a:t>1</a:t>
            </a:r>
            <a:r>
              <a:rPr kumimoji="0" lang="fr-FR" sz="1400" b="1" i="0" strike="noStrike" cap="none" normalizeH="0" baseline="30000" dirty="0" smtClean="0">
                <a:ln>
                  <a:noFill/>
                </a:ln>
                <a:solidFill>
                  <a:srgbClr val="FF0000"/>
                </a:solidFill>
                <a:effectLst/>
                <a:latin typeface="Calibri" pitchFamily="34" charset="0"/>
                <a:ea typeface="Times New Roman" pitchFamily="18" charset="0"/>
                <a:cs typeface="Times New Roman" pitchFamily="18" charset="0"/>
                <a:hlinkClick r:id="rId7" tooltip="1er juin"/>
              </a:rPr>
              <a:t>er</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7" tooltip="1er juin"/>
              </a:rPr>
              <a:t> juin</a:t>
            </a:r>
            <a:r>
              <a:rPr kumimoji="0" lang="uk-UA"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8" tooltip="1958"/>
              </a:rPr>
              <a:t>1958</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il chargea une équipe conduite par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9" tooltip="Michel Debré"/>
              </a:rPr>
              <a:t>Michel Debré</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(futur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10" tooltip="Premier ministre"/>
              </a:rPr>
              <a:t>Premier ministre</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de préparer un projet de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11" tooltip="Constitution"/>
              </a:rPr>
              <a:t>constitution</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approuvé par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12" tooltip="Référendum"/>
              </a:rPr>
              <a:t>référendum</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(81,69% de Oui) le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13" tooltip="28 septembre"/>
              </a:rPr>
              <a:t>28</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14" tooltip="Septembre"/>
              </a:rPr>
              <a:t>septembre</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8" tooltip="1958"/>
              </a:rPr>
              <a:t>1958</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qui est devenu la </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hlinkClick r:id="rId15" tooltip="Constitution de 1958"/>
              </a:rPr>
              <a:t>Constitution du 4 octobre 1958</a:t>
            </a:r>
            <a:r>
              <a:rPr kumimoji="0" lang="fr-FR" sz="1400" b="1" i="0"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souvent appelée Constitution de la Cinquième République.</a:t>
            </a:r>
            <a:endParaRPr kumimoji="0" lang="fr-FR" sz="1400" b="1" i="0" strike="noStrike" cap="none" normalizeH="0" baseline="0" dirty="0" smtClean="0">
              <a:ln>
                <a:noFill/>
              </a:ln>
              <a:solidFill>
                <a:srgbClr val="FF0000"/>
              </a:solidFill>
              <a:effectLst/>
              <a:latin typeface="Arial" pitchFamily="34" charset="0"/>
            </a:endParaRPr>
          </a:p>
        </p:txBody>
      </p:sp>
      <p:sp>
        <p:nvSpPr>
          <p:cNvPr id="6" name="Прямоугольник 5"/>
          <p:cNvSpPr/>
          <p:nvPr/>
        </p:nvSpPr>
        <p:spPr>
          <a:xfrm>
            <a:off x="6357950" y="2643182"/>
            <a:ext cx="2428892" cy="3970318"/>
          </a:xfrm>
          <a:prstGeom prst="rect">
            <a:avLst/>
          </a:prstGeom>
        </p:spPr>
        <p:txBody>
          <a:bodyPr wrap="square">
            <a:spAutoFit/>
          </a:bodyPr>
          <a:lstStyle/>
          <a:p>
            <a:pPr lvl="0" fontAlgn="base">
              <a:spcBef>
                <a:spcPct val="0"/>
              </a:spcBef>
              <a:spcAft>
                <a:spcPct val="0"/>
              </a:spcAft>
            </a:pPr>
            <a:r>
              <a:rPr kumimoji="0" lang="fr-FR" sz="1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rPr>
              <a:t>La Cinquième République accorde un pouvoir plus important que la Quatrième au </a:t>
            </a:r>
            <a:r>
              <a:rPr kumimoji="0" lang="fr-FR" sz="1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hlinkClick r:id="rId16" tooltip="Président de la République française"/>
              </a:rPr>
              <a:t>président de la République</a:t>
            </a:r>
            <a:r>
              <a:rPr kumimoji="0" lang="fr-FR" sz="1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rPr>
              <a:t>. Jusqu'en 2000, la durée du mandat était de 7 ans. À partir de cette année-là, selon la réforme constitutionnelle précédemment adoptée en 2000, le président est élu pour 5 ans. Il lui est ainsi conféré le </a:t>
            </a:r>
            <a:r>
              <a:rPr kumimoji="0" lang="fr-FR" sz="1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hlinkClick r:id="rId17" tooltip="Pouvoir exécutif"/>
              </a:rPr>
              <a:t>pouvoir exécutif</a:t>
            </a:r>
            <a:r>
              <a:rPr kumimoji="0" lang="fr-FR" sz="1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rPr>
              <a:t>, comme le général de Gaulle en avait déjà exprimé le souhait lors de la rédaction de la Constitution de la 4</a:t>
            </a:r>
            <a:r>
              <a:rPr kumimoji="0" lang="fr-FR" sz="1400" b="1" i="0" u="none" strike="noStrike" cap="none" normalizeH="0" baseline="30000" dirty="0" smtClean="0">
                <a:ln>
                  <a:noFill/>
                </a:ln>
                <a:solidFill>
                  <a:schemeClr val="accent1">
                    <a:lumMod val="50000"/>
                  </a:schemeClr>
                </a:solidFill>
                <a:effectLst/>
                <a:latin typeface="Calibri" pitchFamily="34" charset="0"/>
                <a:ea typeface="Times New Roman" pitchFamily="18" charset="0"/>
                <a:cs typeface="Times New Roman" pitchFamily="18" charset="0"/>
              </a:rPr>
              <a:t>e</a:t>
            </a:r>
            <a:r>
              <a:rPr kumimoji="0" lang="fr-FR" sz="1400"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Times New Roman" pitchFamily="18" charset="0"/>
              </a:rPr>
              <a:t> République.</a:t>
            </a:r>
            <a:endParaRPr kumimoji="0" lang="fr-FR" sz="1400" b="1" i="0" u="none" strike="noStrike" cap="none" normalizeH="0" baseline="0" dirty="0" smtClean="0">
              <a:ln>
                <a:noFill/>
              </a:ln>
              <a:solidFill>
                <a:schemeClr val="accent1">
                  <a:lumMod val="50000"/>
                </a:schemeClr>
              </a:solidFill>
              <a:effectLst/>
              <a:latin typeface="Arial" pitchFamily="34" charset="0"/>
            </a:endParaRPr>
          </a:p>
        </p:txBody>
      </p:sp>
      <p:pic>
        <p:nvPicPr>
          <p:cNvPr id="7" name="Рисунок 6" descr="5f2000marianne-revolutionnaireh.jpg"/>
          <p:cNvPicPr>
            <a:picLocks noChangeAspect="1"/>
          </p:cNvPicPr>
          <p:nvPr/>
        </p:nvPicPr>
        <p:blipFill>
          <a:blip r:embed="rId18" cstate="print"/>
          <a:stretch>
            <a:fillRect/>
          </a:stretch>
        </p:blipFill>
        <p:spPr>
          <a:xfrm>
            <a:off x="6715140" y="500042"/>
            <a:ext cx="1785950" cy="1785950"/>
          </a:xfrm>
          <a:prstGeom prst="rect">
            <a:avLst/>
          </a:prstGeom>
          <a:ln>
            <a:noFill/>
          </a:ln>
          <a:effectLst>
            <a:softEdge rad="112500"/>
          </a:effectLst>
        </p:spPr>
      </p:pic>
    </p:spTree>
  </p:cSld>
  <p:clrMapOvr>
    <a:masterClrMapping/>
  </p:clrMapOvr>
  <p:transition advTm="1414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4" cstate="print"/>
          <a:stretch>
            <a:fillRect/>
          </a:stretch>
        </p:blipFill>
        <p:spPr>
          <a:xfrm>
            <a:off x="0" y="0"/>
            <a:ext cx="9144000" cy="6858000"/>
          </a:xfrm>
          <a:prstGeom prst="rect">
            <a:avLst/>
          </a:prstGeom>
        </p:spPr>
      </p:pic>
      <p:sp>
        <p:nvSpPr>
          <p:cNvPr id="3" name="Прямоугольник 2"/>
          <p:cNvSpPr/>
          <p:nvPr/>
        </p:nvSpPr>
        <p:spPr>
          <a:xfrm>
            <a:off x="2143108" y="0"/>
            <a:ext cx="5240537" cy="923330"/>
          </a:xfrm>
          <a:prstGeom prst="rect">
            <a:avLst/>
          </a:prstGeom>
        </p:spPr>
        <p:txBody>
          <a:bodyPr wrap="none">
            <a:spAutoFit/>
          </a:bodyPr>
          <a:lstStyle/>
          <a:p>
            <a:r>
              <a:rPr kumimoji="0" lang="fr-FR" sz="5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Charles de Gaulle </a:t>
            </a:r>
            <a:endParaRPr lang="en-US" sz="5400" dirty="0"/>
          </a:p>
        </p:txBody>
      </p:sp>
      <p:sp>
        <p:nvSpPr>
          <p:cNvPr id="5" name="Прямоугольник 4"/>
          <p:cNvSpPr/>
          <p:nvPr/>
        </p:nvSpPr>
        <p:spPr>
          <a:xfrm>
            <a:off x="3714744" y="1000108"/>
            <a:ext cx="1784463" cy="461665"/>
          </a:xfrm>
          <a:prstGeom prst="rect">
            <a:avLst/>
          </a:prstGeom>
        </p:spPr>
        <p:txBody>
          <a:bodyPr wrap="none">
            <a:spAutoFit/>
          </a:bodyPr>
          <a:lstStyle/>
          <a:p>
            <a:r>
              <a:rPr lang="fr-FR" sz="2400" b="1" dirty="0"/>
              <a:t>(1958-1969) </a:t>
            </a:r>
            <a:endParaRPr lang="en-US" sz="2400" dirty="0"/>
          </a:p>
        </p:txBody>
      </p:sp>
      <p:sp>
        <p:nvSpPr>
          <p:cNvPr id="6" name="Прямоугольник 5"/>
          <p:cNvSpPr/>
          <p:nvPr/>
        </p:nvSpPr>
        <p:spPr>
          <a:xfrm>
            <a:off x="1500166" y="6143644"/>
            <a:ext cx="6715140" cy="369332"/>
          </a:xfrm>
          <a:prstGeom prst="rect">
            <a:avLst/>
          </a:prstGeom>
        </p:spPr>
        <p:txBody>
          <a:bodyPr wrap="square">
            <a:spAutoFit/>
          </a:bodyPr>
          <a:lstStyle/>
          <a:p>
            <a:r>
              <a:rPr lang="fr-FR" b="1" dirty="0" smtClean="0"/>
              <a:t>Charles de GAULLE : Petite phrase ("Paris outragé ! Paris brisé !...")</a:t>
            </a:r>
            <a:endParaRPr lang="fr-FR" b="1" dirty="0"/>
          </a:p>
        </p:txBody>
      </p:sp>
      <p:pic>
        <p:nvPicPr>
          <p:cNvPr id="8" name="gaulle[2]avi.avi">
            <a:hlinkClick r:id="" action="ppaction://media"/>
          </p:cNvPr>
          <p:cNvPicPr>
            <a:picLocks noRot="1" noChangeAspect="1"/>
          </p:cNvPicPr>
          <p:nvPr>
            <a:videoFile r:link="rId2"/>
          </p:nvPr>
        </p:nvPicPr>
        <p:blipFill>
          <a:blip r:embed="rId5" cstate="print"/>
          <a:stretch>
            <a:fillRect/>
          </a:stretch>
        </p:blipFill>
        <p:spPr>
          <a:xfrm>
            <a:off x="1857356" y="1571612"/>
            <a:ext cx="5867424" cy="4400568"/>
          </a:xfrm>
          <a:prstGeom prst="rect">
            <a:avLst/>
          </a:prstGeom>
        </p:spPr>
      </p:pic>
    </p:spTree>
    <p:custDataLst>
      <p:tags r:id="rId1"/>
    </p:custDataLst>
  </p:cSld>
  <p:clrMapOvr>
    <a:masterClrMapping/>
  </p:clrMapOvr>
  <p:transition advTm="42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 name="Рисунок 2" descr="jpg_Charles_de_Gaulle.jpg"/>
          <p:cNvPicPr>
            <a:picLocks noChangeAspect="1"/>
          </p:cNvPicPr>
          <p:nvPr/>
        </p:nvPicPr>
        <p:blipFill>
          <a:blip r:embed="rId4" cstate="print"/>
          <a:stretch>
            <a:fillRect/>
          </a:stretch>
        </p:blipFill>
        <p:spPr>
          <a:xfrm>
            <a:off x="214282" y="142852"/>
            <a:ext cx="2714612"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general-de-gaulle.jpg"/>
          <p:cNvPicPr>
            <a:picLocks noChangeAspect="1"/>
          </p:cNvPicPr>
          <p:nvPr/>
        </p:nvPicPr>
        <p:blipFill>
          <a:blip r:embed="rId5" cstate="print"/>
          <a:stretch>
            <a:fillRect/>
          </a:stretch>
        </p:blipFill>
        <p:spPr>
          <a:xfrm>
            <a:off x="5857884" y="4500570"/>
            <a:ext cx="2909442" cy="2143116"/>
          </a:xfrm>
          <a:prstGeom prst="rect">
            <a:avLst/>
          </a:prstGeom>
          <a:ln>
            <a:noFill/>
          </a:ln>
          <a:effectLst>
            <a:softEdge rad="112500"/>
          </a:effectLst>
        </p:spPr>
      </p:pic>
      <p:pic>
        <p:nvPicPr>
          <p:cNvPr id="6" name="Рисунок 5" descr="Charles_DeGaulle_JFK_reduced.jpg"/>
          <p:cNvPicPr>
            <a:picLocks noChangeAspect="1"/>
          </p:cNvPicPr>
          <p:nvPr/>
        </p:nvPicPr>
        <p:blipFill>
          <a:blip r:embed="rId6" cstate="print"/>
          <a:stretch>
            <a:fillRect/>
          </a:stretch>
        </p:blipFill>
        <p:spPr>
          <a:xfrm>
            <a:off x="2357422" y="1857364"/>
            <a:ext cx="4445000" cy="4648200"/>
          </a:xfrm>
          <a:prstGeom prst="rect">
            <a:avLst/>
          </a:prstGeom>
          <a:ln>
            <a:noFill/>
          </a:ln>
          <a:effectLst>
            <a:softEdge rad="112500"/>
          </a:effectLst>
        </p:spPr>
      </p:pic>
      <p:sp>
        <p:nvSpPr>
          <p:cNvPr id="18434" name="Rectangle 2"/>
          <p:cNvSpPr>
            <a:spLocks noChangeArrowheads="1"/>
          </p:cNvSpPr>
          <p:nvPr/>
        </p:nvSpPr>
        <p:spPr bwMode="auto">
          <a:xfrm>
            <a:off x="3857620" y="142852"/>
            <a:ext cx="42862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imes New Roman" pitchFamily="18" charset="0"/>
                <a:ea typeface="Times New Roman" pitchFamily="18" charset="0"/>
                <a:cs typeface="Times New Roman" pitchFamily="18" charset="0"/>
              </a:rPr>
              <a:t>En 1944, le général de Gaulle prend la </a:t>
            </a:r>
            <a:r>
              <a:rPr kumimoji="0" lang="fr-FR" sz="1200" b="1" i="0" u="none" strike="noStrike" cap="none" normalizeH="0" baseline="0" dirty="0" smtClean="0">
                <a:ln>
                  <a:noFill/>
                </a:ln>
                <a:effectLst/>
                <a:latin typeface="Arial" pitchFamily="34" charset="0"/>
                <a:ea typeface="Times New Roman" pitchFamily="18" charset="0"/>
              </a:rPr>
              <a:t>tête</a:t>
            </a:r>
            <a:r>
              <a:rPr kumimoji="0" lang="fr-FR" sz="1200" b="1" i="0" u="none" strike="noStrike" cap="none" normalizeH="0" baseline="0" dirty="0" smtClean="0">
                <a:ln>
                  <a:noFill/>
                </a:ln>
                <a:effectLst/>
                <a:latin typeface="Times New Roman" pitchFamily="18" charset="0"/>
                <a:ea typeface="Times New Roman" pitchFamily="18" charset="0"/>
                <a:cs typeface="Times New Roman" pitchFamily="18" charset="0"/>
              </a:rPr>
              <a:t> du Gouvernement provisoire. Mais il démissionne en janvier 1946 par hostilité à  la Constitution de la IVe République et fonde un mouvement politique, le Rassemblement pour le peuple français (le RPF), qui réclame une autre constitution ; puis il se retire de la vie politique en 1953. </a:t>
            </a:r>
            <a:endParaRPr kumimoji="0" lang="en-US" sz="1200" b="1" i="0" u="none" strike="noStrike" cap="none" normalizeH="0" baseline="0" dirty="0" smtClean="0">
              <a:ln>
                <a:noFill/>
              </a:ln>
              <a:effectLst/>
              <a:latin typeface="Arial" pitchFamily="34" charset="0"/>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effectLst/>
                <a:latin typeface="Times New Roman" pitchFamily="18" charset="0"/>
                <a:ea typeface="Times New Roman" pitchFamily="18" charset="0"/>
                <a:cs typeface="Times New Roman" pitchFamily="18" charset="0"/>
              </a:rPr>
              <a:t>Cependant, en mai 1958, il est appelé à la présidence du Conseil par le Président Coty qui estime qu'il est le seul à pouvoir résoudre la crise algérienne. </a:t>
            </a:r>
            <a:endParaRPr kumimoji="0" lang="fr-FR" sz="1200" b="1" i="0" u="none" strike="noStrike" cap="none" normalizeH="0" baseline="0" dirty="0" smtClean="0">
              <a:ln>
                <a:noFill/>
              </a:ln>
              <a:effectLst/>
              <a:latin typeface="Arial" pitchFamily="34" charset="0"/>
            </a:endParaRPr>
          </a:p>
        </p:txBody>
      </p:sp>
    </p:spTree>
    <p:custDataLst>
      <p:tags r:id="rId1"/>
    </p:custDataLst>
  </p:cSld>
  <p:clrMapOvr>
    <a:masterClrMapping/>
  </p:clrMapOvr>
  <p:transition advTm="2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8434">
                                            <p:txEl>
                                              <p:pRg st="0" end="0"/>
                                            </p:txEl>
                                          </p:spTgt>
                                        </p:tgtEl>
                                        <p:attrNameLst>
                                          <p:attrName>style.visibility</p:attrName>
                                        </p:attrNameLst>
                                      </p:cBhvr>
                                      <p:to>
                                        <p:strVal val="visible"/>
                                      </p:to>
                                    </p:set>
                                    <p:anim calcmode="discrete" valueType="clr">
                                      <p:cBhvr override="childStyle">
                                        <p:cTn id="7" dur="80"/>
                                        <p:tgtEl>
                                          <p:spTgt spid="184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8434">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18434">
                                            <p:txEl>
                                              <p:pRg st="1" end="1"/>
                                            </p:txEl>
                                          </p:spTgt>
                                        </p:tgtEl>
                                        <p:attrNameLst>
                                          <p:attrName>style.visibility</p:attrName>
                                        </p:attrNameLst>
                                      </p:cBhvr>
                                      <p:to>
                                        <p:strVal val="visible"/>
                                      </p:to>
                                    </p:set>
                                    <p:anim calcmode="discrete" valueType="clr">
                                      <p:cBhvr override="childStyle">
                                        <p:cTn id="12" dur="80"/>
                                        <p:tgtEl>
                                          <p:spTgt spid="184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34">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1843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3" name="Рисунок 2" descr="DeGaulle.jpg"/>
          <p:cNvPicPr>
            <a:picLocks noChangeAspect="1"/>
          </p:cNvPicPr>
          <p:nvPr/>
        </p:nvPicPr>
        <p:blipFill>
          <a:blip r:embed="rId4" cstate="print"/>
          <a:stretch>
            <a:fillRect/>
          </a:stretch>
        </p:blipFill>
        <p:spPr>
          <a:xfrm>
            <a:off x="571472" y="142852"/>
            <a:ext cx="5003800" cy="6400800"/>
          </a:xfrm>
          <a:prstGeom prst="rect">
            <a:avLst/>
          </a:prstGeom>
          <a:ln>
            <a:noFill/>
          </a:ln>
          <a:effectLst>
            <a:outerShdw blurRad="190500" algn="tl" rotWithShape="0">
              <a:srgbClr val="000000">
                <a:alpha val="70000"/>
              </a:srgbClr>
            </a:outerShdw>
          </a:effectLst>
        </p:spPr>
      </p:pic>
      <p:pic>
        <p:nvPicPr>
          <p:cNvPr id="4" name="Рисунок 3" descr="de-gaulle-1941.jpg"/>
          <p:cNvPicPr>
            <a:picLocks noChangeAspect="1"/>
          </p:cNvPicPr>
          <p:nvPr/>
        </p:nvPicPr>
        <p:blipFill>
          <a:blip r:embed="rId5" cstate="print"/>
          <a:stretch>
            <a:fillRect/>
          </a:stretch>
        </p:blipFill>
        <p:spPr>
          <a:xfrm>
            <a:off x="5072066" y="3000372"/>
            <a:ext cx="3371627" cy="3857628"/>
          </a:xfrm>
          <a:prstGeom prst="rect">
            <a:avLst/>
          </a:prstGeom>
          <a:ln>
            <a:noFill/>
          </a:ln>
          <a:effectLst>
            <a:softEdge rad="112500"/>
          </a:effectLst>
        </p:spPr>
      </p:pic>
      <p:sp>
        <p:nvSpPr>
          <p:cNvPr id="17410" name="Rectangle 2"/>
          <p:cNvSpPr>
            <a:spLocks noChangeArrowheads="1"/>
          </p:cNvSpPr>
          <p:nvPr/>
        </p:nvSpPr>
        <p:spPr bwMode="auto">
          <a:xfrm>
            <a:off x="6072198" y="142852"/>
            <a:ext cx="307180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De Gaulle fait préparer une nouvelle constitution, et il devient, en 1958, le premier Président de la Ve République. Il résout ensuite le problème algérien en accordant finalement l'indépendance à l'Algérie. Sa présidence est par la suite marquée par sa politique étrangère d'indépendance à l'égard des Etats-Unis. </a:t>
            </a:r>
            <a:endParaRPr kumimoji="0" lang="fr-FR" sz="1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marL="0" marR="0" lvl="0" indent="182563"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De Gaulle est réélu au suffrage universel en 1965. Mais en 1968, il est pris de court par la révolte étudiante et les grèves, et laisse son Premier ministre gérer la crise. Se sentant désavoué à la suite de la victoire du «non» lors du référendum sur la régionalisation, il démissionne en avril 1969. </a:t>
            </a:r>
            <a:endParaRPr kumimoji="0" lang="fr-FR" sz="1200" b="1" i="0" u="none" strike="noStrike" cap="none" normalizeH="0" baseline="0" dirty="0" smtClean="0">
              <a:ln>
                <a:noFill/>
              </a:ln>
              <a:solidFill>
                <a:srgbClr val="002060"/>
              </a:solidFill>
              <a:effectLst/>
              <a:latin typeface="Arial" pitchFamily="34" charset="0"/>
            </a:endParaRPr>
          </a:p>
        </p:txBody>
      </p:sp>
    </p:spTree>
    <p:custDataLst>
      <p:tags r:id="rId1"/>
    </p:custDataLst>
  </p:cSld>
  <p:clrMapOvr>
    <a:masterClrMapping/>
  </p:clrMapOvr>
  <p:transition advTm="200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pic>
        <p:nvPicPr>
          <p:cNvPr id="4" name="gaulle[1]avi.avi">
            <a:hlinkClick r:id="" action="ppaction://media"/>
          </p:cNvPr>
          <p:cNvPicPr>
            <a:picLocks noRot="1" noChangeAspect="1"/>
          </p:cNvPicPr>
          <p:nvPr>
            <a:videoFile r:link="rId1"/>
          </p:nvPr>
        </p:nvPicPr>
        <p:blipFill>
          <a:blip r:embed="rId4" cstate="print"/>
          <a:stretch>
            <a:fillRect/>
          </a:stretch>
        </p:blipFill>
        <p:spPr>
          <a:xfrm>
            <a:off x="500034" y="285728"/>
            <a:ext cx="8358244" cy="6268684"/>
          </a:xfrm>
          <a:prstGeom prst="rect">
            <a:avLst/>
          </a:prstGeom>
        </p:spPr>
      </p:pic>
    </p:spTree>
  </p:cSld>
  <p:clrMapOvr>
    <a:masterClrMapping/>
  </p:clrMapOvr>
  <p:transition advTm="2198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3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sp>
        <p:nvSpPr>
          <p:cNvPr id="3" name="Прямоугольник 2"/>
          <p:cNvSpPr/>
          <p:nvPr/>
        </p:nvSpPr>
        <p:spPr>
          <a:xfrm>
            <a:off x="2786050" y="214290"/>
            <a:ext cx="3414909" cy="584775"/>
          </a:xfrm>
          <a:prstGeom prst="rect">
            <a:avLst/>
          </a:prstGeom>
        </p:spPr>
        <p:txBody>
          <a:bodyPr wrap="none">
            <a:spAutoFit/>
          </a:bodyPr>
          <a:lstStyle/>
          <a:p>
            <a:r>
              <a:rPr kumimoji="0" lang="fr-FR" sz="3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Georges Pompidou</a:t>
            </a:r>
            <a:endParaRPr lang="en-US" sz="3200" dirty="0">
              <a:solidFill>
                <a:srgbClr val="FF0000"/>
              </a:solidFill>
            </a:endParaRPr>
          </a:p>
        </p:txBody>
      </p:sp>
      <p:sp>
        <p:nvSpPr>
          <p:cNvPr id="4" name="Прямоугольник 3"/>
          <p:cNvSpPr/>
          <p:nvPr/>
        </p:nvSpPr>
        <p:spPr>
          <a:xfrm>
            <a:off x="3714744" y="857232"/>
            <a:ext cx="1784463" cy="461665"/>
          </a:xfrm>
          <a:prstGeom prst="rect">
            <a:avLst/>
          </a:prstGeom>
        </p:spPr>
        <p:txBody>
          <a:bodyPr wrap="none">
            <a:spAutoFit/>
          </a:bodyPr>
          <a:lstStyle/>
          <a:p>
            <a:r>
              <a:rPr lang="fr-FR" sz="2400" b="1" dirty="0"/>
              <a:t>(1969-1974) </a:t>
            </a:r>
            <a:endParaRPr lang="en-US" sz="2400" dirty="0"/>
          </a:p>
        </p:txBody>
      </p:sp>
      <p:sp>
        <p:nvSpPr>
          <p:cNvPr id="6" name="Прямоугольник 5"/>
          <p:cNvSpPr/>
          <p:nvPr/>
        </p:nvSpPr>
        <p:spPr>
          <a:xfrm>
            <a:off x="2214546" y="6211669"/>
            <a:ext cx="6215074" cy="646331"/>
          </a:xfrm>
          <a:prstGeom prst="rect">
            <a:avLst/>
          </a:prstGeom>
        </p:spPr>
        <p:txBody>
          <a:bodyPr wrap="square">
            <a:spAutoFit/>
          </a:bodyPr>
          <a:lstStyle/>
          <a:p>
            <a:r>
              <a:rPr lang="fr-FR" b="1" dirty="0" smtClean="0"/>
              <a:t>Cérémonie d'installation de Georges Pompidou</a:t>
            </a:r>
          </a:p>
          <a:p>
            <a:endParaRPr lang="fr-FR" b="1" dirty="0"/>
          </a:p>
        </p:txBody>
      </p:sp>
      <p:pic>
        <p:nvPicPr>
          <p:cNvPr id="9" name="Pompidou part1 avi.avi">
            <a:hlinkClick r:id="" action="ppaction://media"/>
          </p:cNvPr>
          <p:cNvPicPr>
            <a:picLocks noRot="1" noChangeAspect="1"/>
          </p:cNvPicPr>
          <p:nvPr>
            <a:videoFile r:link="rId1"/>
          </p:nvPr>
        </p:nvPicPr>
        <p:blipFill>
          <a:blip r:embed="rId4" cstate="print"/>
          <a:stretch>
            <a:fillRect/>
          </a:stretch>
        </p:blipFill>
        <p:spPr>
          <a:xfrm>
            <a:off x="1428728" y="1357298"/>
            <a:ext cx="6296052" cy="4722039"/>
          </a:xfrm>
          <a:prstGeom prst="rect">
            <a:avLst/>
          </a:prstGeom>
        </p:spPr>
      </p:pic>
    </p:spTree>
  </p:cSld>
  <p:clrMapOvr>
    <a:masterClrMapping/>
  </p:clrMapOvr>
  <p:transition advTm="890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92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g_of_France.png"/>
          <p:cNvPicPr>
            <a:picLocks noChangeAspect="1"/>
          </p:cNvPicPr>
          <p:nvPr/>
        </p:nvPicPr>
        <p:blipFill>
          <a:blip r:embed="rId3" cstate="print"/>
          <a:stretch>
            <a:fillRect/>
          </a:stretch>
        </p:blipFill>
        <p:spPr>
          <a:xfrm>
            <a:off x="0" y="0"/>
            <a:ext cx="9144000" cy="6858000"/>
          </a:xfrm>
          <a:prstGeom prst="rect">
            <a:avLst/>
          </a:prstGeom>
        </p:spPr>
      </p:pic>
      <p:sp>
        <p:nvSpPr>
          <p:cNvPr id="21505" name="Rectangle 1"/>
          <p:cNvSpPr>
            <a:spLocks noChangeArrowheads="1"/>
          </p:cNvSpPr>
          <p:nvPr/>
        </p:nvSpPr>
        <p:spPr bwMode="auto">
          <a:xfrm>
            <a:off x="214282" y="214290"/>
            <a:ext cx="264320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5738"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4">
                    <a:lumMod val="20000"/>
                    <a:lumOff val="80000"/>
                  </a:schemeClr>
                </a:solidFill>
                <a:effectLst/>
                <a:latin typeface="Arial" pitchFamily="34" charset="0"/>
                <a:ea typeface="Times New Roman" pitchFamily="18" charset="0"/>
                <a:cs typeface="Arial" pitchFamily="34" charset="0"/>
              </a:rPr>
              <a:t>Né en 1911, fils d'un instituteur, Georges Pompidou commence une carrière de professeur de lettres. Puis il devient conseiller du général de Gaulle sous la IVe République, tout en dirigeant la banque Rotschild. Nommé Premier ministre en 1962, c'est lui qui gère la révolte de mai 1968. </a:t>
            </a:r>
            <a:endParaRPr kumimoji="0" lang="en-US" sz="1400" b="1" i="0" u="none" strike="noStrike" cap="none" normalizeH="0" baseline="0" dirty="0" smtClean="0">
              <a:ln>
                <a:noFill/>
              </a:ln>
              <a:solidFill>
                <a:schemeClr val="accent4">
                  <a:lumMod val="20000"/>
                  <a:lumOff val="80000"/>
                </a:schemeClr>
              </a:solidFill>
              <a:effectLst/>
              <a:latin typeface="Arial" pitchFamily="34" charset="0"/>
              <a:cs typeface="Arial" pitchFamily="34" charset="0"/>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4">
                    <a:lumMod val="20000"/>
                    <a:lumOff val="80000"/>
                  </a:schemeClr>
                </a:solidFill>
                <a:effectLst/>
                <a:latin typeface="Arial" pitchFamily="34" charset="0"/>
                <a:ea typeface="Times New Roman" pitchFamily="18" charset="0"/>
                <a:cs typeface="Arial" pitchFamily="34" charset="0"/>
              </a:rPr>
              <a:t>En 1969, il se présente comme candidat gaulliste aux élections présidentielles après la démission du général de Gaulle et il est élu. </a:t>
            </a:r>
            <a:endParaRPr kumimoji="0" lang="en-US" sz="1400" b="1" i="0" u="none" strike="noStrike" cap="none" normalizeH="0" baseline="0" dirty="0" smtClean="0">
              <a:ln>
                <a:noFill/>
              </a:ln>
              <a:solidFill>
                <a:schemeClr val="accent4">
                  <a:lumMod val="20000"/>
                  <a:lumOff val="80000"/>
                </a:schemeClr>
              </a:solidFill>
              <a:effectLst/>
              <a:latin typeface="Arial" pitchFamily="34" charset="0"/>
              <a:cs typeface="Arial" pitchFamily="34" charset="0"/>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4">
                    <a:lumMod val="20000"/>
                    <a:lumOff val="80000"/>
                  </a:schemeClr>
                </a:solidFill>
                <a:effectLst/>
                <a:latin typeface="Arial" pitchFamily="34" charset="0"/>
                <a:ea typeface="Times New Roman" pitchFamily="18" charset="0"/>
                <a:cs typeface="Arial" pitchFamily="34" charset="0"/>
              </a:rPr>
              <a:t>Il continue alors la politique gaulliste, mais se montre plus favorable que de Gaulle </a:t>
            </a:r>
            <a:r>
              <a:rPr lang="fr-FR" sz="1400" b="1" dirty="0" smtClean="0">
                <a:solidFill>
                  <a:schemeClr val="accent4">
                    <a:lumMod val="20000"/>
                    <a:lumOff val="80000"/>
                  </a:schemeClr>
                </a:solidFill>
                <a:latin typeface="Arial" pitchFamily="34" charset="0"/>
                <a:ea typeface="Times New Roman" pitchFamily="18" charset="0"/>
                <a:cs typeface="Arial" pitchFamily="34" charset="0"/>
              </a:rPr>
              <a:t>à</a:t>
            </a:r>
            <a:r>
              <a:rPr kumimoji="0" lang="fr-FR" sz="1400" b="1" i="0" u="none" strike="noStrike" cap="none" normalizeH="0" baseline="0" dirty="0" smtClean="0">
                <a:ln>
                  <a:noFill/>
                </a:ln>
                <a:solidFill>
                  <a:schemeClr val="accent4">
                    <a:lumMod val="20000"/>
                    <a:lumOff val="80000"/>
                  </a:schemeClr>
                </a:solidFill>
                <a:effectLst/>
                <a:latin typeface="Arial" pitchFamily="34" charset="0"/>
                <a:ea typeface="Times New Roman" pitchFamily="18" charset="0"/>
                <a:cs typeface="Arial" pitchFamily="34" charset="0"/>
              </a:rPr>
              <a:t> </a:t>
            </a:r>
            <a:r>
              <a:rPr kumimoji="0" lang="fr-FR" sz="1400" b="1" i="0" u="none" strike="noStrike" cap="none" normalizeH="0" baseline="0" dirty="0" smtClean="0">
                <a:ln>
                  <a:noFill/>
                </a:ln>
                <a:solidFill>
                  <a:schemeClr val="accent4">
                    <a:lumMod val="20000"/>
                    <a:lumOff val="80000"/>
                  </a:schemeClr>
                </a:solidFill>
                <a:effectLst/>
                <a:latin typeface="Arial" pitchFamily="34" charset="0"/>
                <a:ea typeface="Times New Roman" pitchFamily="18" charset="0"/>
                <a:cs typeface="Arial" pitchFamily="34" charset="0"/>
              </a:rPr>
              <a:t>la construction européenne et attache plus d'importance </a:t>
            </a:r>
            <a:r>
              <a:rPr kumimoji="0" lang="fr-FR" sz="1400" b="1" i="0" u="none" strike="noStrike" cap="none" normalizeH="0" baseline="0" dirty="0" smtClean="0">
                <a:ln>
                  <a:noFill/>
                </a:ln>
                <a:solidFill>
                  <a:schemeClr val="accent4">
                    <a:lumMod val="20000"/>
                    <a:lumOff val="80000"/>
                  </a:schemeClr>
                </a:solidFill>
                <a:effectLst/>
                <a:latin typeface="Arial" pitchFamily="34" charset="0"/>
                <a:ea typeface="Times New Roman" pitchFamily="18" charset="0"/>
                <a:cs typeface="Arial" pitchFamily="34" charset="0"/>
              </a:rPr>
              <a:t>à </a:t>
            </a:r>
            <a:r>
              <a:rPr kumimoji="0" lang="fr-FR" sz="1400" b="1" i="0" u="none" strike="noStrike" cap="none" normalizeH="0" baseline="0" dirty="0" smtClean="0">
                <a:ln>
                  <a:noFill/>
                </a:ln>
                <a:solidFill>
                  <a:schemeClr val="accent4">
                    <a:lumMod val="20000"/>
                    <a:lumOff val="80000"/>
                  </a:schemeClr>
                </a:solidFill>
                <a:effectLst/>
                <a:latin typeface="Arial" pitchFamily="34" charset="0"/>
                <a:ea typeface="Times New Roman" pitchFamily="18" charset="0"/>
                <a:cs typeface="Arial" pitchFamily="34" charset="0"/>
              </a:rPr>
              <a:t>l'industrialisation du pays. Son septennat est interrompu par sa mort en 1974. </a:t>
            </a:r>
            <a:endParaRPr kumimoji="0" lang="fr-FR" sz="1400" b="1" i="0" u="none" strike="noStrike" cap="none" normalizeH="0" baseline="0" dirty="0" smtClean="0">
              <a:ln>
                <a:noFill/>
              </a:ln>
              <a:solidFill>
                <a:schemeClr val="accent4">
                  <a:lumMod val="20000"/>
                  <a:lumOff val="80000"/>
                </a:schemeClr>
              </a:solidFill>
              <a:effectLst/>
              <a:latin typeface="Arial" pitchFamily="34" charset="0"/>
              <a:cs typeface="Arial" pitchFamily="34" charset="0"/>
            </a:endParaRPr>
          </a:p>
        </p:txBody>
      </p:sp>
      <p:pic>
        <p:nvPicPr>
          <p:cNvPr id="11" name="Рисунок 10" descr="280px-George_Pompidou,_May_1973.jpg"/>
          <p:cNvPicPr>
            <a:picLocks noChangeAspect="1"/>
          </p:cNvPicPr>
          <p:nvPr/>
        </p:nvPicPr>
        <p:blipFill>
          <a:blip r:embed="rId4"/>
          <a:stretch>
            <a:fillRect/>
          </a:stretch>
        </p:blipFill>
        <p:spPr>
          <a:xfrm>
            <a:off x="6072198" y="3357562"/>
            <a:ext cx="2357454" cy="3367790"/>
          </a:xfrm>
          <a:prstGeom prst="rect">
            <a:avLst/>
          </a:prstGeom>
          <a:ln>
            <a:noFill/>
          </a:ln>
          <a:effectLst>
            <a:outerShdw blurRad="292100" dist="139700" dir="2700000" algn="tl" rotWithShape="0">
              <a:srgbClr val="333333">
                <a:alpha val="65000"/>
              </a:srgbClr>
            </a:outerShdw>
          </a:effectLst>
        </p:spPr>
      </p:pic>
      <p:pic>
        <p:nvPicPr>
          <p:cNvPr id="12" name="Рисунок 11" descr="38560-004-92FFA657.jpg"/>
          <p:cNvPicPr>
            <a:picLocks noChangeAspect="1"/>
          </p:cNvPicPr>
          <p:nvPr/>
        </p:nvPicPr>
        <p:blipFill>
          <a:blip r:embed="rId5"/>
          <a:stretch>
            <a:fillRect/>
          </a:stretch>
        </p:blipFill>
        <p:spPr>
          <a:xfrm>
            <a:off x="3571868" y="3071810"/>
            <a:ext cx="2301256" cy="3429024"/>
          </a:xfrm>
          <a:prstGeom prst="rect">
            <a:avLst/>
          </a:prstGeom>
          <a:ln>
            <a:noFill/>
          </a:ln>
          <a:effectLst>
            <a:outerShdw blurRad="292100" dist="139700" dir="2700000" algn="tl" rotWithShape="0">
              <a:srgbClr val="333333">
                <a:alpha val="65000"/>
              </a:srgbClr>
            </a:outerShdw>
          </a:effectLst>
        </p:spPr>
      </p:pic>
      <p:pic>
        <p:nvPicPr>
          <p:cNvPr id="9" name="Рисунок 8" descr="Pompidou_2.jpg"/>
          <p:cNvPicPr>
            <a:picLocks noChangeAspect="1"/>
          </p:cNvPicPr>
          <p:nvPr/>
        </p:nvPicPr>
        <p:blipFill>
          <a:blip r:embed="rId6"/>
          <a:stretch>
            <a:fillRect/>
          </a:stretch>
        </p:blipFill>
        <p:spPr>
          <a:xfrm>
            <a:off x="3214678" y="142852"/>
            <a:ext cx="2517648" cy="3163824"/>
          </a:xfrm>
          <a:prstGeom prst="rect">
            <a:avLst/>
          </a:prstGeom>
          <a:ln>
            <a:noFill/>
          </a:ln>
          <a:effectLst>
            <a:outerShdw blurRad="292100" dist="139700" dir="2700000" algn="tl" rotWithShape="0">
              <a:srgbClr val="333333">
                <a:alpha val="65000"/>
              </a:srgbClr>
            </a:outerShdw>
          </a:effectLst>
        </p:spPr>
      </p:pic>
      <p:pic>
        <p:nvPicPr>
          <p:cNvPr id="10" name="Рисунок 9" descr="pompidou-1-sized.jpg"/>
          <p:cNvPicPr>
            <a:picLocks noChangeAspect="1"/>
          </p:cNvPicPr>
          <p:nvPr/>
        </p:nvPicPr>
        <p:blipFill>
          <a:blip r:embed="rId7"/>
          <a:stretch>
            <a:fillRect/>
          </a:stretch>
        </p:blipFill>
        <p:spPr>
          <a:xfrm>
            <a:off x="6357950" y="142852"/>
            <a:ext cx="2553905" cy="349252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advTm="198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Effect transition="in" filter="checkerboard(across)">
                                      <p:cBhvr>
                                        <p:cTn id="7" dur="500"/>
                                        <p:tgtEl>
                                          <p:spTgt spid="2150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1505">
                                            <p:txEl>
                                              <p:pRg st="1" end="1"/>
                                            </p:txEl>
                                          </p:spTgt>
                                        </p:tgtEl>
                                        <p:attrNameLst>
                                          <p:attrName>style.visibility</p:attrName>
                                        </p:attrNameLst>
                                      </p:cBhvr>
                                      <p:to>
                                        <p:strVal val="visible"/>
                                      </p:to>
                                    </p:set>
                                    <p:animEffect transition="in" filter="checkerboard(across)">
                                      <p:cBhvr>
                                        <p:cTn id="10" dur="500"/>
                                        <p:tgtEl>
                                          <p:spTgt spid="2150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1505">
                                            <p:txEl>
                                              <p:pRg st="2" end="2"/>
                                            </p:txEl>
                                          </p:spTgt>
                                        </p:tgtEl>
                                        <p:attrNameLst>
                                          <p:attrName>style.visibility</p:attrName>
                                        </p:attrNameLst>
                                      </p:cBhvr>
                                      <p:to>
                                        <p:strVal val="visible"/>
                                      </p:to>
                                    </p:set>
                                    <p:animEffect transition="in" filter="checkerboard(across)">
                                      <p:cBhvr>
                                        <p:cTn id="13" dur="500"/>
                                        <p:tgtEl>
                                          <p:spTgt spid="215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8"/>
</p:tagLst>
</file>

<file path=ppt/tags/tag12.xml><?xml version="1.0" encoding="utf-8"?>
<p:tagLst xmlns:a="http://schemas.openxmlformats.org/drawingml/2006/main" xmlns:r="http://schemas.openxmlformats.org/officeDocument/2006/relationships" xmlns:p="http://schemas.openxmlformats.org/presentationml/2006/main">
  <p:tag name="TIMING" val="|94.6"/>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40.9"/>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0.7|0.6"/>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1388</Words>
  <Application>Microsoft Office PowerPoint</Application>
  <PresentationFormat>Экран (4:3)</PresentationFormat>
  <Paragraphs>80</Paragraphs>
  <Slides>21</Slides>
  <Notes>0</Notes>
  <HiddenSlides>0</HiddenSlides>
  <MMClips>8</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Kate</dc:creator>
  <cp:lastModifiedBy>Kate</cp:lastModifiedBy>
  <cp:revision>44</cp:revision>
  <dcterms:created xsi:type="dcterms:W3CDTF">2010-04-01T20:09:51Z</dcterms:created>
  <dcterms:modified xsi:type="dcterms:W3CDTF">2010-04-21T16:40:49Z</dcterms:modified>
</cp:coreProperties>
</file>