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7" r:id="rId6"/>
    <p:sldId id="265" r:id="rId7"/>
    <p:sldId id="258" r:id="rId8"/>
    <p:sldId id="259" r:id="rId9"/>
    <p:sldId id="263" r:id="rId10"/>
    <p:sldId id="264" r:id="rId11"/>
    <p:sldId id="268" r:id="rId12"/>
    <p:sldId id="260" r:id="rId13"/>
    <p:sldId id="270" r:id="rId14"/>
    <p:sldId id="269" r:id="rId15"/>
    <p:sldId id="271" r:id="rId16"/>
    <p:sldId id="274" r:id="rId17"/>
    <p:sldId id="275" r:id="rId18"/>
    <p:sldId id="276" r:id="rId19"/>
    <p:sldId id="277" r:id="rId20"/>
    <p:sldId id="278" r:id="rId21"/>
    <p:sldId id="283" r:id="rId22"/>
    <p:sldId id="279" r:id="rId23"/>
    <p:sldId id="300" r:id="rId24"/>
    <p:sldId id="287" r:id="rId25"/>
    <p:sldId id="284" r:id="rId26"/>
    <p:sldId id="285" r:id="rId27"/>
    <p:sldId id="280" r:id="rId28"/>
    <p:sldId id="301" r:id="rId29"/>
    <p:sldId id="286" r:id="rId30"/>
    <p:sldId id="297" r:id="rId31"/>
    <p:sldId id="291" r:id="rId32"/>
    <p:sldId id="296" r:id="rId33"/>
    <p:sldId id="289" r:id="rId34"/>
    <p:sldId id="294" r:id="rId35"/>
    <p:sldId id="292" r:id="rId36"/>
    <p:sldId id="298" r:id="rId37"/>
    <p:sldId id="299" r:id="rId38"/>
    <p:sldId id="290" r:id="rId3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FF"/>
    <a:srgbClr val="CCFF99"/>
    <a:srgbClr val="CCFF66"/>
    <a:srgbClr val="CCCC00"/>
    <a:srgbClr val="FF6600"/>
    <a:srgbClr val="FF5050"/>
    <a:srgbClr val="00FF00"/>
    <a:srgbClr val="66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3" autoAdjust="0"/>
  </p:normalViewPr>
  <p:slideViewPr>
    <p:cSldViewPr>
      <p:cViewPr>
        <p:scale>
          <a:sx n="100" d="100"/>
          <a:sy n="100" d="100"/>
        </p:scale>
        <p:origin x="-950" y="4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EED61-A8D0-42E7-92D6-85A6282082D8}" type="datetimeFigureOut">
              <a:rPr lang="uk-UA" smtClean="0"/>
              <a:pPr/>
              <a:t>31.08.2022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FED9B-CBE9-441E-A3E5-86531E1CD78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sz="53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uk-UA" sz="53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</a:br>
            <a:r>
              <a:rPr lang="en-US" sz="53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en-US" sz="53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</a:br>
            <a:r>
              <a:rPr lang="uk-UA" sz="5300" b="1" i="1" dirty="0" err="1" smtClean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Портфоліо</a:t>
            </a:r>
            <a:r>
              <a:rPr lang="uk-UA" sz="53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b="1" i="1" dirty="0" smtClean="0">
                <a:latin typeface="Georgia" pitchFamily="18" charset="0"/>
              </a:rPr>
              <a:t/>
            </a:r>
            <a:br>
              <a:rPr lang="uk-UA" b="1" i="1" dirty="0" smtClean="0">
                <a:latin typeface="Georgia" pitchFamily="18" charset="0"/>
              </a:rPr>
            </a:br>
            <a:r>
              <a:rPr lang="uk-UA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вчителя початкових класів </a:t>
            </a:r>
            <a:r>
              <a:rPr lang="en-US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en-US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Georgia" pitchFamily="18" charset="0"/>
              </a:rPr>
            </a:br>
            <a:r>
              <a:rPr lang="uk-UA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опорного закладу </a:t>
            </a:r>
            <a:br>
              <a:rPr lang="uk-UA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Georgia" pitchFamily="18" charset="0"/>
              </a:rPr>
            </a:br>
            <a:r>
              <a:rPr lang="uk-UA" b="1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Горинська</a:t>
            </a:r>
            <a:r>
              <a:rPr lang="uk-UA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ЗОШ І-ІІІ ступенів </a:t>
            </a:r>
            <a:r>
              <a:rPr lang="uk-UA" b="1" i="1" dirty="0" smtClean="0">
                <a:ln>
                  <a:solidFill>
                    <a:srgbClr val="CC3300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b="1" i="1" dirty="0" smtClean="0">
                <a:ln>
                  <a:solidFill>
                    <a:srgbClr val="CC3300"/>
                  </a:solidFill>
                </a:ln>
                <a:solidFill>
                  <a:srgbClr val="002060"/>
                </a:solidFill>
                <a:latin typeface="Georgia" pitchFamily="18" charset="0"/>
              </a:rPr>
            </a:br>
            <a:r>
              <a:rPr lang="uk-UA" b="1" i="1" dirty="0" smtClean="0">
                <a:solidFill>
                  <a:srgbClr val="002060"/>
                </a:solidFill>
                <a:latin typeface="Georgia" pitchFamily="18" charset="0"/>
              </a:rPr>
              <a:t>   </a:t>
            </a:r>
            <a:r>
              <a:rPr lang="uk-UA" sz="1800" b="1" i="1" dirty="0" smtClean="0">
                <a:solidFill>
                  <a:srgbClr val="002060"/>
                </a:solidFill>
                <a:latin typeface="Georgia" pitchFamily="18" charset="0"/>
              </a:rPr>
              <a:t>    </a:t>
            </a:r>
            <a:r>
              <a:rPr lang="uk-UA" b="1" i="1" dirty="0" smtClean="0">
                <a:solidFill>
                  <a:srgbClr val="002060"/>
                </a:solidFill>
                <a:latin typeface="Georgia" pitchFamily="18" charset="0"/>
              </a:rPr>
              <a:t>            </a:t>
            </a:r>
            <a:br>
              <a:rPr lang="uk-UA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b="1" i="1" dirty="0" smtClean="0">
                <a:solidFill>
                  <a:srgbClr val="002060"/>
                </a:solidFill>
                <a:latin typeface="Georgia" pitchFamily="18" charset="0"/>
              </a:rPr>
              <a:t>                   </a:t>
            </a:r>
            <a:r>
              <a:rPr lang="uk-UA" sz="4900" b="1" i="1" dirty="0" err="1" smtClean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Олексюк</a:t>
            </a:r>
            <a:r>
              <a:rPr lang="uk-UA" sz="4900" b="1" i="1" dirty="0" smtClean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4900" b="1" i="1" dirty="0" smtClean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900" b="1" i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4900" b="1" i="1" dirty="0" smtClean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                Ірини</a:t>
            </a:r>
            <a:br>
              <a:rPr lang="uk-UA" sz="4900" b="1" i="1" dirty="0" smtClean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900" b="1" i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sz="4900" b="1" i="1" dirty="0" smtClean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                 Василівни</a:t>
            </a:r>
            <a:endParaRPr lang="uk-UA" sz="4900" b="1" i="1" dirty="0">
              <a:ln w="19050">
                <a:solidFill>
                  <a:schemeClr val="tx1"/>
                </a:solidFill>
              </a:ln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70" name="Picture 2" descr="K:\Новая папка\Рисунок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876"/>
            <a:ext cx="2727325" cy="294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1071546"/>
            <a:ext cx="83582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відкривати можливості для інтеграції знань і навичок з різних дисциплін і критичного оцінювання того, що всі ці частини взаємодіють;</a:t>
            </a:r>
          </a:p>
          <a:p>
            <a:pPr>
              <a:buFont typeface="Wingdings" pitchFamily="2" charset="2"/>
              <a:buChar char="Ø"/>
            </a:pPr>
            <a:endParaRPr lang="uk-UA" sz="2800" b="1" i="1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заохочувати учнів робити зв'язки між дисциплінами і спиратися на знання і навички з кількох предметних областей;</a:t>
            </a:r>
          </a:p>
          <a:p>
            <a:pPr>
              <a:buFont typeface="Wingdings" pitchFamily="2" charset="2"/>
              <a:buChar char="Ø"/>
            </a:pPr>
            <a:endParaRPr lang="uk-UA" sz="2800" b="1" i="1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виховувати креативну особистість, готову до творчого пошуку.</a:t>
            </a:r>
          </a:p>
          <a:p>
            <a:pPr>
              <a:buFont typeface="Wingdings" pitchFamily="2" charset="2"/>
              <a:buChar char="Ø"/>
            </a:pPr>
            <a:endParaRPr lang="uk-UA" sz="2800" b="1" i="1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285728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Мета інтегрованого навчання </a:t>
            </a:r>
            <a:endParaRPr lang="uk-UA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571472" y="285728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Інтеграція навчання здійснюється на двох рівнях </a:t>
            </a:r>
            <a:endParaRPr lang="uk-UA" sz="3600" dirty="0">
              <a:solidFill>
                <a:srgbClr val="C00000"/>
              </a:solidFill>
            </a:endParaRPr>
          </a:p>
        </p:txBody>
      </p:sp>
      <p:sp>
        <p:nvSpPr>
          <p:cNvPr id="10" name="Стрілка вправо 9"/>
          <p:cNvSpPr/>
          <p:nvPr/>
        </p:nvSpPr>
        <p:spPr>
          <a:xfrm>
            <a:off x="785786" y="1500174"/>
            <a:ext cx="7072362" cy="5143536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4286248" y="3000372"/>
            <a:ext cx="4214842" cy="21431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214282" y="3000372"/>
            <a:ext cx="4071966" cy="21431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500034" y="3214686"/>
            <a:ext cx="357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Georgia" pitchFamily="18" charset="0"/>
              </a:rPr>
              <a:t>Інтеграція на рівні способів дій (навичок)</a:t>
            </a:r>
          </a:p>
          <a:p>
            <a:pPr algn="ctr"/>
            <a:r>
              <a:rPr lang="uk-UA" sz="2400" b="1" dirty="0" smtClean="0">
                <a:latin typeface="Georgia" pitchFamily="18" charset="0"/>
              </a:rPr>
              <a:t>(</a:t>
            </a:r>
            <a:r>
              <a:rPr lang="uk-UA" sz="2400" b="1" dirty="0" err="1" smtClean="0">
                <a:latin typeface="Georgia" pitchFamily="18" charset="0"/>
              </a:rPr>
              <a:t>діяльнісний</a:t>
            </a:r>
            <a:r>
              <a:rPr lang="uk-UA" sz="2400" b="1" dirty="0" smtClean="0">
                <a:latin typeface="Georgia" pitchFamily="18" charset="0"/>
              </a:rPr>
              <a:t> підхід)</a:t>
            </a:r>
            <a:endParaRPr lang="uk-UA" sz="2400" b="1" dirty="0"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643314"/>
            <a:ext cx="3643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Georgia" pitchFamily="18" charset="0"/>
              </a:rPr>
              <a:t>Інтеграція змісту</a:t>
            </a:r>
          </a:p>
          <a:p>
            <a:pPr algn="ctr"/>
            <a:r>
              <a:rPr lang="uk-UA" sz="2400" b="1" dirty="0" smtClean="0">
                <a:latin typeface="Georgia" pitchFamily="18" charset="0"/>
              </a:rPr>
              <a:t>(тематичний підхід)</a:t>
            </a:r>
            <a:endParaRPr lang="uk-UA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357158" y="285728"/>
            <a:ext cx="83582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Інтеграція навичок. </a:t>
            </a:r>
            <a:r>
              <a:rPr lang="uk-UA" sz="3600" b="1" i="1" dirty="0" err="1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Діяльнісний</a:t>
            </a:r>
            <a:r>
              <a:rPr lang="uk-UA" sz="36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 підхід</a:t>
            </a:r>
          </a:p>
          <a:p>
            <a:pPr>
              <a:buFont typeface="Wingdings" pitchFamily="2" charset="2"/>
              <a:buChar char="Ø"/>
            </a:pPr>
            <a:r>
              <a:rPr lang="uk-UA" sz="32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навички критичного мислення;</a:t>
            </a:r>
          </a:p>
          <a:p>
            <a:pPr>
              <a:buFont typeface="Wingdings" pitchFamily="2" charset="2"/>
              <a:buChar char="Ø"/>
            </a:pP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соціальні та комунікативні навички;</a:t>
            </a:r>
          </a:p>
          <a:p>
            <a:pPr>
              <a:buFont typeface="Wingdings" pitchFamily="2" charset="2"/>
              <a:buChar char="Ø"/>
            </a:pP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організаційні навички;</a:t>
            </a:r>
          </a:p>
          <a:p>
            <a:pPr>
              <a:buFont typeface="Wingdings" pitchFamily="2" charset="2"/>
              <a:buChar char="Ø"/>
            </a:pP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навички читання та розуміння;</a:t>
            </a:r>
          </a:p>
          <a:p>
            <a:pPr>
              <a:buFont typeface="Wingdings" pitchFamily="2" charset="2"/>
              <a:buChar char="Ø"/>
            </a:pP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навички застосування;</a:t>
            </a:r>
          </a:p>
          <a:p>
            <a:pPr>
              <a:buFont typeface="Wingdings" pitchFamily="2" charset="2"/>
              <a:buChar char="Ø"/>
            </a:pP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навички прогнозування, перевірки гіпотез;</a:t>
            </a:r>
          </a:p>
          <a:p>
            <a:pPr>
              <a:buFont typeface="Wingdings" pitchFamily="2" charset="2"/>
              <a:buChar char="Ø"/>
            </a:pP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навички спостереження.</a:t>
            </a:r>
            <a:endParaRPr lang="uk-UA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13313" name="Picture 1" descr="K:\Новая папка\Рисунок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857760"/>
            <a:ext cx="4368800" cy="174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357158" y="28572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Інтеграція  змісту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34" y="4286256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1785918" y="2571744"/>
            <a:ext cx="2357454" cy="1357322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ПРИРОДО-ЗНАВСТВО</a:t>
            </a:r>
            <a:endParaRPr lang="uk-UA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000496" y="1357298"/>
            <a:ext cx="2357454" cy="14287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solidFill>
                  <a:schemeClr val="tx1"/>
                </a:solidFill>
                <a:latin typeface="Cambria" pitchFamily="18" charset="0"/>
              </a:rPr>
              <a:t>МАТЕМАТИКА</a:t>
            </a:r>
            <a:endParaRPr lang="uk-UA" sz="1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71868" y="2357430"/>
            <a:ext cx="2428892" cy="142876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МИСТЕЦТВО</a:t>
            </a:r>
            <a:endParaRPr lang="uk-UA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000232" y="1428736"/>
            <a:ext cx="2357454" cy="142876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УКРАЇНСЬКА МОВА</a:t>
            </a:r>
            <a:endParaRPr lang="uk-UA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85720" y="1928802"/>
            <a:ext cx="1285884" cy="121444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" b="1" i="1" dirty="0" smtClean="0">
                <a:solidFill>
                  <a:schemeClr val="tx1"/>
                </a:solidFill>
                <a:latin typeface="Cambria" pitchFamily="18" charset="0"/>
              </a:rPr>
              <a:t>ЛІТЕРА-ТУРА</a:t>
            </a:r>
            <a:endParaRPr lang="uk-UA" sz="15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571604" y="4143380"/>
            <a:ext cx="1143008" cy="1071570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Cambria" pitchFamily="18" charset="0"/>
              </a:rPr>
              <a:t>АНАТО-МІЯ</a:t>
            </a:r>
            <a:endParaRPr lang="uk-UA" sz="1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57158" y="3214686"/>
            <a:ext cx="1143008" cy="1143008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Cambria" pitchFamily="18" charset="0"/>
              </a:rPr>
              <a:t>АСТРО-НОМІЯ</a:t>
            </a:r>
            <a:endParaRPr lang="uk-UA" sz="1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85720" y="4500570"/>
            <a:ext cx="1214446" cy="1143008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Cambria" pitchFamily="18" charset="0"/>
              </a:rPr>
              <a:t>ЕКОЛО-ГІЯ</a:t>
            </a:r>
            <a:endParaRPr lang="uk-UA" sz="1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857488" y="4357694"/>
            <a:ext cx="1143008" cy="1071570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Cambria" pitchFamily="18" charset="0"/>
              </a:rPr>
              <a:t>БОТА-НІКА</a:t>
            </a:r>
            <a:endParaRPr lang="uk-UA" sz="1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071538" y="857232"/>
            <a:ext cx="1071570" cy="1000132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 smtClean="0">
                <a:solidFill>
                  <a:schemeClr val="tx1"/>
                </a:solidFill>
                <a:latin typeface="Cambria" pitchFamily="18" charset="0"/>
              </a:rPr>
              <a:t>МОВА</a:t>
            </a:r>
            <a:endParaRPr lang="uk-UA" sz="16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071670" y="5357826"/>
            <a:ext cx="1214446" cy="1214422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Cambria" pitchFamily="18" charset="0"/>
              </a:rPr>
              <a:t>ЗООЛО-ГІЯ</a:t>
            </a:r>
            <a:endParaRPr lang="uk-UA" sz="1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929058" y="5357826"/>
            <a:ext cx="1214446" cy="1143008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Cambria" pitchFamily="18" charset="0"/>
              </a:rPr>
              <a:t>ГЕОГРА-ФІЯ</a:t>
            </a:r>
            <a:endParaRPr lang="uk-UA" sz="1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286380" y="4929198"/>
            <a:ext cx="1500198" cy="142876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900" b="1" i="1" dirty="0" smtClean="0">
                <a:solidFill>
                  <a:schemeClr val="tx1"/>
                </a:solidFill>
                <a:latin typeface="Cambria" pitchFamily="18" charset="0"/>
              </a:rPr>
              <a:t>ДЕКОРАТИВН0-ПРИКЛАДНЕ</a:t>
            </a:r>
            <a:endParaRPr lang="uk-UA" sz="9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143636" y="3071810"/>
            <a:ext cx="1214446" cy="1143008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Cambria" pitchFamily="18" charset="0"/>
              </a:rPr>
              <a:t>МУЗИЧ-НЕ</a:t>
            </a:r>
            <a:endParaRPr lang="uk-UA" sz="1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286248" y="4143380"/>
            <a:ext cx="1214446" cy="107157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Cambria" pitchFamily="18" charset="0"/>
              </a:rPr>
              <a:t>ТАНЦЮ</a:t>
            </a:r>
            <a:endParaRPr lang="uk-UA" sz="1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786578" y="4500570"/>
            <a:ext cx="1143008" cy="107157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tx1"/>
                </a:solidFill>
                <a:latin typeface="Cambria" pitchFamily="18" charset="0"/>
              </a:rPr>
              <a:t>ОБРАЗО-ТВОРЧЕ</a:t>
            </a:r>
            <a:endParaRPr lang="uk-UA" sz="12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7143768" y="2214554"/>
            <a:ext cx="1285884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tx1"/>
                </a:solidFill>
                <a:latin typeface="Cambria" pitchFamily="18" charset="0"/>
              </a:rPr>
              <a:t>АРИФМЕ-ТИКА</a:t>
            </a:r>
            <a:endParaRPr lang="uk-UA" sz="12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715272" y="1142984"/>
            <a:ext cx="1214446" cy="10715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b="1" i="1" dirty="0" smtClean="0">
                <a:solidFill>
                  <a:schemeClr val="tx1"/>
                </a:solidFill>
                <a:latin typeface="Cambria" pitchFamily="18" charset="0"/>
              </a:rPr>
              <a:t>ПОЧАТКИ АЛГЕБРИ </a:t>
            </a:r>
            <a:endParaRPr lang="uk-UA" sz="11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429388" y="928670"/>
            <a:ext cx="1143008" cy="10001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Cambria" pitchFamily="18" charset="0"/>
              </a:rPr>
              <a:t>ГЕОМЕ-ТРІЯ</a:t>
            </a:r>
            <a:endParaRPr lang="uk-UA" sz="1400" b="1" i="1" dirty="0">
              <a:solidFill>
                <a:schemeClr val="tx1"/>
              </a:solidFill>
              <a:latin typeface="Cambria" pitchFamily="18" charset="0"/>
            </a:endParaRPr>
          </a:p>
        </p:txBody>
      </p:sp>
      <p:cxnSp>
        <p:nvCxnSpPr>
          <p:cNvPr id="33" name="Пряма сполучна лінія 32"/>
          <p:cNvCxnSpPr/>
          <p:nvPr/>
        </p:nvCxnSpPr>
        <p:spPr>
          <a:xfrm rot="10800000">
            <a:off x="2071670" y="1643050"/>
            <a:ext cx="142876" cy="71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сполучна лінія 37"/>
          <p:cNvCxnSpPr>
            <a:endCxn id="10" idx="2"/>
          </p:cNvCxnSpPr>
          <p:nvPr/>
        </p:nvCxnSpPr>
        <p:spPr>
          <a:xfrm flipV="1">
            <a:off x="1500166" y="2143116"/>
            <a:ext cx="500066" cy="71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 сполучна лінія 41"/>
          <p:cNvCxnSpPr/>
          <p:nvPr/>
        </p:nvCxnSpPr>
        <p:spPr>
          <a:xfrm rot="10800000" flipV="1">
            <a:off x="1428728" y="3429000"/>
            <a:ext cx="357190" cy="142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сполучна лінія 46"/>
          <p:cNvCxnSpPr/>
          <p:nvPr/>
        </p:nvCxnSpPr>
        <p:spPr>
          <a:xfrm rot="5400000">
            <a:off x="1107257" y="3679033"/>
            <a:ext cx="928694" cy="8572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сполучна лінія 49"/>
          <p:cNvCxnSpPr>
            <a:endCxn id="18" idx="0"/>
          </p:cNvCxnSpPr>
          <p:nvPr/>
        </p:nvCxnSpPr>
        <p:spPr>
          <a:xfrm rot="5400000">
            <a:off x="2107392" y="3893346"/>
            <a:ext cx="285751" cy="2143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 сполучна лінія 52"/>
          <p:cNvCxnSpPr/>
          <p:nvPr/>
        </p:nvCxnSpPr>
        <p:spPr>
          <a:xfrm rot="5400000">
            <a:off x="2072464" y="4643446"/>
            <a:ext cx="1427966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 сполучна лінія 55"/>
          <p:cNvCxnSpPr/>
          <p:nvPr/>
        </p:nvCxnSpPr>
        <p:spPr>
          <a:xfrm rot="16200000" flipV="1">
            <a:off x="3071802" y="4071942"/>
            <a:ext cx="428628" cy="142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 сполучна лінія 58"/>
          <p:cNvCxnSpPr/>
          <p:nvPr/>
        </p:nvCxnSpPr>
        <p:spPr>
          <a:xfrm rot="16200000" flipV="1">
            <a:off x="3250397" y="4250537"/>
            <a:ext cx="1571636" cy="6429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 сполучна лінія 60"/>
          <p:cNvCxnSpPr>
            <a:endCxn id="9" idx="4"/>
          </p:cNvCxnSpPr>
          <p:nvPr/>
        </p:nvCxnSpPr>
        <p:spPr>
          <a:xfrm rot="16200000" flipV="1">
            <a:off x="4643438" y="3929066"/>
            <a:ext cx="357190" cy="71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 сполучна лінія 66"/>
          <p:cNvCxnSpPr/>
          <p:nvPr/>
        </p:nvCxnSpPr>
        <p:spPr>
          <a:xfrm rot="16200000" flipV="1">
            <a:off x="4893471" y="4107661"/>
            <a:ext cx="1285884" cy="5000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 сполучна лінія 69"/>
          <p:cNvCxnSpPr/>
          <p:nvPr/>
        </p:nvCxnSpPr>
        <p:spPr>
          <a:xfrm rot="10800000">
            <a:off x="5572132" y="3643314"/>
            <a:ext cx="1285884" cy="11430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 сполучна лінія 75"/>
          <p:cNvCxnSpPr/>
          <p:nvPr/>
        </p:nvCxnSpPr>
        <p:spPr>
          <a:xfrm rot="10800000">
            <a:off x="5857884" y="3429000"/>
            <a:ext cx="285752" cy="142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 сполучна лінія 77"/>
          <p:cNvCxnSpPr>
            <a:stCxn id="29" idx="2"/>
          </p:cNvCxnSpPr>
          <p:nvPr/>
        </p:nvCxnSpPr>
        <p:spPr>
          <a:xfrm rot="10800000">
            <a:off x="6286512" y="2357434"/>
            <a:ext cx="857256" cy="5000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 сполучна лінія 82"/>
          <p:cNvCxnSpPr/>
          <p:nvPr/>
        </p:nvCxnSpPr>
        <p:spPr>
          <a:xfrm rot="10800000" flipV="1">
            <a:off x="6143636" y="1500174"/>
            <a:ext cx="285752" cy="142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 сполучна лінія 83"/>
          <p:cNvCxnSpPr>
            <a:endCxn id="8" idx="6"/>
          </p:cNvCxnSpPr>
          <p:nvPr/>
        </p:nvCxnSpPr>
        <p:spPr>
          <a:xfrm rot="10800000" flipV="1">
            <a:off x="6357950" y="1928802"/>
            <a:ext cx="1428760" cy="142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500034" y="214290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err="1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Міжпредметна</a:t>
            </a:r>
            <a:r>
              <a:rPr lang="uk-UA" sz="40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 інтеграція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1714480" y="1071546"/>
            <a:ext cx="5500726" cy="64294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ФОРМИ РЕАЛІЗАЦІЇ МАЖПЕРДМЕТНОЇ  ІНТЕГРАЦІЇ</a:t>
            </a:r>
            <a:endParaRPr lang="uk-UA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214282" y="2357430"/>
            <a:ext cx="1285884" cy="50006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ПРОЕКТИ</a:t>
            </a:r>
            <a:endParaRPr lang="uk-UA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643042" y="2357430"/>
            <a:ext cx="1785950" cy="1785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ЕКСКУРСІЇ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КОНФЕРЕНЦІЇ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СЕМІНАРИ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КРУГЛІ СТОЛИ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ДИСПУТИ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КЕЙСИ</a:t>
            </a:r>
            <a:endParaRPr lang="uk-UA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3571868" y="2357430"/>
            <a:ext cx="1500198" cy="857256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ТЕМАТИЧНІ ДНІ, ТИЖНІ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5214942" y="2357430"/>
            <a:ext cx="1714512" cy="857256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ІНТЕГРОВАНІ КУРСИ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7286644" y="2357430"/>
            <a:ext cx="1214446" cy="5000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УРОКИ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4143372" y="3571876"/>
            <a:ext cx="2214578" cy="857256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ІНТЕГРОВАНІ КУРСИ З ОДНІЄЇ НАВЧАЛЬНОЇ ГАЛУЗІ</a:t>
            </a:r>
          </a:p>
        </p:txBody>
      </p:sp>
      <p:sp>
        <p:nvSpPr>
          <p:cNvPr id="16" name="Прямокутник 15"/>
          <p:cNvSpPr/>
          <p:nvPr/>
        </p:nvSpPr>
        <p:spPr>
          <a:xfrm>
            <a:off x="4286248" y="4714884"/>
            <a:ext cx="2071702" cy="857256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МІЖГАЛУЗЕВІ ІНТЕГРОВАНІ КУРСИ </a:t>
            </a:r>
          </a:p>
        </p:txBody>
      </p:sp>
      <p:sp>
        <p:nvSpPr>
          <p:cNvPr id="17" name="Прямокутник 16"/>
          <p:cNvSpPr/>
          <p:nvPr/>
        </p:nvSpPr>
        <p:spPr>
          <a:xfrm>
            <a:off x="7358082" y="3286124"/>
            <a:ext cx="1643074" cy="10715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УРОКИ З МІЖПРЕДМЕТ-НИМИ ЗВ</a:t>
            </a:r>
            <a:r>
              <a:rPr lang="en-US" sz="1600" b="1" dirty="0" smtClean="0">
                <a:solidFill>
                  <a:schemeClr val="tx1"/>
                </a:solidFill>
                <a:latin typeface="Cambria" pitchFamily="18" charset="0"/>
              </a:rPr>
              <a:t>’</a:t>
            </a:r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ЯЗКАМИ</a:t>
            </a:r>
          </a:p>
          <a:p>
            <a:pPr algn="ctr"/>
            <a:endParaRPr lang="uk-UA" dirty="0"/>
          </a:p>
        </p:txBody>
      </p:sp>
      <p:sp>
        <p:nvSpPr>
          <p:cNvPr id="18" name="Прямокутник 17"/>
          <p:cNvSpPr/>
          <p:nvPr/>
        </p:nvSpPr>
        <p:spPr>
          <a:xfrm>
            <a:off x="7215206" y="5572140"/>
            <a:ext cx="1785950" cy="7143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БІНАРНИЙ УРОК</a:t>
            </a:r>
            <a:endParaRPr lang="uk-UA" sz="1600" dirty="0"/>
          </a:p>
        </p:txBody>
      </p:sp>
      <p:sp>
        <p:nvSpPr>
          <p:cNvPr id="19" name="Прямокутник 18"/>
          <p:cNvSpPr/>
          <p:nvPr/>
        </p:nvSpPr>
        <p:spPr>
          <a:xfrm>
            <a:off x="7215206" y="4643446"/>
            <a:ext cx="1785950" cy="7143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Cambria" pitchFamily="18" charset="0"/>
              </a:rPr>
              <a:t>ІНТЕГРОВАНИЙ УРОК</a:t>
            </a:r>
            <a:endParaRPr lang="uk-UA" sz="1600" dirty="0"/>
          </a:p>
        </p:txBody>
      </p:sp>
      <p:cxnSp>
        <p:nvCxnSpPr>
          <p:cNvPr id="27" name="Пряма сполучна лінія 26"/>
          <p:cNvCxnSpPr/>
          <p:nvPr/>
        </p:nvCxnSpPr>
        <p:spPr>
          <a:xfrm>
            <a:off x="785786" y="2143116"/>
            <a:ext cx="7143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сполучна лінія 28"/>
          <p:cNvCxnSpPr>
            <a:endCxn id="10" idx="0"/>
          </p:cNvCxnSpPr>
          <p:nvPr/>
        </p:nvCxnSpPr>
        <p:spPr>
          <a:xfrm rot="16200000" flipH="1">
            <a:off x="714348" y="2214554"/>
            <a:ext cx="214314" cy="71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/>
          <p:cNvCxnSpPr>
            <a:endCxn id="15" idx="3"/>
          </p:cNvCxnSpPr>
          <p:nvPr/>
        </p:nvCxnSpPr>
        <p:spPr>
          <a:xfrm rot="5400000">
            <a:off x="6072198" y="3500438"/>
            <a:ext cx="785818" cy="214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сполучна лінія 37"/>
          <p:cNvCxnSpPr/>
          <p:nvPr/>
        </p:nvCxnSpPr>
        <p:spPr>
          <a:xfrm rot="5400000">
            <a:off x="5607057" y="4179099"/>
            <a:ext cx="1929620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 сполучна лінія 41"/>
          <p:cNvCxnSpPr/>
          <p:nvPr/>
        </p:nvCxnSpPr>
        <p:spPr>
          <a:xfrm rot="5400000">
            <a:off x="5358215" y="4285859"/>
            <a:ext cx="3429024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сполучна лінія 44"/>
          <p:cNvCxnSpPr/>
          <p:nvPr/>
        </p:nvCxnSpPr>
        <p:spPr>
          <a:xfrm>
            <a:off x="7072330" y="3714752"/>
            <a:ext cx="28575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 сполучна лінія 47"/>
          <p:cNvCxnSpPr>
            <a:endCxn id="19" idx="1"/>
          </p:cNvCxnSpPr>
          <p:nvPr/>
        </p:nvCxnSpPr>
        <p:spPr>
          <a:xfrm>
            <a:off x="7072330" y="5000636"/>
            <a:ext cx="14287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 сполучна лінія 48"/>
          <p:cNvCxnSpPr/>
          <p:nvPr/>
        </p:nvCxnSpPr>
        <p:spPr>
          <a:xfrm>
            <a:off x="7072330" y="6000768"/>
            <a:ext cx="14287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 сполучна лінія 57"/>
          <p:cNvCxnSpPr/>
          <p:nvPr/>
        </p:nvCxnSpPr>
        <p:spPr>
          <a:xfrm flipV="1">
            <a:off x="7072330" y="2500306"/>
            <a:ext cx="214314" cy="71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 сполучна лінія 62"/>
          <p:cNvCxnSpPr/>
          <p:nvPr/>
        </p:nvCxnSpPr>
        <p:spPr>
          <a:xfrm rot="5400000">
            <a:off x="6357950" y="5143512"/>
            <a:ext cx="214314" cy="214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 сполучна лінія 66"/>
          <p:cNvCxnSpPr>
            <a:endCxn id="14" idx="0"/>
          </p:cNvCxnSpPr>
          <p:nvPr/>
        </p:nvCxnSpPr>
        <p:spPr>
          <a:xfrm rot="5400000">
            <a:off x="7804570" y="2232414"/>
            <a:ext cx="214314" cy="357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 сполучна лінія 73"/>
          <p:cNvCxnSpPr>
            <a:endCxn id="11" idx="0"/>
          </p:cNvCxnSpPr>
          <p:nvPr/>
        </p:nvCxnSpPr>
        <p:spPr>
          <a:xfrm rot="16200000" flipH="1">
            <a:off x="2375281" y="2196694"/>
            <a:ext cx="214314" cy="1071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 сполучна лінія 75"/>
          <p:cNvCxnSpPr>
            <a:endCxn id="12" idx="0"/>
          </p:cNvCxnSpPr>
          <p:nvPr/>
        </p:nvCxnSpPr>
        <p:spPr>
          <a:xfrm rot="16200000" flipH="1">
            <a:off x="4196950" y="2232413"/>
            <a:ext cx="214314" cy="357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 сполучна лінія 77"/>
          <p:cNvCxnSpPr>
            <a:endCxn id="13" idx="0"/>
          </p:cNvCxnSpPr>
          <p:nvPr/>
        </p:nvCxnSpPr>
        <p:spPr>
          <a:xfrm rot="5400000">
            <a:off x="5965041" y="2250273"/>
            <a:ext cx="21431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 сполучна лінія 79"/>
          <p:cNvCxnSpPr>
            <a:stCxn id="9" idx="2"/>
          </p:cNvCxnSpPr>
          <p:nvPr/>
        </p:nvCxnSpPr>
        <p:spPr>
          <a:xfrm rot="16200000" flipH="1">
            <a:off x="4268387" y="1910943"/>
            <a:ext cx="428630" cy="357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15" descr="K:\малюнки\яблуко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14794"/>
            <a:ext cx="2457501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0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Навчальні  проекти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2051" name="Picture 3" descr="K:\Новая папка\SAM_2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928670"/>
            <a:ext cx="457203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K:\Новая папка\IMG_20180427_125122_BURS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357562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K:\Новая папка\DSCN0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928669"/>
            <a:ext cx="4000528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L:\фото\книги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357694"/>
            <a:ext cx="1758792" cy="2216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2857488" y="-142878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0"/>
            <a:ext cx="8358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Тематичний день </a:t>
            </a:r>
          </a:p>
          <a:p>
            <a:pPr algn="ctr"/>
            <a:r>
              <a:rPr lang="uk-UA" sz="40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“Казкові</a:t>
            </a: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герої </a:t>
            </a:r>
            <a:r>
              <a:rPr lang="uk-UA" sz="40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поруч”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3074" name="Picture 2" descr="K:\Новая папка\IMG_20180323_094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286124"/>
            <a:ext cx="4591046" cy="344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K:\Новая папка\SAM_2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42873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1846670" cy="2026720"/>
          </a:xfrm>
          <a:prstGeom prst="rect">
            <a:avLst/>
          </a:prstGeom>
          <a:noFill/>
        </p:spPr>
      </p:pic>
      <p:pic>
        <p:nvPicPr>
          <p:cNvPr id="1026" name="Picture 2" descr="L:\1 клас портфоліо\DSCN1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643313"/>
            <a:ext cx="4090982" cy="3068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0"/>
            <a:ext cx="8358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Тематичний тиждень </a:t>
            </a:r>
          </a:p>
          <a:p>
            <a:pPr algn="ctr"/>
            <a:r>
              <a:rPr lang="uk-UA" sz="40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“Моя</a:t>
            </a: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40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Батьківщина”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4098" name="Picture 2" descr="K:\Новая папка\DSCN0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428736"/>
            <a:ext cx="4900613" cy="3675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K:\Новая папка\DSCN0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14686"/>
            <a:ext cx="466728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 descr="K:\Новая папка\Рисунок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142984"/>
            <a:ext cx="2584450" cy="227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0"/>
            <a:ext cx="8358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Тематичний тиждень </a:t>
            </a:r>
          </a:p>
          <a:p>
            <a:pPr algn="ctr"/>
            <a:r>
              <a:rPr lang="uk-UA" sz="40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“Весна”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2050" name="Picture 2" descr="L:\1 клас портфоліо\DSCN1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736"/>
            <a:ext cx="381002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L:\1 клас портфоліо\DSCN1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K:\Новая папка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500438"/>
            <a:ext cx="4214842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G:\Відновлені файли\ВАЛЯ НОВА\мамі\сонечко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4572008"/>
            <a:ext cx="1938938" cy="1643074"/>
          </a:xfrm>
          <a:prstGeom prst="rect">
            <a:avLst/>
          </a:prstGeom>
          <a:noFill/>
        </p:spPr>
      </p:pic>
      <p:pic>
        <p:nvPicPr>
          <p:cNvPr id="2059" name="Picture 11" descr="K:\Новая папка\Рисунок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500570"/>
            <a:ext cx="2017713" cy="179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0"/>
            <a:ext cx="8358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Ми - винахідники</a:t>
            </a:r>
          </a:p>
          <a:p>
            <a:pPr algn="ctr"/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6146" name="Picture 2" descr="K:\Новая папка\IMG_20190125_125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4357718" cy="326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K:\Новая папка\IMG_20190129_125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357562"/>
            <a:ext cx="4500763" cy="3376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K:\Новая папка\IMG_20190204_133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857232"/>
            <a:ext cx="3051473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L:\фото\завантаження (1)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929198"/>
            <a:ext cx="1500198" cy="1632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214678" y="357166"/>
            <a:ext cx="5715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Дата народження: </a:t>
            </a:r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27 січня 1965 року.</a:t>
            </a:r>
          </a:p>
          <a:p>
            <a:r>
              <a:rPr lang="uk-UA" sz="20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Освіта:</a:t>
            </a:r>
            <a:r>
              <a:rPr lang="uk-UA" sz="20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у 1986 році закінчила  Тернопільський педагогічний інститут імені Я.Галана.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5000636"/>
            <a:ext cx="5786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Посада:</a:t>
            </a:r>
            <a:r>
              <a:rPr lang="uk-UA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вчитель початкових класів.</a:t>
            </a:r>
          </a:p>
          <a:p>
            <a:r>
              <a:rPr lang="uk-UA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Кваліфікаційна </a:t>
            </a:r>
            <a:r>
              <a:rPr lang="uk-UA" b="1" i="1" dirty="0" err="1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катеторія</a:t>
            </a:r>
            <a:r>
              <a:rPr lang="uk-UA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: </a:t>
            </a:r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спеціаліст вищої категорії.</a:t>
            </a:r>
          </a:p>
          <a:p>
            <a:r>
              <a:rPr lang="uk-UA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Педагогічне звання: </a:t>
            </a:r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вчитель-методист.</a:t>
            </a:r>
          </a:p>
          <a:p>
            <a:r>
              <a:rPr lang="uk-UA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Стаж роботи: </a:t>
            </a:r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32 роки.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84698">
            <a:off x="4691653" y="1287299"/>
            <a:ext cx="3189289" cy="452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Desktop\Нова папка\DSCN1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26" y="571480"/>
            <a:ext cx="3089694" cy="4119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0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Ранкові зустрічі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34818" name="Picture 2" descr="K:\Новая папка\IMG_20181122_091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3357586" cy="447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L:\фото\image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786322"/>
            <a:ext cx="2500330" cy="1898958"/>
          </a:xfrm>
          <a:prstGeom prst="rect">
            <a:avLst/>
          </a:prstGeom>
          <a:noFill/>
        </p:spPr>
      </p:pic>
      <p:pic>
        <p:nvPicPr>
          <p:cNvPr id="7169" name="Picture 1" descr="L:\1 клас портфоліо\DSCN0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714356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K:\Новая папка\IMG_20180918_094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357562"/>
            <a:ext cx="4500594" cy="337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Ранкові зустрічі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34820" name="Picture 4" descr="L:\фото\image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357694"/>
            <a:ext cx="2500330" cy="1898958"/>
          </a:xfrm>
          <a:prstGeom prst="rect">
            <a:avLst/>
          </a:prstGeom>
          <a:noFill/>
        </p:spPr>
      </p:pic>
      <p:pic>
        <p:nvPicPr>
          <p:cNvPr id="37890" name="Picture 2" descr="L:\1 клас портфоліо\DSCN1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L:\1 клас портфоліо\DSCN1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928670"/>
            <a:ext cx="4305296" cy="322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L:\1 клас портфоліо\DSCN1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571876"/>
            <a:ext cx="419102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Ось так ми працюємо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9" name="Picture 6" descr="L:\фото\завантаження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4214818"/>
            <a:ext cx="2357454" cy="2186654"/>
          </a:xfrm>
          <a:prstGeom prst="rect">
            <a:avLst/>
          </a:prstGeom>
          <a:noFill/>
        </p:spPr>
      </p:pic>
      <p:pic>
        <p:nvPicPr>
          <p:cNvPr id="35841" name="Picture 1" descr="K:\Новая папка\DSCN1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25" y="857232"/>
            <a:ext cx="419103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2" name="Picture 2" descr="K:\Новая папка\DSCN1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K:\Новая папка\DSCN1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357562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Наші уроки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9" name="Picture 6" descr="L:\фото\завантаження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500570"/>
            <a:ext cx="2357454" cy="2186654"/>
          </a:xfrm>
          <a:prstGeom prst="rect">
            <a:avLst/>
          </a:prstGeom>
          <a:noFill/>
        </p:spPr>
      </p:pic>
      <p:pic>
        <p:nvPicPr>
          <p:cNvPr id="1026" name="Picture 2" descr="D:\1 Валі до портфоліо\DSCN1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971520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1 Валі до портфоліо\DSCN1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57166"/>
            <a:ext cx="3114684" cy="415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D:\1 Валі до портфоліо\DSCN1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714752"/>
            <a:ext cx="4033849" cy="302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Створення </a:t>
            </a:r>
            <a:r>
              <a:rPr lang="uk-UA" sz="40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лепбуків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9" name="Picture 6" descr="L:\фото\завантаження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4214818"/>
            <a:ext cx="2214578" cy="2054130"/>
          </a:xfrm>
          <a:prstGeom prst="rect">
            <a:avLst/>
          </a:prstGeom>
          <a:noFill/>
        </p:spPr>
      </p:pic>
      <p:pic>
        <p:nvPicPr>
          <p:cNvPr id="41987" name="Picture 3" descr="K:\Новая папка\DSCN1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9372"/>
            <a:ext cx="4048154" cy="3036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K:\Новая папка\DSCN1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857232"/>
            <a:ext cx="4143404" cy="310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L:\1 клас портфоліо\DSCN1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286124"/>
            <a:ext cx="4619657" cy="346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0" descr="G:\Відновлені файли\ВАЛЯ НОВА\мамі\сонечко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429132"/>
            <a:ext cx="1938938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Театр тіней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38915" name="Picture 3" descr="L:\1 клас портфоліо\DSCN0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33420"/>
            <a:ext cx="3036116" cy="4048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L:\1 клас портфоліо\DSCN0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571612"/>
            <a:ext cx="3214711" cy="4286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L:\1 клас портфоліо\DSCN0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357430"/>
            <a:ext cx="3250428" cy="433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20" name="AutoShape 8" descr="Ð ÐµÐ·ÑÐ»ÑÑÐ°Ñ Ð¿Ð¾ÑÑÐºÑ Ð·Ð¾Ð±ÑÐ°Ð¶ÐµÐ½Ñ Ð·Ð° Ð·Ð°Ð¿Ð¸ÑÐ¾Ð¼ &quot;ÑÐµÐ°ÑÑ ÑÑÐ½ÐµÐ¹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922" name="AutoShape 10" descr="Ð ÐµÐ·ÑÐ»ÑÑÐ°Ñ Ð¿Ð¾ÑÑÐºÑ Ð·Ð¾Ð±ÑÐ°Ð¶ÐµÐ½Ñ Ð·Ð° Ð·Ð°Ð¿Ð¸ÑÐ¾Ð¼ &quot;ÑÐµÐ°ÑÑ ÑÑÐ½ÐµÐ¹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8924" name="Picture 12" descr="K:\Новая папка\Рисунок4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85728"/>
            <a:ext cx="2276475" cy="2038350"/>
          </a:xfrm>
          <a:prstGeom prst="rect">
            <a:avLst/>
          </a:prstGeom>
          <a:noFill/>
        </p:spPr>
      </p:pic>
      <p:pic>
        <p:nvPicPr>
          <p:cNvPr id="38925" name="Picture 13" descr="K:\Новая папка\Рисунок5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857760"/>
            <a:ext cx="2657475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Ляльковий театр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sp>
        <p:nvSpPr>
          <p:cNvPr id="38920" name="AutoShape 8" descr="Ð ÐµÐ·ÑÐ»ÑÑÐ°Ñ Ð¿Ð¾ÑÑÐºÑ Ð·Ð¾Ð±ÑÐ°Ð¶ÐµÐ½Ñ Ð·Ð° Ð·Ð°Ð¿Ð¸ÑÐ¾Ð¼ &quot;ÑÐµÐ°ÑÑ ÑÑÐ½ÐµÐ¹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922" name="AutoShape 10" descr="Ð ÐµÐ·ÑÐ»ÑÑÐ°Ñ Ð¿Ð¾ÑÑÐºÑ Ð·Ð¾Ð±ÑÐ°Ð¶ÐµÐ½Ñ Ð·Ð° Ð·Ð°Ð¿Ð¸ÑÐ¾Ð¼ &quot;ÑÐµÐ°ÑÑ ÑÑÐ½ÐµÐ¹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9938" name="Picture 2" descr="L:\1 клас портфоліо\DSCN0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57232"/>
            <a:ext cx="4400547" cy="3300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L:\1 клас портфоліо\DSCN0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L:\1 клас портфоліо\DSCN08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357562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3" name="Picture 7" descr="K:\Новая папка\Рисунок6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143380"/>
            <a:ext cx="2733675" cy="251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        Наші успіхи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36866" name="Picture 2" descr="K:\Новая папка\IMG_20180312_085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000396" cy="399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K:\Новая папка\IMG_20190304_092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214686"/>
            <a:ext cx="4714908" cy="353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K:\Новая папка\Photo0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857232"/>
            <a:ext cx="4214842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K:\Новая папка\Рисунок7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14818"/>
            <a:ext cx="2232025" cy="2225675"/>
          </a:xfrm>
          <a:prstGeom prst="rect">
            <a:avLst/>
          </a:prstGeom>
          <a:noFill/>
        </p:spPr>
      </p:pic>
      <p:pic>
        <p:nvPicPr>
          <p:cNvPr id="1026" name="Picture 2" descr="C:\Users\user\Desktop\малюнок сови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214818"/>
            <a:ext cx="1928826" cy="219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Операція </a:t>
            </a:r>
            <a:r>
              <a:rPr lang="uk-UA" sz="40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“Чисте</a:t>
            </a: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40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довкілля”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8195" name="Picture 3" descr="D:\1 клас га фейсбук\IMG_20180928_0921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5048253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D:\1 клас га фейсбук\IMG_20180928_0921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571744"/>
            <a:ext cx="542928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AutoShape 2" descr="Ð ÐµÐ·ÑÐ»ÑÑÐ°Ñ Ð¿Ð¾ÑÑÐºÑ Ð·Ð¾Ð±ÑÐ°Ð¶ÐµÐ½Ñ Ð·Ð° Ð·Ð°Ð¿Ð¸ÑÐ¾Ð¼ &quot;Ð·Ð½Ð°ÑÐºÐ¸ Ð´Ð»Ñ Ð¿ÐµÑÐµÑÐ¾Ð±ÐºÐ¸ ÑÐ¼ÑÑÑÑ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292" name="AutoShape 4" descr="Ð ÐµÐ·ÑÐ»ÑÑÐ°Ñ Ð¿Ð¾ÑÑÐºÑ Ð·Ð¾Ð±ÑÐ°Ð¶ÐµÐ½Ñ Ð·Ð° Ð·Ð°Ð¿Ð¸ÑÐ¾Ð¼ &quot;Ð·Ð½Ð°ÑÐºÐ¸ Ð´Ð»Ñ Ð¿ÐµÑÐµÑÐ¾Ð±ÐºÐ¸ ÑÐ¼ÑÑÑÑ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294" name="Picture 6" descr="Ð ÐµÐ·ÑÐ»ÑÑÐ°Ñ Ð¿Ð¾ÑÑÐºÑ Ð·Ð¾Ð±ÑÐ°Ð¶ÐµÐ½Ñ Ð·Ð° Ð·Ð°Ð¿Ð¸ÑÐ¾Ð¼ &quot;Ð·Ð½Ð°ÑÐºÐ¸ Ð´Ð»Ñ Ð¿ÐµÑÐµÑÐ¾Ð±ÐºÐ¸ ÑÐ¼ÑÑÑÑ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5143512"/>
            <a:ext cx="1857388" cy="1394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Миколай прийшов у гості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6147" name="Picture 3" descr="D:\миколай 2019\й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167784"/>
            <a:ext cx="5429288" cy="356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D:\миколай 2019\IMG_0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535785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Ð ÐµÐ·ÑÐ»ÑÑÐ°Ñ Ð¿Ð¾ÑÑÐºÑ Ð·Ð¾Ð±ÑÐ°Ð¶ÐµÐ½Ñ Ð·Ð° Ð·Ð°Ð¿Ð¸ÑÐ¾Ð¼ &quot;ÐºÐ°ÑÑÐ¸Ð½ÐºÐ¸ Ð½Ð° Ð¼Ð¸ÐºÐ¾Ð»Ð°Ñ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357298"/>
            <a:ext cx="2714624" cy="1520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857232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Курси підвищення кваліфікації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290" y="142852"/>
            <a:ext cx="6286544" cy="74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Професійне зростання</a:t>
            </a:r>
            <a:endParaRPr lang="uk-UA" sz="3200" b="1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84492">
            <a:off x="1181509" y="942935"/>
            <a:ext cx="2881370" cy="43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6642" y="3643314"/>
            <a:ext cx="4190690" cy="298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4270">
            <a:off x="4507602" y="2197952"/>
            <a:ext cx="4214842" cy="293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Свято для мами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40965" name="Picture 5" descr="K:\8 березня на фейсбук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14752"/>
            <a:ext cx="5273247" cy="2904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K:\8 березня на фейсбук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16574"/>
            <a:ext cx="5000660" cy="2846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D:\Новая папка\IMG_09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500174"/>
            <a:ext cx="4572032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 descr="K:\Новая папка\Рисунок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714884"/>
            <a:ext cx="2017713" cy="1798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0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2071670" y="142852"/>
            <a:ext cx="502733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Вітаємо матусь</a:t>
            </a:r>
            <a:endParaRPr lang="uk-UA" sz="4000" dirty="0" smtClean="0"/>
          </a:p>
          <a:p>
            <a:endParaRPr lang="uk-UA" dirty="0"/>
          </a:p>
        </p:txBody>
      </p:sp>
      <p:pic>
        <p:nvPicPr>
          <p:cNvPr id="9" name="Picture 2" descr="K:\Новая папка\IMG_0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857232"/>
            <a:ext cx="439343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K:\Новая папка\IMG_1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214686"/>
            <a:ext cx="2357454" cy="353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K:\Новая папка\IMG_1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786190"/>
            <a:ext cx="439343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K:\Новая папка\IMG_1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785794"/>
            <a:ext cx="2286016" cy="342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0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Вшановуємо захисників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4098" name="Picture 2" descr="D:\фото 1 клас сертиф\DSCN1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4119592" cy="308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фото 1 клас сертиф\DSCN1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794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фото 1 клас сертиф\DSCN1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321843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0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Наші екскурсії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37892" name="Picture 4" descr="K:\Новая папка\IMG_20181226_142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43314"/>
            <a:ext cx="409458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фото 1 клас сертиф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14356"/>
            <a:ext cx="4071966" cy="3054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D:\фото 1 клас сертиф\IMG_20190613_1417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785794"/>
            <a:ext cx="4000529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фото 1 клас сертиф\IMG_20190613_1424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643314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У музеї техніки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5125" name="Picture 5" descr="D:\фото 1 клас сертиф\IMG_20190613_122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500174"/>
            <a:ext cx="4691095" cy="351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D:\фото 1 клас сертиф\IMG_20190613_1228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4048153" cy="3036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D:\фото 1 клас сертиф\IMG_20190613_1221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732586"/>
            <a:ext cx="4167217" cy="3125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Волонтерська діяльність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1026" name="Picture 2" descr="D:\1 клас га фейсбук\dowMnjz19b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928670"/>
            <a:ext cx="3536163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L:\IMG_20171228_011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500437"/>
            <a:ext cx="4429124" cy="332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D:\1 клас га фейсбук\SAM_31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928670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Участь у роботі благодійного фонду </a:t>
            </a:r>
            <a:r>
              <a:rPr lang="uk-UA" sz="36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“Світ</a:t>
            </a:r>
            <a:r>
              <a:rPr lang="uk-UA" sz="36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6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дітей”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2051" name="Picture 3" descr="L:\IMG_9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428736"/>
            <a:ext cx="4893471" cy="326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IMG_9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786189"/>
            <a:ext cx="450059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1 клас га фейсбук\IMG_20180201_1429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736"/>
            <a:ext cx="3216010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1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Творче дозвілля</a:t>
            </a:r>
            <a:endParaRPr lang="uk-U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9" name="Picture 2" descr="L:\1 клас портфоліо\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857232"/>
            <a:ext cx="4857784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L:\1 клас портфоліо\я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7158" y="1071546"/>
            <a:ext cx="4700390" cy="3133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L:\1 клас портфоліо\я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500438"/>
            <a:ext cx="4857784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785794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Участь у районних методичних об'єднаннях, семінарах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290" y="214290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Професійне зростання</a:t>
            </a:r>
            <a:endParaRPr lang="uk-UA" sz="3200" b="1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122" name="Picture 2" descr="K:\Новая папка\IMG_20180622_142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14488"/>
            <a:ext cx="4429156" cy="332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K:\Новая папка\SAM_3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14488"/>
            <a:ext cx="4429156" cy="332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K:\28514934_174719733157852_216979932373649949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429000"/>
            <a:ext cx="4405343" cy="330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714356"/>
            <a:ext cx="864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Шкільне методичне об'єднання вчителів початкових класів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290" y="142852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Професійне зростання</a:t>
            </a:r>
            <a:endParaRPr lang="uk-UA" sz="3200" b="1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0481" name="Picture 1" descr="L:\1 клас портфоліо\DSCN0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500438"/>
            <a:ext cx="4351345" cy="326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K:\Новая папка\SAM_3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K:\Новая папка\SAM_3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643050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785794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Участь у </a:t>
            </a:r>
            <a:r>
              <a:rPr lang="uk-UA" sz="28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вебінарах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і тренінгах </a:t>
            </a:r>
            <a:endParaRPr lang="uk-UA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28728" y="214290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Професійне зростання</a:t>
            </a:r>
            <a:endParaRPr lang="uk-UA" sz="3200" b="1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075" name="Picture 3" descr="K:\свідоцтво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7374">
            <a:off x="535959" y="1598999"/>
            <a:ext cx="2703148" cy="3407093"/>
          </a:xfrm>
          <a:prstGeom prst="rect">
            <a:avLst/>
          </a:prstGeom>
          <a:noFill/>
        </p:spPr>
      </p:pic>
      <p:pic>
        <p:nvPicPr>
          <p:cNvPr id="3076" name="Picture 4" descr="K:\свідоцтво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5227">
            <a:off x="3269833" y="1658840"/>
            <a:ext cx="2681480" cy="3794844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90322">
            <a:off x="366350" y="3545394"/>
            <a:ext cx="3903358" cy="276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4182">
            <a:off x="5285640" y="1458224"/>
            <a:ext cx="3649115" cy="260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K:\свідоцтво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77135">
            <a:off x="6211913" y="3014342"/>
            <a:ext cx="2426853" cy="3434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14290"/>
            <a:ext cx="8358246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          </a:t>
            </a:r>
            <a:r>
              <a:rPr lang="uk-UA" sz="32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Педагогічне кредо: </a:t>
            </a:r>
          </a:p>
          <a:p>
            <a:pPr algn="ctr"/>
            <a:r>
              <a:rPr lang="uk-UA" sz="32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          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Навчати не для школи, </a:t>
            </a:r>
          </a:p>
          <a:p>
            <a:pPr algn="ctr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       а для життя.</a:t>
            </a:r>
          </a:p>
          <a:p>
            <a:pPr algn="ctr"/>
            <a:r>
              <a:rPr lang="uk-UA" sz="32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       </a:t>
            </a:r>
            <a:r>
              <a:rPr lang="uk-UA" sz="32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Життєве кредо: </a:t>
            </a:r>
          </a:p>
          <a:p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Люби ближнього, як самого себе. </a:t>
            </a:r>
          </a:p>
          <a:p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Роби добро. Стався до людей так, як би ти хотів, щоб ставились до тебе.</a:t>
            </a:r>
          </a:p>
          <a:p>
            <a:r>
              <a:rPr lang="uk-UA" sz="32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              </a:t>
            </a:r>
            <a:r>
              <a:rPr lang="uk-UA" sz="32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Моя мета: </a:t>
            </a:r>
          </a:p>
          <a:p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Виховати людину нового </a:t>
            </a:r>
          </a:p>
          <a:p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покоління, всебічно </a:t>
            </a:r>
          </a:p>
          <a:p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розвинену особистість </a:t>
            </a:r>
          </a:p>
          <a:p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у гармонії з природою,</a:t>
            </a:r>
          </a:p>
          <a:p>
            <a:r>
              <a:rPr lang="uk-UA" sz="2800" b="1" i="1" dirty="0" err="1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інноватора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 та </a:t>
            </a:r>
          </a:p>
          <a:p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громадянина держави.</a:t>
            </a:r>
          </a:p>
          <a:p>
            <a:pPr algn="ctr"/>
            <a:endParaRPr lang="uk-UA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214818"/>
            <a:ext cx="578647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uk-UA" dirty="0"/>
          </a:p>
        </p:txBody>
      </p:sp>
      <p:pic>
        <p:nvPicPr>
          <p:cNvPr id="14342" name="Picture 6" descr="K:\малюнки\книжички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52"/>
            <a:ext cx="1643074" cy="1963674"/>
          </a:xfrm>
          <a:prstGeom prst="rect">
            <a:avLst/>
          </a:prstGeom>
          <a:noFill/>
        </p:spPr>
      </p:pic>
      <p:pic>
        <p:nvPicPr>
          <p:cNvPr id="14343" name="Picture 7" descr="K:\малюнки\evropa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643314"/>
            <a:ext cx="2857520" cy="2949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285728"/>
            <a:ext cx="83582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                    Проблема </a:t>
            </a:r>
          </a:p>
          <a:p>
            <a:pPr algn="ctr"/>
            <a:r>
              <a:rPr lang="uk-UA" sz="40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                  над якою працюю:</a:t>
            </a:r>
          </a:p>
          <a:p>
            <a:pPr algn="ctr"/>
            <a:r>
              <a:rPr lang="uk-UA" sz="32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                     Інтеграція навчальних </a:t>
            </a:r>
          </a:p>
          <a:p>
            <a:pPr algn="ctr"/>
            <a:r>
              <a:rPr lang="uk-UA" sz="32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                   предметів як засіб </a:t>
            </a:r>
          </a:p>
          <a:p>
            <a:pPr algn="ctr"/>
            <a:r>
              <a:rPr lang="uk-UA" sz="32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                   формування в молодших </a:t>
            </a:r>
          </a:p>
          <a:p>
            <a:pPr algn="ctr"/>
            <a:r>
              <a:rPr lang="uk-UA" sz="32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                 школярів  цілісності </a:t>
            </a:r>
          </a:p>
          <a:p>
            <a:pPr algn="ctr"/>
            <a:r>
              <a:rPr lang="uk-UA" sz="32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                   сприйняття світу.</a:t>
            </a:r>
          </a:p>
          <a:p>
            <a:pPr algn="ctr"/>
            <a:endParaRPr lang="uk-UA" sz="3600" dirty="0"/>
          </a:p>
        </p:txBody>
      </p:sp>
      <p:pic>
        <p:nvPicPr>
          <p:cNvPr id="15374" name="Picture 14" descr="Ð ÐµÐ·ÑÐ»ÑÑÐ°Ñ Ð¿Ð¾ÑÑÐºÑ Ð·Ð¾Ð±ÑÐ°Ð¶ÐµÐ½Ñ Ð·Ð° Ð·Ð°Ð¿Ð¸ÑÐ¾Ð¼ &quot;Ð¼Ð°Ð»ÑÐ½ÐºÐ¸ ÑÐ½ÑÐµÐ³ÑÐ¾Ð²Ð°Ð½Ðµ Ð½Ð°Ð²ÑÐ°Ð½Ð½Ñ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143380"/>
            <a:ext cx="3806852" cy="2468420"/>
          </a:xfrm>
          <a:prstGeom prst="rect">
            <a:avLst/>
          </a:prstGeom>
          <a:noFill/>
        </p:spPr>
      </p:pic>
      <p:pic>
        <p:nvPicPr>
          <p:cNvPr id="15375" name="Picture 15" descr="K:\малюнки\яблуко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3071834" cy="3303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Ð ÐµÐ·ÑÐ»ÑÑÐ°Ñ Ð¿Ð¾ÑÑÐºÑ Ð·Ð¾Ð±ÑÐ°Ð¶ÐµÐ½Ñ Ð·Ð° Ð·Ð°Ð¿Ð¸ÑÐ¾Ð¼ &quot;Ð¼Ð°Ð»ÑÐ½ÐºÐ¸ Ð´Ð»Ñ Ð¿Ð¾ÑÐ°ÑÐºÐ¾Ð²Ð¸Ñ ÐºÐ»Ð°ÑÑÐ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714744" y="42860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214290"/>
            <a:ext cx="83582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Інтеграція</a:t>
            </a:r>
            <a:r>
              <a:rPr lang="uk-UA" sz="40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– </a:t>
            </a:r>
            <a:r>
              <a:rPr lang="uk-UA" sz="26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це процес пристосування й об'єднання розрізнених елементів в єдине ціле за умови їхньої цільової та функціональної однотипності</a:t>
            </a:r>
            <a:r>
              <a:rPr lang="en-US" sz="26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.</a:t>
            </a:r>
            <a:endParaRPr lang="uk-UA" sz="2600" b="1" i="1" dirty="0" smtClean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uk-UA" sz="3600" b="1" i="1" dirty="0" smtClean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Інтегроване навчання</a:t>
            </a:r>
            <a:r>
              <a:rPr lang="uk-UA" sz="3600" b="1" i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– </a:t>
            </a:r>
            <a:r>
              <a:rPr lang="uk-UA" sz="26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eorgia" pitchFamily="18" charset="0"/>
              </a:rPr>
              <a:t>це навчання, яке засновано на комплексному підході. Навчання розглядається через призму цілісної картини світу, а не ділиться на окремі дисципліни. </a:t>
            </a:r>
          </a:p>
          <a:p>
            <a:pPr algn="ctr"/>
            <a:endParaRPr lang="uk-UA" sz="3600" dirty="0"/>
          </a:p>
        </p:txBody>
      </p:sp>
      <p:pic>
        <p:nvPicPr>
          <p:cNvPr id="16386" name="Picture 2" descr="K:\малюнки\maxresdefaul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429132"/>
            <a:ext cx="4071966" cy="229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471</Words>
  <Application>Microsoft Office PowerPoint</Application>
  <PresentationFormat>Экран (4:3)</PresentationFormat>
  <Paragraphs>120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  Портфоліо  вчителя початкових класів  опорного закладу  Горинська ЗОШ І-ІІІ ступенів                                         Олексюк                  Ірини                   Василівни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Jeka</dc:creator>
  <cp:lastModifiedBy>Користувач Windows</cp:lastModifiedBy>
  <cp:revision>161</cp:revision>
  <dcterms:created xsi:type="dcterms:W3CDTF">2019-03-14T16:42:24Z</dcterms:created>
  <dcterms:modified xsi:type="dcterms:W3CDTF">2022-08-30T22:55:57Z</dcterms:modified>
</cp:coreProperties>
</file>