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8" r:id="rId3"/>
    <p:sldId id="259" r:id="rId4"/>
    <p:sldId id="260" r:id="rId5"/>
    <p:sldId id="264" r:id="rId6"/>
    <p:sldId id="261" r:id="rId7"/>
    <p:sldId id="262" r:id="rId8"/>
    <p:sldId id="263" r:id="rId9"/>
    <p:sldId id="278" r:id="rId10"/>
    <p:sldId id="279" r:id="rId11"/>
    <p:sldId id="280" r:id="rId12"/>
    <p:sldId id="281" r:id="rId13"/>
    <p:sldId id="282" r:id="rId14"/>
    <p:sldId id="283" r:id="rId15"/>
    <p:sldId id="265" r:id="rId16"/>
    <p:sldId id="266" r:id="rId17"/>
    <p:sldId id="267" r:id="rId18"/>
    <p:sldId id="268" r:id="rId19"/>
    <p:sldId id="269" r:id="rId20"/>
    <p:sldId id="270" r:id="rId21"/>
    <p:sldId id="276" r:id="rId22"/>
    <p:sldId id="271" r:id="rId23"/>
    <p:sldId id="272" r:id="rId24"/>
    <p:sldId id="273" r:id="rId25"/>
    <p:sldId id="274" r:id="rId26"/>
    <p:sldId id="275" r:id="rId27"/>
    <p:sldId id="277" r:id="rId28"/>
    <p:sldId id="284" r:id="rId2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8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76B3-998B-4141-9133-4C43D324070D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803F-A309-4FF2-B4F1-218975BA45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323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76B3-998B-4141-9133-4C43D324070D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803F-A309-4FF2-B4F1-218975BA45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98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76B3-998B-4141-9133-4C43D324070D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803F-A309-4FF2-B4F1-218975BA45F4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450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76B3-998B-4141-9133-4C43D324070D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803F-A309-4FF2-B4F1-218975BA45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2198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76B3-998B-4141-9133-4C43D324070D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803F-A309-4FF2-B4F1-218975BA45F4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6806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76B3-998B-4141-9133-4C43D324070D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803F-A309-4FF2-B4F1-218975BA45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8447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76B3-998B-4141-9133-4C43D324070D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803F-A309-4FF2-B4F1-218975BA45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2878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76B3-998B-4141-9133-4C43D324070D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803F-A309-4FF2-B4F1-218975BA45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407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76B3-998B-4141-9133-4C43D324070D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803F-A309-4FF2-B4F1-218975BA45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647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76B3-998B-4141-9133-4C43D324070D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803F-A309-4FF2-B4F1-218975BA45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165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76B3-998B-4141-9133-4C43D324070D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803F-A309-4FF2-B4F1-218975BA45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429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76B3-998B-4141-9133-4C43D324070D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803F-A309-4FF2-B4F1-218975BA45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77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76B3-998B-4141-9133-4C43D324070D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803F-A309-4FF2-B4F1-218975BA45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80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76B3-998B-4141-9133-4C43D324070D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803F-A309-4FF2-B4F1-218975BA45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5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76B3-998B-4141-9133-4C43D324070D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803F-A309-4FF2-B4F1-218975BA45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855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76B3-998B-4141-9133-4C43D324070D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803F-A309-4FF2-B4F1-218975BA45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0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476B3-998B-4141-9133-4C43D324070D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57E803F-A309-4FF2-B4F1-218975BA45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861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ahyadribooks.files.wordpress.com/2011/10/russell-shaw-a-portrait-of-bernard-shaw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5175" y="1937107"/>
            <a:ext cx="10190129" cy="1646302"/>
          </a:xfrm>
        </p:spPr>
        <p:txBody>
          <a:bodyPr/>
          <a:lstStyle/>
          <a:p>
            <a:pPr algn="l"/>
            <a:r>
              <a:rPr lang="uk-UA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за інтерактивними методиками із застосуванням стратегій розвитку критичного мислення учнів на </a:t>
            </a:r>
            <a:r>
              <a:rPr lang="uk-UA" sz="4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хімії</a:t>
            </a:r>
            <a:endParaRPr lang="uk-UA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6771" y="4703976"/>
            <a:ext cx="7766936" cy="1096899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досвіду роботи вчителя хімії</a:t>
            </a:r>
          </a:p>
          <a:p>
            <a:r>
              <a:rPr lang="uk-UA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Збаразької ЗОШ І-ІІІ ступенів №1</a:t>
            </a:r>
          </a:p>
          <a:p>
            <a:r>
              <a:rPr lang="uk-UA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Охман</a:t>
            </a:r>
            <a:r>
              <a:rPr lang="uk-UA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Г.Я.</a:t>
            </a:r>
            <a:endParaRPr lang="uk-UA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r="54424"/>
          <a:stretch/>
        </p:blipFill>
        <p:spPr>
          <a:xfrm>
            <a:off x="1330036" y="3350002"/>
            <a:ext cx="3265715" cy="350799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982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89709" y="1920834"/>
            <a:ext cx="4043363" cy="45339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2800" dirty="0" smtClean="0"/>
              <a:t>Фронтальна бесіда </a:t>
            </a:r>
            <a:r>
              <a:rPr lang="uk-UA" sz="2800" b="1" i="1" dirty="0" smtClean="0">
                <a:solidFill>
                  <a:srgbClr val="FF0000"/>
                </a:solidFill>
              </a:rPr>
              <a:t>“Що хочемо дізнатися про кисень?” </a:t>
            </a:r>
            <a:r>
              <a:rPr lang="uk-UA" sz="2800" dirty="0" smtClean="0"/>
              <a:t>з наочними підказками (наприклад,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uk-UA" sz="2800" dirty="0" smtClean="0"/>
              <a:t>	склянка води)</a:t>
            </a:r>
          </a:p>
          <a:p>
            <a:pPr>
              <a:defRPr/>
            </a:pPr>
            <a:r>
              <a:rPr lang="uk-UA" sz="2800" dirty="0" smtClean="0"/>
              <a:t>Спільне заповнення другої колонки таблиці</a:t>
            </a:r>
            <a:endParaRPr lang="ru-RU" sz="2800" dirty="0" smtClean="0"/>
          </a:p>
        </p:txBody>
      </p:sp>
      <p:graphicFrame>
        <p:nvGraphicFramePr>
          <p:cNvPr id="3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144873"/>
              </p:ext>
            </p:extLst>
          </p:nvPr>
        </p:nvGraphicFramePr>
        <p:xfrm>
          <a:off x="6783285" y="1905083"/>
          <a:ext cx="4818907" cy="4997450"/>
        </p:xfrm>
        <a:graphic>
          <a:graphicData uri="http://schemas.openxmlformats.org/drawingml/2006/table">
            <a:tbl>
              <a:tblPr/>
              <a:tblGrid>
                <a:gridCol w="1618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Знаємо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Хочемо дізнатися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Дізналися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9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</a:rPr>
                        <a:t>Кисень  - це газ, без якого немає життя…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Чи </a:t>
                      </a:r>
                      <a:r>
                        <a:rPr kumimoji="0" lang="uk-UA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розчиня-ється</a:t>
                      </a: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кисень у воді?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14697" y="-95003"/>
            <a:ext cx="9909958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uk-UA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 властивості кисню. </a:t>
            </a:r>
          </a:p>
          <a:p>
            <a:pPr>
              <a:defRPr/>
            </a:pPr>
            <a:r>
              <a:rPr lang="uk-UA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Добування кисню (7 клас)</a:t>
            </a:r>
            <a:br>
              <a:rPr lang="uk-UA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 актуалізації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r="31861"/>
          <a:stretch/>
        </p:blipFill>
        <p:spPr>
          <a:xfrm>
            <a:off x="4964188" y="2450502"/>
            <a:ext cx="1687981" cy="347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87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0946" y="0"/>
            <a:ext cx="9909958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uk-UA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 властивості кисню. </a:t>
            </a:r>
          </a:p>
          <a:p>
            <a:pPr>
              <a:defRPr/>
            </a:pPr>
            <a:r>
              <a:rPr lang="uk-UA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Добування кисню (7 клас)</a:t>
            </a:r>
            <a:br>
              <a:rPr lang="uk-UA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 побудови знань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31125" y="1956460"/>
            <a:ext cx="8229600" cy="45339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uk-UA" sz="3000" dirty="0" smtClean="0"/>
              <a:t>Уважне читання тексту підручника в парах </a:t>
            </a:r>
            <a:r>
              <a:rPr lang="uk-UA" sz="3000" dirty="0" err="1" smtClean="0"/>
              <a:t>поабзацно</a:t>
            </a:r>
            <a:r>
              <a:rPr lang="uk-UA" sz="3000" dirty="0" smtClean="0"/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uk-UA" sz="3000" dirty="0" smtClean="0"/>
              <a:t>Аналіз прочитаного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uk-UA" sz="3000" i="1" dirty="0" smtClean="0"/>
              <a:t>	(що </a:t>
            </a:r>
            <a:r>
              <a:rPr lang="uk-UA" sz="3000" i="1" dirty="0" err="1" smtClean="0"/>
              <a:t>запам</a:t>
            </a:r>
            <a:r>
              <a:rPr lang="en-US" sz="3000" i="1" dirty="0" smtClean="0"/>
              <a:t>’</a:t>
            </a:r>
            <a:r>
              <a:rPr lang="uk-UA" sz="3000" i="1" dirty="0" err="1" smtClean="0"/>
              <a:t>яталось</a:t>
            </a:r>
            <a:r>
              <a:rPr lang="uk-UA" sz="3000" i="1" dirty="0" smtClean="0"/>
              <a:t>? </a:t>
            </a:r>
            <a:r>
              <a:rPr lang="en-US" sz="3000" i="1" dirty="0" smtClean="0"/>
              <a:t>	</a:t>
            </a:r>
            <a:endParaRPr lang="uk-UA" sz="3000" i="1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uk-UA" sz="3000" i="1" dirty="0" smtClean="0"/>
              <a:t>	чи була відповідь на запитання, поставлене в таблиці?)</a:t>
            </a:r>
          </a:p>
          <a:p>
            <a:pPr>
              <a:lnSpc>
                <a:spcPct val="80000"/>
              </a:lnSpc>
              <a:defRPr/>
            </a:pPr>
            <a:r>
              <a:rPr lang="uk-UA" sz="3000" dirty="0" smtClean="0"/>
              <a:t>Обмін думками з партнером у парі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uk-UA" sz="2000" i="1" dirty="0" smtClean="0">
                <a:solidFill>
                  <a:srgbClr val="FF0000"/>
                </a:solidFill>
              </a:rPr>
              <a:t>Увага! Проблема у парі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uk-UA" sz="2000" dirty="0" smtClean="0"/>
              <a:t>	Учитель робить навідну, але не розлогу консультацію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uk-UA" sz="2000" i="1" dirty="0" smtClean="0">
                <a:solidFill>
                  <a:srgbClr val="FF0000"/>
                </a:solidFill>
              </a:rPr>
              <a:t>Увага! Проблема у багатьох парах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uk-UA" sz="2000" i="1" dirty="0" smtClean="0">
                <a:solidFill>
                  <a:srgbClr val="FF0000"/>
                </a:solidFill>
              </a:rPr>
              <a:t>	</a:t>
            </a:r>
            <a:r>
              <a:rPr lang="uk-UA" sz="2000" dirty="0" smtClean="0"/>
              <a:t>Учитель зупиняє ненадовго самостійну роботу з підручником і пояснює те, що викликало проблему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uk-UA" sz="2000" i="1" dirty="0" smtClean="0"/>
              <a:t>	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000" i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51" y="2529296"/>
            <a:ext cx="2397331" cy="338822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04250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11372" y="1892320"/>
            <a:ext cx="4162509" cy="45339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2600" dirty="0" smtClean="0"/>
              <a:t>Колективне заповнення таблиці на основі роботи в парах</a:t>
            </a:r>
          </a:p>
          <a:p>
            <a:pPr>
              <a:defRPr/>
            </a:pPr>
            <a:r>
              <a:rPr lang="uk-UA" sz="2600" b="1" dirty="0" smtClean="0">
                <a:solidFill>
                  <a:srgbClr val="FF0000"/>
                </a:solidFill>
              </a:rPr>
              <a:t>Проблемне запитання </a:t>
            </a:r>
            <a:r>
              <a:rPr lang="uk-UA" sz="2600" i="1" dirty="0" smtClean="0"/>
              <a:t>“Чи добре, що кисень погано розчиняється у воді?”</a:t>
            </a:r>
          </a:p>
          <a:p>
            <a:pPr>
              <a:defRPr/>
            </a:pPr>
            <a:r>
              <a:rPr lang="uk-UA" sz="2600" dirty="0" smtClean="0"/>
              <a:t>Позначення власних точок зору на </a:t>
            </a:r>
            <a:r>
              <a:rPr lang="uk-UA" sz="2600" b="1" dirty="0" smtClean="0">
                <a:solidFill>
                  <a:srgbClr val="FF0000"/>
                </a:solidFill>
              </a:rPr>
              <a:t>“Лінії цінностей”</a:t>
            </a:r>
            <a:r>
              <a:rPr lang="uk-UA" sz="2600" dirty="0" smtClean="0"/>
              <a:t>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uk-UA" sz="2600" dirty="0" smtClean="0"/>
              <a:t>	Так	                             		</a:t>
            </a:r>
            <a:endParaRPr lang="ru-RU" sz="2600" dirty="0" smtClean="0"/>
          </a:p>
        </p:txBody>
      </p:sp>
      <p:pic>
        <p:nvPicPr>
          <p:cNvPr id="3" name="Picture 20" descr="i?id=62769177-66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19" y="6319342"/>
            <a:ext cx="2312987" cy="409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0946" y="0"/>
            <a:ext cx="9909958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uk-UA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 властивості кисню. </a:t>
            </a:r>
          </a:p>
          <a:p>
            <a:pPr>
              <a:defRPr/>
            </a:pPr>
            <a:r>
              <a:rPr lang="uk-UA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Добування кисню (7 клас)</a:t>
            </a:r>
            <a:br>
              <a:rPr lang="uk-UA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 консолідації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3235" y="6177459"/>
            <a:ext cx="6531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Ні</a:t>
            </a: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uk-UA" dirty="0"/>
          </a:p>
        </p:txBody>
      </p:sp>
      <p:graphicFrame>
        <p:nvGraphicFramePr>
          <p:cNvPr id="8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913375"/>
              </p:ext>
            </p:extLst>
          </p:nvPr>
        </p:nvGraphicFramePr>
        <p:xfrm>
          <a:off x="5035220" y="1731467"/>
          <a:ext cx="4809898" cy="4997450"/>
        </p:xfrm>
        <a:graphic>
          <a:graphicData uri="http://schemas.openxmlformats.org/drawingml/2006/table">
            <a:tbl>
              <a:tblPr/>
              <a:tblGrid>
                <a:gridCol w="1499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Знаємо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Хочемо дізнатися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Дізналися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9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</a:rPr>
                        <a:t>Кисень  - це газ, без якого немає жит-</a:t>
                      </a:r>
                      <a:r>
                        <a:rPr kumimoji="0" lang="uk-UA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</a:rPr>
                        <a:t>тя</a:t>
                      </a: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Чи </a:t>
                      </a:r>
                      <a:r>
                        <a:rPr kumimoji="0" lang="uk-UA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розчиня-ється</a:t>
                      </a: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кисень у воді?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Кисень погано </a:t>
                      </a:r>
                      <a:r>
                        <a:rPr kumimoji="0" lang="uk-UA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розчиня-ється</a:t>
                      </a: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 у воді?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509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0946" y="0"/>
            <a:ext cx="9909958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uk-UA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 властивості кисню. </a:t>
            </a:r>
          </a:p>
          <a:p>
            <a:pPr>
              <a:defRPr/>
            </a:pPr>
            <a:r>
              <a:rPr lang="uk-UA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Добування кисню (7 клас)</a:t>
            </a:r>
            <a:br>
              <a:rPr lang="uk-UA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 демонстрації та узагальнення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59081" y="1422071"/>
            <a:ext cx="8229600" cy="45339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uk-UA" sz="3000" dirty="0" smtClean="0"/>
          </a:p>
          <a:p>
            <a:pPr>
              <a:lnSpc>
                <a:spcPct val="80000"/>
              </a:lnSpc>
              <a:defRPr/>
            </a:pPr>
            <a:r>
              <a:rPr lang="uk-UA" sz="3000" dirty="0" smtClean="0"/>
              <a:t>Дослід “Добування кисню в лабораторії”.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uk-UA" sz="1100" dirty="0" smtClean="0"/>
          </a:p>
          <a:p>
            <a:pPr>
              <a:lnSpc>
                <a:spcPct val="80000"/>
              </a:lnSpc>
              <a:defRPr/>
            </a:pPr>
            <a:r>
              <a:rPr lang="uk-UA" sz="3000" dirty="0" smtClean="0"/>
              <a:t>Пояснення вчителя про способи добування кисню.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uk-UA" sz="1100" dirty="0" smtClean="0"/>
          </a:p>
          <a:p>
            <a:pPr>
              <a:lnSpc>
                <a:spcPct val="80000"/>
              </a:lnSpc>
              <a:defRPr/>
            </a:pPr>
            <a:r>
              <a:rPr lang="uk-UA" sz="3000" dirty="0" smtClean="0"/>
              <a:t>Евристична бесіда про можливі каталізатори реакцій.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uk-UA" sz="1100" dirty="0" smtClean="0"/>
          </a:p>
          <a:p>
            <a:pPr>
              <a:lnSpc>
                <a:spcPct val="80000"/>
              </a:lnSpc>
              <a:defRPr/>
            </a:pPr>
            <a:r>
              <a:rPr lang="uk-UA" sz="3000" dirty="0" smtClean="0"/>
              <a:t>Колективне дослідження формул реакцій.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uk-UA" sz="1100" dirty="0" smtClean="0"/>
          </a:p>
          <a:p>
            <a:pPr>
              <a:lnSpc>
                <a:spcPct val="80000"/>
              </a:lnSpc>
              <a:defRPr/>
            </a:pPr>
            <a:r>
              <a:rPr lang="uk-UA" sz="3000" dirty="0" smtClean="0"/>
              <a:t>Висловлення учнями висновків з уроку.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uk-UA" sz="2000" i="1" dirty="0" smtClean="0"/>
              <a:t>	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000" i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080" y="-282039"/>
            <a:ext cx="3843647" cy="285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0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0946" y="0"/>
            <a:ext cx="9909958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uk-UA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 властивості кисню. </a:t>
            </a:r>
          </a:p>
          <a:p>
            <a:pPr>
              <a:defRPr/>
            </a:pPr>
            <a:r>
              <a:rPr lang="uk-UA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Добування кисню (7 клас)</a:t>
            </a:r>
            <a:br>
              <a:rPr lang="uk-UA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0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 розвитку критичного мислення</a:t>
            </a: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199" y="2852738"/>
            <a:ext cx="11560629" cy="37449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uk-UA" sz="3000" dirty="0" smtClean="0"/>
              <a:t>“Знаємо 		                   Хочемо 	             Дізналися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uk-UA" sz="3000" dirty="0" smtClean="0"/>
              <a:t>				                               дізнатися											</a:t>
            </a:r>
          </a:p>
          <a:p>
            <a:pPr>
              <a:lnSpc>
                <a:spcPct val="80000"/>
              </a:lnSpc>
              <a:defRPr/>
            </a:pPr>
            <a:r>
              <a:rPr lang="uk-UA" sz="3000" dirty="0" smtClean="0"/>
              <a:t>Читання				               Узагальнення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uk-UA" sz="3000" dirty="0" smtClean="0"/>
              <a:t>	в парі				               в парі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uk-UA" sz="3000" dirty="0" smtClean="0"/>
              <a:t>																	</a:t>
            </a:r>
          </a:p>
          <a:p>
            <a:pPr>
              <a:lnSpc>
                <a:spcPct val="80000"/>
              </a:lnSpc>
              <a:defRPr/>
            </a:pPr>
            <a:r>
              <a:rPr lang="uk-UA" sz="3000" dirty="0" smtClean="0"/>
              <a:t>Лінія				                   цінностей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uk-UA" sz="30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uk-UA" sz="30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000" i="1" dirty="0" smtClean="0"/>
          </a:p>
        </p:txBody>
      </p:sp>
      <p:pic>
        <p:nvPicPr>
          <p:cNvPr id="4" name="Picture 11" descr="i?id=62769177-66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33" y="5746296"/>
            <a:ext cx="324167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85" y="2321790"/>
            <a:ext cx="2770878" cy="191190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r="31861"/>
          <a:stretch/>
        </p:blipFill>
        <p:spPr>
          <a:xfrm>
            <a:off x="7402849" y="2287297"/>
            <a:ext cx="902233" cy="1845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11" y="4132612"/>
            <a:ext cx="1030184" cy="145599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92066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0670" y="344384"/>
            <a:ext cx="722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«Розминка»</a:t>
            </a:r>
            <a:endParaRPr lang="uk-UA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4397" y="1419047"/>
            <a:ext cx="814647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«Спочатку було слово»</a:t>
            </a:r>
          </a:p>
          <a:p>
            <a:endPara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 літер цього слова учні повинні створити нові слова)</a:t>
            </a: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1277" y="3387843"/>
            <a:ext cx="496388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овальна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електронейтральна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</a:t>
            </a:r>
            <a:endPara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848" y="3235902"/>
            <a:ext cx="3271900" cy="32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3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0664" y="308758"/>
            <a:ext cx="7505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«Визнач зайве»</a:t>
            </a:r>
          </a:p>
          <a:p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«Пропущені елементи»</a:t>
            </a:r>
            <a:endParaRPr lang="uk-UA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149103"/>
              </p:ext>
            </p:extLst>
          </p:nvPr>
        </p:nvGraphicFramePr>
        <p:xfrm>
          <a:off x="1394318" y="2177515"/>
          <a:ext cx="7559675" cy="4187660"/>
        </p:xfrm>
        <a:graphic>
          <a:graphicData uri="http://schemas.openxmlformats.org/drawingml/2006/table">
            <a:tbl>
              <a:tblPr/>
              <a:tblGrid>
                <a:gridCol w="3779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9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Приклад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Етап оптимального застосування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3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CaCl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CuS</a:t>
                      </a: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Na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PO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H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S, KNO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AlBr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  <a:endParaRPr kumimoji="0" lang="ru-RU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I, At, Cl,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?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Br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Na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…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O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4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…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O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3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P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…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O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1s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s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…3s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endParaRPr kumimoji="0" lang="ru-RU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564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392" y="213756"/>
            <a:ext cx="8609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«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Доповни речення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«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Цікава геометрія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262224"/>
              </p:ext>
            </p:extLst>
          </p:nvPr>
        </p:nvGraphicFramePr>
        <p:xfrm>
          <a:off x="1290040" y="1927989"/>
          <a:ext cx="7559675" cy="4513581"/>
        </p:xfrm>
        <a:graphic>
          <a:graphicData uri="http://schemas.openxmlformats.org/drawingml/2006/table">
            <a:tbl>
              <a:tblPr/>
              <a:tblGrid>
                <a:gridCol w="3779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9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Приклад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Етап оптимального застосування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“Якщо вливати воду в кислоту / брати речовину руками, / луг потрапив на шкіру, то …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Для того, щоб знайти кількість нейтронів у атомі, потрібно …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a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Р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O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S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Ca, S, Na, H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O, Ca</a:t>
                      </a:r>
                      <a:endParaRPr kumimoji="0" lang="ru-RU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O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a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F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331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268" y="122361"/>
            <a:ext cx="8918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 «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Асоціативний кущ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53718" y="1044753"/>
            <a:ext cx="3095625" cy="6492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1306" y="1836916"/>
            <a:ext cx="2808288" cy="720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</a:rPr>
              <a:t>Нейтрони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9031" y="2871966"/>
            <a:ext cx="2808288" cy="7191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</a:rPr>
              <a:t>Ядро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6644" y="3926066"/>
            <a:ext cx="2808287" cy="7191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</a:rPr>
              <a:t>Заряд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4106" y="5005566"/>
            <a:ext cx="2808288" cy="720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</a:rPr>
              <a:t>Порядковий номер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4106" y="6062841"/>
            <a:ext cx="2808288" cy="720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</a:rPr>
              <a:t>Молекула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57181" y="2871966"/>
            <a:ext cx="2808288" cy="7191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</a:rPr>
              <a:t>Електрони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41306" y="3926066"/>
            <a:ext cx="2808288" cy="7191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</a:rPr>
              <a:t>Найменша частинка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41306" y="5005566"/>
            <a:ext cx="2808288" cy="720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900" b="1" dirty="0" err="1">
                <a:solidFill>
                  <a:schemeClr val="tx1"/>
                </a:solidFill>
              </a:rPr>
              <a:t>Електронейтральний</a:t>
            </a:r>
            <a:endParaRPr lang="ru-RU" sz="19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41306" y="6062841"/>
            <a:ext cx="2808288" cy="720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</a:rPr>
              <a:t>Елемент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93156" y="1836916"/>
            <a:ext cx="2808288" cy="720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ysClr val="windowText" lastClr="000000"/>
                </a:solidFill>
              </a:rPr>
              <a:t>Протони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501531" y="1694041"/>
            <a:ext cx="0" cy="47291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801444" y="2200934"/>
            <a:ext cx="14398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780806" y="5369584"/>
            <a:ext cx="14414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780806" y="4277384"/>
            <a:ext cx="14414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817319" y="3235984"/>
            <a:ext cx="14398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780806" y="6426859"/>
            <a:ext cx="14414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710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379" y="296884"/>
            <a:ext cx="9274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«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Семантична картка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3445" y="1422194"/>
            <a:ext cx="1457325" cy="6477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</a:rPr>
              <a:t>Метал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8833" y="1422194"/>
            <a:ext cx="2289175" cy="6477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</a:rPr>
              <a:t>Основний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</a:rPr>
              <a:t>оксид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09245" y="5465557"/>
            <a:ext cx="1441450" cy="64928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</a:rPr>
              <a:t>Кислота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3445" y="5449682"/>
            <a:ext cx="1457325" cy="6477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dirty="0">
                <a:solidFill>
                  <a:schemeClr val="tx1"/>
                </a:solidFill>
              </a:rPr>
              <a:t>Неметал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8833" y="5465557"/>
            <a:ext cx="2289175" cy="64928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</a:rPr>
              <a:t>Кислотний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</a:rPr>
              <a:t>оксид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8833" y="3398632"/>
            <a:ext cx="2289175" cy="64928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6070" y="3398632"/>
            <a:ext cx="1443038" cy="64928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06070" y="1422194"/>
            <a:ext cx="1443038" cy="6477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66645" y="3757407"/>
            <a:ext cx="1301750" cy="6477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200770" y="2058782"/>
            <a:ext cx="1008063" cy="13398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200770" y="4047919"/>
            <a:ext cx="1008063" cy="14017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3"/>
            <a:endCxn id="4" idx="1"/>
          </p:cNvCxnSpPr>
          <p:nvPr/>
        </p:nvCxnSpPr>
        <p:spPr>
          <a:xfrm>
            <a:off x="2200770" y="1746044"/>
            <a:ext cx="10080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200770" y="5790994"/>
            <a:ext cx="10080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498008" y="1746044"/>
            <a:ext cx="100806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498008" y="5808457"/>
            <a:ext cx="100806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498008" y="2069894"/>
            <a:ext cx="1008062" cy="13287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498008" y="4047919"/>
            <a:ext cx="1008062" cy="14176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3"/>
            <a:endCxn id="11" idx="0"/>
          </p:cNvCxnSpPr>
          <p:nvPr/>
        </p:nvCxnSpPr>
        <p:spPr>
          <a:xfrm>
            <a:off x="7949108" y="1746044"/>
            <a:ext cx="1268412" cy="20113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3"/>
            <a:endCxn id="11" idx="2"/>
          </p:cNvCxnSpPr>
          <p:nvPr/>
        </p:nvCxnSpPr>
        <p:spPr>
          <a:xfrm flipV="1">
            <a:off x="7950695" y="4405107"/>
            <a:ext cx="1266825" cy="13858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343645" y="1374569"/>
            <a:ext cx="72072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</a:rPr>
              <a:t>+?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42470" y="1374569"/>
            <a:ext cx="72072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</a:rPr>
              <a:t>+?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42470" y="5446507"/>
            <a:ext cx="720725" cy="327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</a:rPr>
              <a:t>+?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43645" y="5411582"/>
            <a:ext cx="72072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О</a:t>
            </a:r>
            <a:r>
              <a:rPr lang="ru-RU" sz="2400" b="1" baseline="-25000" dirty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86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920335" y="539750"/>
            <a:ext cx="40386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36512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ru-RU" sz="2000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Не так </a:t>
            </a:r>
            <a:r>
              <a:rPr lang="ru-RU" sz="2800" b="1" i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вже</a:t>
            </a: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й </a:t>
            </a:r>
            <a:r>
              <a:rPr lang="ru-RU" sz="2800" b="1" i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багато</a:t>
            </a: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людей </a:t>
            </a:r>
            <a:r>
              <a:rPr lang="ru-RU" sz="2800" b="1" i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мислять</a:t>
            </a: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marL="365125" indent="-36512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один </a:t>
            </a:r>
            <a:r>
              <a:rPr lang="ru-RU" sz="2800" b="1" i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чи</a:t>
            </a: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два рази </a:t>
            </a:r>
          </a:p>
          <a:p>
            <a:pPr marL="365125" indent="-36512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на </a:t>
            </a:r>
            <a:r>
              <a:rPr lang="ru-RU" sz="2800" b="1" i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рік</a:t>
            </a: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</a:p>
          <a:p>
            <a:pPr marL="365125" indent="-36512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я ж став </a:t>
            </a:r>
          </a:p>
          <a:p>
            <a:pPr marL="365125" indent="-36512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  <a:r>
              <a:rPr lang="ru-RU" sz="2800" b="1" i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всесвітньо</a:t>
            </a: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відомим</a:t>
            </a: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лише</a:t>
            </a: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через те, </a:t>
            </a:r>
          </a:p>
          <a:p>
            <a:pPr marL="365125" indent="-36512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  <a:r>
              <a:rPr lang="ru-RU" sz="2800" b="1" i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що</a:t>
            </a: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мислю</a:t>
            </a: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один </a:t>
            </a:r>
            <a:endParaRPr lang="en-US" sz="2800" b="1" i="1" dirty="0">
              <a:solidFill>
                <a:srgbClr val="2626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65125" indent="-36512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  <a:r>
              <a:rPr lang="ru-RU" sz="2800" b="1" i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чи</a:t>
            </a: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два рази </a:t>
            </a:r>
            <a:endParaRPr lang="en-US" sz="2800" b="1" i="1" dirty="0">
              <a:solidFill>
                <a:srgbClr val="2626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65125" indent="-36512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 </a:t>
            </a:r>
            <a:r>
              <a:rPr lang="ru-RU" sz="2800" b="1" i="1" dirty="0" err="1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тиждень</a:t>
            </a: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  <a:p>
            <a:pPr marL="365125" indent="-365125" algn="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ru-RU" sz="24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Бернард Шоу</a:t>
            </a:r>
            <a:r>
              <a:rPr lang="ru-RU" sz="2000" i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marL="365125" indent="-36512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endParaRPr lang="ru-RU" sz="2000" dirty="0">
              <a:solidFill>
                <a:srgbClr val="2626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" name="Picture 15" descr="Картинка 15 из 2808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6252" y="3591054"/>
            <a:ext cx="2122086" cy="298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Picture 7" descr="thumb_COLOURBOX73891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0224" y="2814454"/>
            <a:ext cx="1733638" cy="234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pic>
        <p:nvPicPr>
          <p:cNvPr id="5" name="Picture 8" descr="1078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0821" y="539750"/>
            <a:ext cx="3203342" cy="213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15039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2453" y="352177"/>
            <a:ext cx="5400675" cy="560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Окисно-</a:t>
            </a:r>
            <a:r>
              <a:rPr lang="ru-RU" sz="2800" b="1" dirty="0" err="1">
                <a:solidFill>
                  <a:schemeClr val="tx1"/>
                </a:solidFill>
              </a:rPr>
              <a:t>відновні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реакції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85445" y="1079706"/>
            <a:ext cx="2735262" cy="10795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900" b="1" dirty="0">
                <a:solidFill>
                  <a:schemeClr val="tx1"/>
                </a:solidFill>
              </a:rPr>
              <a:t>Зміна ступеня окиснення</a:t>
            </a:r>
            <a:endParaRPr lang="ru-RU" sz="1900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56545" y="2159206"/>
            <a:ext cx="2160587" cy="7207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900" b="1" dirty="0">
                <a:solidFill>
                  <a:schemeClr val="tx1"/>
                </a:solidFill>
              </a:rPr>
              <a:t>Окисник</a:t>
            </a:r>
            <a:endParaRPr lang="ru-RU" sz="19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704920" y="2159206"/>
            <a:ext cx="2232025" cy="7207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900" b="1" dirty="0">
                <a:solidFill>
                  <a:schemeClr val="tx1"/>
                </a:solidFill>
              </a:rPr>
              <a:t>Відновник</a:t>
            </a:r>
            <a:endParaRPr lang="ru-RU" sz="19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01682" y="1409906"/>
            <a:ext cx="2016125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Збільшується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8345" y="1409906"/>
            <a:ext cx="2016125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Зменшується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020707" y="1619456"/>
            <a:ext cx="965200" cy="6842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2"/>
            <a:endCxn id="4" idx="7"/>
          </p:cNvCxnSpPr>
          <p:nvPr/>
        </p:nvCxnSpPr>
        <p:spPr>
          <a:xfrm flipH="1">
            <a:off x="2501220" y="1619456"/>
            <a:ext cx="784225" cy="6461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572782" y="3367294"/>
            <a:ext cx="2160588" cy="71913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900" b="1" dirty="0">
                <a:solidFill>
                  <a:schemeClr val="tx1"/>
                </a:solidFill>
              </a:rPr>
              <a:t>Атом</a:t>
            </a:r>
            <a:endParaRPr lang="ru-RU" sz="19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1220" y="2791031"/>
            <a:ext cx="1770062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Приєднує електрони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>
            <a:stCxn id="10" idx="2"/>
          </p:cNvCxnSpPr>
          <p:nvPr/>
        </p:nvCxnSpPr>
        <p:spPr>
          <a:xfrm flipH="1" flipV="1">
            <a:off x="1775732" y="2903744"/>
            <a:ext cx="1797050" cy="8223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215845" y="2791031"/>
            <a:ext cx="1770062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Віддає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електрони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5733370" y="2903744"/>
            <a:ext cx="2111375" cy="8223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656545" y="4086431"/>
            <a:ext cx="2339975" cy="8096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Процес відновлення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596970" y="4086431"/>
            <a:ext cx="2339975" cy="809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Процес окиснення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>
            <a:stCxn id="15" idx="7"/>
            <a:endCxn id="10" idx="3"/>
          </p:cNvCxnSpPr>
          <p:nvPr/>
        </p:nvCxnSpPr>
        <p:spPr>
          <a:xfrm flipV="1">
            <a:off x="2653620" y="3981656"/>
            <a:ext cx="1235075" cy="2238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5461907" y="3981656"/>
            <a:ext cx="1524000" cy="2238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3572782" y="4873831"/>
            <a:ext cx="2160588" cy="7207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900" b="1" dirty="0">
                <a:solidFill>
                  <a:schemeClr val="tx1"/>
                </a:solidFill>
              </a:rPr>
              <a:t>Баланс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900" b="1" dirty="0">
                <a:solidFill>
                  <a:schemeClr val="tx1"/>
                </a:solidFill>
              </a:rPr>
              <a:t>електронів</a:t>
            </a:r>
            <a:endParaRPr lang="ru-RU" sz="1900" b="1" dirty="0">
              <a:solidFill>
                <a:schemeClr val="tx1"/>
              </a:solidFill>
            </a:endParaRPr>
          </a:p>
        </p:txBody>
      </p:sp>
      <p:cxnSp>
        <p:nvCxnSpPr>
          <p:cNvPr id="20" name="Прямая соединительная линия 19"/>
          <p:cNvCxnSpPr>
            <a:stCxn id="16" idx="4"/>
            <a:endCxn id="19" idx="6"/>
          </p:cNvCxnSpPr>
          <p:nvPr/>
        </p:nvCxnSpPr>
        <p:spPr>
          <a:xfrm flipH="1">
            <a:off x="5733370" y="4896056"/>
            <a:ext cx="2033587" cy="3381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5" idx="4"/>
            <a:endCxn id="19" idx="2"/>
          </p:cNvCxnSpPr>
          <p:nvPr/>
        </p:nvCxnSpPr>
        <p:spPr>
          <a:xfrm>
            <a:off x="1826532" y="4896056"/>
            <a:ext cx="1746250" cy="3381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458107" y="917781"/>
            <a:ext cx="8713788" cy="511333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959882" y="6027944"/>
            <a:ext cx="5400675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</a:rPr>
              <a:t>Процес перенесення електронів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96970" y="339931"/>
            <a:ext cx="2339975" cy="434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chemeClr val="tx1"/>
                </a:solidFill>
              </a:rPr>
              <a:t>Кластер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7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581" y="344384"/>
            <a:ext cx="97311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«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 що?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+Що? + Як?+</a:t>
            </a:r>
          </a:p>
          <a:p>
            <a:r>
              <a:rPr lang="uk-UA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+ Навіщо?»</a:t>
            </a:r>
          </a:p>
          <a:p>
            <a:endParaRPr lang="uk-UA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5018" y="2438953"/>
            <a:ext cx="100940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що </a:t>
            </a:r>
            <a:r>
              <a:rPr lang="uk-UA" sz="2800" dirty="0" smtClean="0"/>
              <a:t>ми з вами склали кластер?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uk-UA" sz="2800" dirty="0" smtClean="0"/>
              <a:t> вони собою являють? Які процеси лежать в їх основі?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</a:t>
            </a:r>
            <a:r>
              <a:rPr lang="uk-UA" sz="2800" dirty="0" smtClean="0"/>
              <a:t> це відбувається?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Навіщо</a:t>
            </a:r>
            <a:r>
              <a:rPr lang="uk-UA" sz="2800" dirty="0" smtClean="0"/>
              <a:t> відбувається цей процес?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551" y="3431968"/>
            <a:ext cx="3140033" cy="314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8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002500" y="1673225"/>
            <a:ext cx="1081087" cy="1008062"/>
          </a:xfrm>
          <a:prstGeom prst="ellipse">
            <a:avLst/>
          </a:prstGeom>
          <a:solidFill>
            <a:srgbClr val="B9F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Газ</a:t>
            </a:r>
          </a:p>
        </p:txBody>
      </p:sp>
      <p:sp>
        <p:nvSpPr>
          <p:cNvPr id="4" name="Овал 3"/>
          <p:cNvSpPr/>
          <p:nvPr/>
        </p:nvSpPr>
        <p:spPr>
          <a:xfrm>
            <a:off x="5077237" y="723900"/>
            <a:ext cx="1524000" cy="836612"/>
          </a:xfrm>
          <a:prstGeom prst="ellipse">
            <a:avLst/>
          </a:prstGeom>
          <a:solidFill>
            <a:srgbClr val="97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Без запаху</a:t>
            </a:r>
          </a:p>
        </p:txBody>
      </p:sp>
      <p:sp>
        <p:nvSpPr>
          <p:cNvPr id="5" name="Овал 4"/>
          <p:cNvSpPr/>
          <p:nvPr/>
        </p:nvSpPr>
        <p:spPr>
          <a:xfrm>
            <a:off x="2472150" y="692150"/>
            <a:ext cx="1524000" cy="855662"/>
          </a:xfrm>
          <a:prstGeom prst="ellipse">
            <a:avLst/>
          </a:prstGeom>
          <a:solidFill>
            <a:srgbClr val="97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Без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смаку</a:t>
            </a:r>
          </a:p>
        </p:txBody>
      </p:sp>
      <p:cxnSp>
        <p:nvCxnSpPr>
          <p:cNvPr id="6" name="Прямая соединительная линия 5"/>
          <p:cNvCxnSpPr>
            <a:stCxn id="3" idx="7"/>
            <a:endCxn id="4" idx="3"/>
          </p:cNvCxnSpPr>
          <p:nvPr/>
        </p:nvCxnSpPr>
        <p:spPr>
          <a:xfrm flipV="1">
            <a:off x="4924837" y="1438275"/>
            <a:ext cx="374650" cy="382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3" idx="1"/>
            <a:endCxn id="5" idx="5"/>
          </p:cNvCxnSpPr>
          <p:nvPr/>
        </p:nvCxnSpPr>
        <p:spPr>
          <a:xfrm flipH="1" flipV="1">
            <a:off x="3773900" y="1422400"/>
            <a:ext cx="387350" cy="3984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3996150" y="3760787"/>
            <a:ext cx="1081087" cy="1008063"/>
          </a:xfrm>
          <a:prstGeom prst="ellipse">
            <a:avLst/>
          </a:prstGeom>
          <a:solidFill>
            <a:srgbClr val="B9F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Н</a:t>
            </a:r>
            <a:r>
              <a:rPr lang="ru-RU" sz="2400" b="1" baseline="-25000" dirty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stCxn id="3" idx="4"/>
            <a:endCxn id="8" idx="0"/>
          </p:cNvCxnSpPr>
          <p:nvPr/>
        </p:nvCxnSpPr>
        <p:spPr>
          <a:xfrm flipH="1">
            <a:off x="4535900" y="2681287"/>
            <a:ext cx="7937" cy="1079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483387" y="5561012"/>
            <a:ext cx="2119313" cy="1008063"/>
          </a:xfrm>
          <a:prstGeom prst="ellipse">
            <a:avLst/>
          </a:prstGeom>
          <a:solidFill>
            <a:srgbClr val="97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err="1">
                <a:solidFill>
                  <a:schemeClr val="tx1"/>
                </a:solidFill>
              </a:rPr>
              <a:t>Збираэться</a:t>
            </a:r>
            <a:r>
              <a:rPr lang="ru-RU" sz="1700" b="1" dirty="0">
                <a:solidFill>
                  <a:schemeClr val="tx1"/>
                </a:solidFill>
              </a:rPr>
              <a:t> у посудину</a:t>
            </a:r>
          </a:p>
        </p:txBody>
      </p:sp>
      <p:cxnSp>
        <p:nvCxnSpPr>
          <p:cNvPr id="11" name="Прямая соединительная линия 10"/>
          <p:cNvCxnSpPr>
            <a:stCxn id="8" idx="4"/>
            <a:endCxn id="10" idx="0"/>
          </p:cNvCxnSpPr>
          <p:nvPr/>
        </p:nvCxnSpPr>
        <p:spPr>
          <a:xfrm>
            <a:off x="4535900" y="4768850"/>
            <a:ext cx="7937" cy="792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6340887" y="3473450"/>
            <a:ext cx="3287713" cy="1439862"/>
          </a:xfrm>
          <a:prstGeom prst="ellipse">
            <a:avLst/>
          </a:prstGeom>
          <a:solidFill>
            <a:srgbClr val="97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>
                <a:solidFill>
                  <a:schemeClr val="tx1"/>
                </a:solidFill>
              </a:rPr>
              <a:t>У лабораторних умовах добувають взаємодією деяких металів з кислотами 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906037" y="2176462"/>
            <a:ext cx="2555875" cy="1152525"/>
          </a:xfrm>
          <a:prstGeom prst="ellipse">
            <a:avLst/>
          </a:prstGeom>
          <a:solidFill>
            <a:srgbClr val="97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err="1">
                <a:solidFill>
                  <a:schemeClr val="tx1"/>
                </a:solidFill>
              </a:rPr>
              <a:t>Горить</a:t>
            </a:r>
            <a:r>
              <a:rPr lang="ru-RU" sz="1700" b="1" dirty="0">
                <a:solidFill>
                  <a:schemeClr val="tx1"/>
                </a:solidFill>
              </a:rPr>
              <a:t> </a:t>
            </a:r>
            <a:r>
              <a:rPr lang="ru-RU" sz="1700" b="1" dirty="0" err="1">
                <a:solidFill>
                  <a:schemeClr val="tx1"/>
                </a:solidFill>
              </a:rPr>
              <a:t>світло-блакитним</a:t>
            </a:r>
            <a:r>
              <a:rPr lang="ru-RU" sz="1700" b="1" dirty="0">
                <a:solidFill>
                  <a:schemeClr val="tx1"/>
                </a:solidFill>
              </a:rPr>
              <a:t> </a:t>
            </a:r>
            <a:r>
              <a:rPr lang="ru-RU" sz="1700" b="1" dirty="0" err="1">
                <a:solidFill>
                  <a:schemeClr val="tx1"/>
                </a:solidFill>
              </a:rPr>
              <a:t>полум</a:t>
            </a:r>
            <a:r>
              <a:rPr lang="en-US" sz="1700" b="1" dirty="0">
                <a:solidFill>
                  <a:schemeClr val="tx1"/>
                </a:solidFill>
              </a:rPr>
              <a:t>’</a:t>
            </a:r>
            <a:r>
              <a:rPr lang="ru-RU" sz="1700" b="1" dirty="0">
                <a:solidFill>
                  <a:schemeClr val="tx1"/>
                </a:solidFill>
              </a:rPr>
              <a:t>ям</a:t>
            </a:r>
          </a:p>
        </p:txBody>
      </p:sp>
      <p:sp>
        <p:nvSpPr>
          <p:cNvPr id="14" name="Овал 13"/>
          <p:cNvSpPr/>
          <p:nvPr/>
        </p:nvSpPr>
        <p:spPr>
          <a:xfrm>
            <a:off x="6679025" y="1138237"/>
            <a:ext cx="2305050" cy="863600"/>
          </a:xfrm>
          <a:prstGeom prst="ellipse">
            <a:avLst/>
          </a:prstGeom>
          <a:solidFill>
            <a:srgbClr val="97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err="1">
                <a:solidFill>
                  <a:schemeClr val="tx1"/>
                </a:solidFill>
              </a:rPr>
              <a:t>Безбарвний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118637" y="4960937"/>
            <a:ext cx="2217738" cy="863600"/>
          </a:xfrm>
          <a:prstGeom prst="ellipse">
            <a:avLst/>
          </a:prstGeom>
          <a:solidFill>
            <a:srgbClr val="97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>
                <a:solidFill>
                  <a:schemeClr val="tx1"/>
                </a:solidFill>
              </a:rPr>
              <a:t>Витісненням води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878925" y="5992812"/>
            <a:ext cx="2286000" cy="865188"/>
          </a:xfrm>
          <a:prstGeom prst="ellipse">
            <a:avLst/>
          </a:prstGeom>
          <a:solidFill>
            <a:srgbClr val="97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 err="1">
                <a:solidFill>
                  <a:schemeClr val="tx1"/>
                </a:solidFill>
              </a:rPr>
              <a:t>Витісненнямповітря</a:t>
            </a:r>
            <a:endParaRPr lang="ru-RU" sz="1700" b="1" dirty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>
            <a:stCxn id="3" idx="6"/>
          </p:cNvCxnSpPr>
          <p:nvPr/>
        </p:nvCxnSpPr>
        <p:spPr>
          <a:xfrm flipV="1">
            <a:off x="5083587" y="1673225"/>
            <a:ext cx="1655763" cy="5032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3" idx="5"/>
          </p:cNvCxnSpPr>
          <p:nvPr/>
        </p:nvCxnSpPr>
        <p:spPr>
          <a:xfrm>
            <a:off x="4924837" y="2533650"/>
            <a:ext cx="2043113" cy="3635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12" idx="2"/>
          </p:cNvCxnSpPr>
          <p:nvPr/>
        </p:nvCxnSpPr>
        <p:spPr>
          <a:xfrm>
            <a:off x="5077237" y="4192587"/>
            <a:ext cx="12636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0" idx="6"/>
          </p:cNvCxnSpPr>
          <p:nvPr/>
        </p:nvCxnSpPr>
        <p:spPr>
          <a:xfrm flipV="1">
            <a:off x="5602700" y="5561012"/>
            <a:ext cx="644525" cy="504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0" idx="6"/>
            <a:endCxn id="16" idx="2"/>
          </p:cNvCxnSpPr>
          <p:nvPr/>
        </p:nvCxnSpPr>
        <p:spPr>
          <a:xfrm>
            <a:off x="5602700" y="6065837"/>
            <a:ext cx="276225" cy="358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451262" y="1438275"/>
            <a:ext cx="2700338" cy="973137"/>
          </a:xfrm>
          <a:prstGeom prst="ellipse">
            <a:avLst/>
          </a:prstGeom>
          <a:solidFill>
            <a:srgbClr val="97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>
                <a:solidFill>
                  <a:schemeClr val="tx1"/>
                </a:solidFill>
              </a:rPr>
              <a:t>Малорозчинний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>
                <a:solidFill>
                  <a:schemeClr val="tx1"/>
                </a:solidFill>
              </a:rPr>
              <a:t>у воді</a:t>
            </a:r>
            <a:endParaRPr lang="ru-RU" sz="1700" b="1" dirty="0">
              <a:solidFill>
                <a:schemeClr val="tx1"/>
              </a:solidFill>
            </a:endParaRPr>
          </a:p>
        </p:txBody>
      </p:sp>
      <p:cxnSp>
        <p:nvCxnSpPr>
          <p:cNvPr id="23" name="Прямая соединительная линия 22"/>
          <p:cNvCxnSpPr>
            <a:stCxn id="3" idx="2"/>
            <a:endCxn id="22" idx="6"/>
          </p:cNvCxnSpPr>
          <p:nvPr/>
        </p:nvCxnSpPr>
        <p:spPr>
          <a:xfrm flipH="1" flipV="1">
            <a:off x="3151600" y="1924050"/>
            <a:ext cx="850900" cy="2524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451262" y="2600325"/>
            <a:ext cx="2700338" cy="865187"/>
          </a:xfrm>
          <a:prstGeom prst="ellipse">
            <a:avLst/>
          </a:prstGeom>
          <a:solidFill>
            <a:srgbClr val="97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>
                <a:solidFill>
                  <a:schemeClr val="tx1"/>
                </a:solidFill>
              </a:rPr>
              <a:t>Легший за повітря</a:t>
            </a:r>
            <a:endParaRPr lang="ru-RU" sz="1700" b="1" dirty="0">
              <a:solidFill>
                <a:schemeClr val="tx1"/>
              </a:solidFill>
            </a:endParaRPr>
          </a:p>
        </p:txBody>
      </p:sp>
      <p:cxnSp>
        <p:nvCxnSpPr>
          <p:cNvPr id="25" name="Прямая соединительная линия 24"/>
          <p:cNvCxnSpPr>
            <a:stCxn id="3" idx="3"/>
            <a:endCxn id="24" idx="6"/>
          </p:cNvCxnSpPr>
          <p:nvPr/>
        </p:nvCxnSpPr>
        <p:spPr>
          <a:xfrm flipH="1">
            <a:off x="3151600" y="2533650"/>
            <a:ext cx="1009650" cy="5000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810037" y="4408487"/>
            <a:ext cx="3192463" cy="1512888"/>
          </a:xfrm>
          <a:prstGeom prst="ellipse">
            <a:avLst/>
          </a:prstGeom>
          <a:solidFill>
            <a:srgbClr val="97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>
                <a:solidFill>
                  <a:schemeClr val="tx1"/>
                </a:solidFill>
              </a:rPr>
              <a:t>Можна «перелити» з посудини у посудину незвичним способом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86187" y="3659187"/>
            <a:ext cx="1296988" cy="792163"/>
          </a:xfrm>
          <a:prstGeom prst="ellipse">
            <a:avLst/>
          </a:prstGeom>
          <a:solidFill>
            <a:srgbClr val="97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cs typeface="Times New Roman" pitchFamily="18" charset="0"/>
              </a:rPr>
              <a:t>у 14,5 разів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>
            <a:endCxn id="27" idx="0"/>
          </p:cNvCxnSpPr>
          <p:nvPr/>
        </p:nvCxnSpPr>
        <p:spPr>
          <a:xfrm flipH="1">
            <a:off x="1133887" y="3449637"/>
            <a:ext cx="74613" cy="209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2286412" y="3432175"/>
            <a:ext cx="12700" cy="976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19740" y="-82917"/>
            <a:ext cx="8918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«</a:t>
            </a:r>
            <a:r>
              <a:rPr lang="uk-UA" sz="4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Гронування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126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60307" y="1825254"/>
            <a:ext cx="4824412" cy="38877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413107" y="1825254"/>
            <a:ext cx="4752975" cy="38877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00082" y="2374529"/>
            <a:ext cx="1584325" cy="2773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Кисень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безбарвний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запаху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блакитна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неотруйний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стійкий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9594" y="2374529"/>
            <a:ext cx="1584325" cy="2773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синій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темно-синя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токсичний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нестійкий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8594" y="2374529"/>
            <a:ext cx="2516188" cy="2773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колір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100 об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ємах</a:t>
            </a: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рідина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кристали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повітрі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життя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Землі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1032" y="331417"/>
            <a:ext cx="6192837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solidFill>
                  <a:schemeClr val="tx1"/>
                </a:solidFill>
              </a:rPr>
              <a:t>Діаграма Вена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99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23454" y="0"/>
            <a:ext cx="9328068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“Активне слухання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defRPr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“Мозковий штурм”, </a:t>
            </a:r>
          </a:p>
          <a:p>
            <a:pPr>
              <a:defRPr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сенканів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oup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930460"/>
              </p:ext>
            </p:extLst>
          </p:nvPr>
        </p:nvGraphicFramePr>
        <p:xfrm>
          <a:off x="515814" y="1817483"/>
          <a:ext cx="8280400" cy="4814886"/>
        </p:xfrm>
        <a:graphic>
          <a:graphicData uri="http://schemas.openxmlformats.org/drawingml/2006/table">
            <a:tbl>
              <a:tblPr/>
              <a:tblGrid>
                <a:gridCol w="5183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7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2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Етап оптимального застосування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Яке ключове слово даного тексту?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Яку інформацію про ключове слово ви отримали з кожної частини?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Запропонуйте план розділення суміші деревних, залізних, мідних ошурок та кухонної солі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9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Атом.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Загадковий, маленький.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Існує, рухається, взаємодіє.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Містить ядро і електрони.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Елемент.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684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725" y="548635"/>
            <a:ext cx="93771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 </a:t>
            </a:r>
            <a:r>
              <a:rPr lang="uk-UA" sz="4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сенканів</a:t>
            </a:r>
            <a:r>
              <a:rPr lang="uk-UA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1589" y="3552840"/>
            <a:ext cx="2873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Кисень</a:t>
            </a:r>
            <a:endParaRPr lang="uk-UA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145" y="1983180"/>
            <a:ext cx="6187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Безбарвний, неотруйний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Окиснює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створює, руйнує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важлива проста речовина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96" y="2567629"/>
            <a:ext cx="2673557" cy="394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1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9626" y="429882"/>
            <a:ext cx="70067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Самооцінка”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386" y="1555668"/>
            <a:ext cx="97140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залучити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контролювати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виставляє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корегування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диференціації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86524" y="902524"/>
            <a:ext cx="4644364" cy="4999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Рецепт </a:t>
            </a:r>
          </a:p>
          <a:p>
            <a:pPr algn="ctr"/>
            <a:r>
              <a:rPr lang="uk-UA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вчительської молодості:</a:t>
            </a:r>
            <a:endParaRPr lang="ru-RU" sz="28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вживай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бальзам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мудрості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коктейль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каву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бадьорості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відвар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пунктуальності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настій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терпимості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екстракт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людяності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Виконуй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ретельно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будеш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вічно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молодим,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вчителю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259" y="742207"/>
            <a:ext cx="4297620" cy="532014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0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8732" y="2065831"/>
            <a:ext cx="672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7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3" y="480239"/>
            <a:ext cx="3647044" cy="54158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4108863" y="1095827"/>
            <a:ext cx="621079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С.Л. Рубінштейн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вказував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Мислити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в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подиву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нерозуміння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протиріччя</a:t>
            </a:r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71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0250" y="4940300"/>
            <a:ext cx="1397000" cy="1008063"/>
          </a:xfrm>
          <a:prstGeom prst="rect">
            <a:avLst/>
          </a:prstGeom>
          <a:solidFill>
            <a:srgbClr val="EA8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27250" y="4506913"/>
            <a:ext cx="936625" cy="1441450"/>
          </a:xfrm>
          <a:prstGeom prst="rect">
            <a:avLst/>
          </a:prstGeom>
          <a:solidFill>
            <a:srgbClr val="EA8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59113" y="4016375"/>
            <a:ext cx="1079500" cy="1944688"/>
          </a:xfrm>
          <a:prstGeom prst="rect">
            <a:avLst/>
          </a:prstGeom>
          <a:solidFill>
            <a:srgbClr val="EA8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38613" y="3498850"/>
            <a:ext cx="1152525" cy="2449513"/>
          </a:xfrm>
          <a:prstGeom prst="rect">
            <a:avLst/>
          </a:prstGeom>
          <a:solidFill>
            <a:srgbClr val="EA8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725" y="3140075"/>
            <a:ext cx="1079500" cy="2808288"/>
          </a:xfrm>
          <a:prstGeom prst="rect">
            <a:avLst/>
          </a:prstGeom>
          <a:solidFill>
            <a:srgbClr val="EA8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33513" y="433388"/>
            <a:ext cx="5903912" cy="79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tx1"/>
                </a:solidFill>
                <a:cs typeface="Times New Roman" pitchFamily="18" charset="0"/>
              </a:rPr>
              <a:t>Рівні мислення</a:t>
            </a:r>
            <a:endParaRPr lang="ru-RU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2225" y="2133600"/>
            <a:ext cx="1412875" cy="573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>
                <a:solidFill>
                  <a:schemeClr val="tx1"/>
                </a:solidFill>
              </a:rPr>
              <a:t>Створення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91138" y="2563813"/>
            <a:ext cx="1081087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 err="1">
                <a:solidFill>
                  <a:schemeClr val="tx1"/>
                </a:solidFill>
              </a:rPr>
              <a:t>Оціню-вання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2225" y="2706688"/>
            <a:ext cx="1412875" cy="3241675"/>
          </a:xfrm>
          <a:prstGeom prst="rect">
            <a:avLst/>
          </a:prstGeom>
          <a:solidFill>
            <a:srgbClr val="EA8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38613" y="2938463"/>
            <a:ext cx="1152525" cy="560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>
                <a:solidFill>
                  <a:schemeClr val="tx1"/>
                </a:solidFill>
              </a:rPr>
              <a:t>Аналіз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36888" y="3429000"/>
            <a:ext cx="1079500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 err="1">
                <a:solidFill>
                  <a:schemeClr val="tx1"/>
                </a:solidFill>
              </a:rPr>
              <a:t>Засто-сування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7888" y="3933825"/>
            <a:ext cx="936625" cy="573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 err="1">
                <a:solidFill>
                  <a:schemeClr val="tx1"/>
                </a:solidFill>
              </a:rPr>
              <a:t>Розу-</a:t>
            </a:r>
            <a:endParaRPr lang="uk-UA" sz="17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 err="1">
                <a:solidFill>
                  <a:schemeClr val="tx1"/>
                </a:solidFill>
              </a:rPr>
              <a:t>міння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8663" y="4365625"/>
            <a:ext cx="1398587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 err="1">
                <a:solidFill>
                  <a:schemeClr val="tx1"/>
                </a:solidFill>
              </a:rPr>
              <a:t>Запам</a:t>
            </a:r>
            <a:r>
              <a:rPr lang="en-US" sz="1700" b="1" dirty="0">
                <a:solidFill>
                  <a:schemeClr val="tx1"/>
                </a:solidFill>
              </a:rPr>
              <a:t>’</a:t>
            </a:r>
            <a:r>
              <a:rPr lang="ru-RU" sz="1700" b="1" dirty="0" err="1">
                <a:solidFill>
                  <a:schemeClr val="tx1"/>
                </a:solidFill>
              </a:rPr>
              <a:t>ято-вування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4875" y="4503738"/>
            <a:ext cx="2551113" cy="839787"/>
          </a:xfrm>
          <a:prstGeom prst="rect">
            <a:avLst/>
          </a:prstGeom>
          <a:solidFill>
            <a:srgbClr val="EA8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  <a:cs typeface="Times New Roman" pitchFamily="18" charset="0"/>
              </a:rPr>
              <a:t>Рівні мислення</a:t>
            </a:r>
            <a:endParaRPr lang="ru-RU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1692275" y="2997200"/>
            <a:ext cx="5386388" cy="24463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28663" y="5443538"/>
            <a:ext cx="1223962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chemeClr val="tx1"/>
                </a:solidFill>
                <a:cs typeface="Times New Roman" pitchFamily="18" charset="0"/>
              </a:rPr>
              <a:t>Низький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88125" y="146050"/>
            <a:ext cx="1901825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</a:rPr>
              <a:t>Схема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67475" y="3248025"/>
            <a:ext cx="1223963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chemeClr val="tx1"/>
                </a:solidFill>
                <a:cs typeface="Times New Roman" pitchFamily="18" charset="0"/>
              </a:rPr>
              <a:t>Високий</a:t>
            </a:r>
          </a:p>
        </p:txBody>
      </p:sp>
    </p:spTree>
    <p:extLst>
      <p:ext uri="{BB962C8B-B14F-4D97-AF65-F5344CB8AC3E}">
        <p14:creationId xmlns:p14="http://schemas.microsoft.com/office/powerpoint/2010/main" val="318292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120082"/>
              </p:ext>
            </p:extLst>
          </p:nvPr>
        </p:nvGraphicFramePr>
        <p:xfrm>
          <a:off x="1033359" y="617414"/>
          <a:ext cx="7756525" cy="5556250"/>
        </p:xfrm>
        <a:graphic>
          <a:graphicData uri="http://schemas.openxmlformats.org/drawingml/2006/table">
            <a:tbl>
              <a:tblPr/>
              <a:tblGrid>
                <a:gridCol w="2586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6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8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думати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мислити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критично мислити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внутрішньо реагувати на інформацію,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події, людей,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9FF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світ 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9FF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аналізувати інформацію,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події, людей, світ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оцінювати інформацію,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події, людей, світ і себе серед них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986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0016" y="920174"/>
            <a:ext cx="8964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ТЕХНОЛОГІЯ РОЗВИТКУ </a:t>
            </a:r>
            <a:br>
              <a:rPr lang="uk-UA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КРИТИЧНОГО МИСЛЕННЯ –</a:t>
            </a:r>
            <a:br>
              <a:rPr lang="uk-UA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4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надання учневі можливості</a:t>
            </a:r>
            <a:r>
              <a:rPr lang="uk-UA" sz="40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uk-UA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пізнати себе</a:t>
            </a:r>
            <a:r>
              <a:rPr lang="uk-UA" sz="40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uk-UA" sz="4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процесі отримання знань</a:t>
            </a:r>
            <a:endParaRPr lang="ru-RU" sz="40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3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960217"/>
              </p:ext>
            </p:extLst>
          </p:nvPr>
        </p:nvGraphicFramePr>
        <p:xfrm>
          <a:off x="1133703" y="2806302"/>
          <a:ext cx="8449684" cy="3843880"/>
        </p:xfrm>
        <a:graphic>
          <a:graphicData uri="http://schemas.openxmlformats.org/drawingml/2006/table">
            <a:tbl>
              <a:tblPr/>
              <a:tblGrid>
                <a:gridCol w="2713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5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4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Проблемне навчання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Розвиток критичного мислення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Педагогіка успіху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926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7738" y="4121637"/>
            <a:ext cx="378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</a:pP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Можливості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оцінити</a:t>
            </a:r>
            <a:r>
              <a:rPr lang="uk-UA" sz="2400" b="1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себе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повірити у</a:t>
            </a:r>
            <a:r>
              <a:rPr lang="uk-UA" sz="2400" b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сили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й успіх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1" t="38893"/>
          <a:stretch/>
        </p:blipFill>
        <p:spPr>
          <a:xfrm>
            <a:off x="1782068" y="4878399"/>
            <a:ext cx="2553542" cy="173342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1133703" y="4102076"/>
            <a:ext cx="4293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Самостійний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пошук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істини на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основі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проблемної ситуації</a:t>
            </a:r>
            <a:endParaRPr lang="uk-U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" t="15299" r="8292"/>
          <a:stretch/>
        </p:blipFill>
        <p:spPr>
          <a:xfrm>
            <a:off x="5975421" y="4785757"/>
            <a:ext cx="2892687" cy="193866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3960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01584" y="5240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УРОК РОЗВИТКУ </a:t>
            </a:r>
            <a:br>
              <a:rPr lang="uk-UA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КРИТИЧНОГО МИСЛЕННЯ</a:t>
            </a:r>
            <a:endParaRPr lang="ru-RU" sz="4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3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814960"/>
              </p:ext>
            </p:extLst>
          </p:nvPr>
        </p:nvGraphicFramePr>
        <p:xfrm>
          <a:off x="801584" y="1849582"/>
          <a:ext cx="8229600" cy="45339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3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Етап уроку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Домінуючий психо-логічний стан учнів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Фаза актуалізації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Виклик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Фаза побудови знань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Осмислення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Фаза консолідації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Самооцінка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742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139" y="391885"/>
            <a:ext cx="866898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навчання за інтерактивними методиками із застосуванням стратегій розвитку критичного мислення </a:t>
            </a:r>
          </a:p>
          <a:p>
            <a:r>
              <a:rPr lang="uk-UA" sz="24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учні оволодівають уміннями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uk-UA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 ситуацію;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 її суть;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обговорювати проблему та приймати рішення;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займати чітку позицію;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обґрунтовувати свою відповідь;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ставити чіткі запитання та давати на них змістовні відповіді;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порівнювати, прогнозувати;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аналітично оцінювати діяльність.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530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0946" y="0"/>
            <a:ext cx="9909958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uk-UA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 властивості кисню. </a:t>
            </a:r>
          </a:p>
          <a:p>
            <a:pPr>
              <a:defRPr/>
            </a:pPr>
            <a:r>
              <a:rPr lang="uk-UA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Добування кисню (7 клас)</a:t>
            </a:r>
            <a:br>
              <a:rPr lang="uk-UA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 актуалізації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08463" y="1954274"/>
            <a:ext cx="4043363" cy="45339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uk-UA" sz="2400" dirty="0" smtClean="0"/>
              <a:t>Проблемне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sz="2400" dirty="0" smtClean="0"/>
              <a:t>	запитання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sz="2400" dirty="0" smtClean="0"/>
              <a:t>	</a:t>
            </a:r>
            <a:r>
              <a:rPr lang="uk-UA" sz="2400" b="1" i="1" dirty="0" smtClean="0">
                <a:solidFill>
                  <a:srgbClr val="00B0F0"/>
                </a:solidFill>
              </a:rPr>
              <a:t>“Що ми знаємо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sz="2400" b="1" i="1" dirty="0" smtClean="0">
                <a:solidFill>
                  <a:srgbClr val="00B0F0"/>
                </a:solidFill>
              </a:rPr>
              <a:t>	про кисень?”</a:t>
            </a:r>
          </a:p>
          <a:p>
            <a:pPr>
              <a:lnSpc>
                <a:spcPct val="90000"/>
              </a:lnSpc>
              <a:defRPr/>
            </a:pPr>
            <a:r>
              <a:rPr lang="uk-UA" sz="2400" dirty="0" smtClean="0"/>
              <a:t>Обговорення його в парах, заповнення першої колонки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sz="2400" dirty="0" smtClean="0"/>
              <a:t>	таблиці</a:t>
            </a:r>
          </a:p>
          <a:p>
            <a:pPr>
              <a:lnSpc>
                <a:spcPct val="90000"/>
              </a:lnSpc>
              <a:defRPr/>
            </a:pPr>
            <a:r>
              <a:rPr lang="uk-UA" sz="2400" dirty="0" smtClean="0"/>
              <a:t>Спільний вибір найцікавіший ідей, заповнення таблиці на дошці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2400" dirty="0" smtClean="0"/>
          </a:p>
        </p:txBody>
      </p:sp>
      <p:graphicFrame>
        <p:nvGraphicFramePr>
          <p:cNvPr id="4" name="Group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275248"/>
              </p:ext>
            </p:extLst>
          </p:nvPr>
        </p:nvGraphicFramePr>
        <p:xfrm>
          <a:off x="5245925" y="1621353"/>
          <a:ext cx="4539343" cy="4997450"/>
        </p:xfrm>
        <a:graphic>
          <a:graphicData uri="http://schemas.openxmlformats.org/drawingml/2006/table">
            <a:tbl>
              <a:tblPr/>
              <a:tblGrid>
                <a:gridCol w="1368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Знаємо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Хочемо дізнатися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Дізналися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9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</a:rPr>
                        <a:t>Кисень  - це газ, без якого немає жит-</a:t>
                      </a:r>
                      <a:r>
                        <a:rPr kumimoji="0" lang="uk-UA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</a:rPr>
                        <a:t>тя</a:t>
                      </a: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342" y="4119418"/>
            <a:ext cx="4115219" cy="283950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8499133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</TotalTime>
  <Words>943</Words>
  <Application>Microsoft Office PowerPoint</Application>
  <PresentationFormat>Широкоэкранный</PresentationFormat>
  <Paragraphs>299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Times New Roman</vt:lpstr>
      <vt:lpstr>Trebuchet MS</vt:lpstr>
      <vt:lpstr>Wingdings</vt:lpstr>
      <vt:lpstr>Wingdings 3</vt:lpstr>
      <vt:lpstr>Грань</vt:lpstr>
      <vt:lpstr>Навчання за інтерактивними методиками із застосуванням стратегій розвитку критичного мислення учнів на уроках хімії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Навчання за інтерактивними методиками із застосуванням стратегій розвитку критичного мислення учнів на уроках хімії</dc:title>
  <dc:creator>VOVA</dc:creator>
  <cp:lastModifiedBy>User</cp:lastModifiedBy>
  <cp:revision>17</cp:revision>
  <dcterms:created xsi:type="dcterms:W3CDTF">2018-10-22T09:04:46Z</dcterms:created>
  <dcterms:modified xsi:type="dcterms:W3CDTF">2022-08-30T19:43:57Z</dcterms:modified>
</cp:coreProperties>
</file>