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70" r:id="rId4"/>
    <p:sldId id="271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2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8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33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11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85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30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78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2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3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4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8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88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9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0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726F-97F5-43F2-AF22-C4BF0075F6EC}" type="datetimeFigureOut">
              <a:rPr lang="uk-UA" smtClean="0"/>
              <a:t>Вт 29.03.22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202DA2-0F81-48ED-9F4E-4A67CBCC3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4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ahyadribooks.files.wordpress.com/2011/10/russell-shaw-a-portrait-of-bernard-sha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 досвіду роботи 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вчителя хімії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04399"/>
            <a:ext cx="7766936" cy="109689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Галини </a:t>
            </a:r>
            <a:r>
              <a:rPr lang="uk-UA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Охман</a:t>
            </a:r>
            <a:endParaRPr lang="uk-UA" sz="4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5388" y="257173"/>
            <a:ext cx="883453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Опорний заклад «Збаразька загальноосвітня школа І-ІІІ ступенів №1» Збаразької міської ради Тернопільської області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92" y="213756"/>
            <a:ext cx="860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Доповни речення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Цікава геометрія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28"/>
          <p:cNvGraphicFramePr>
            <a:graphicFrameLocks noGrp="1"/>
          </p:cNvGraphicFramePr>
          <p:nvPr>
            <p:extLst/>
          </p:nvPr>
        </p:nvGraphicFramePr>
        <p:xfrm>
          <a:off x="1290040" y="1927989"/>
          <a:ext cx="7559675" cy="4513581"/>
        </p:xfrm>
        <a:graphic>
          <a:graphicData uri="http://schemas.openxmlformats.org/drawingml/2006/table">
            <a:tbl>
              <a:tblPr/>
              <a:tblGrid>
                <a:gridCol w="377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Приклад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Етап оптимального застосування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“Якщо вливати воду в кислоту / брати речовину руками, / луг потрапив на шкіру, то …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Для того, щоб знайти кількість нейтронів у атомі, потрібно 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Р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Ca, S, Na, 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O, Ca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84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68" y="122361"/>
            <a:ext cx="8918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Асоціативний кущ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3718" y="1044753"/>
            <a:ext cx="3095625" cy="649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1306" y="183691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Нейтрони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031" y="28719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Ядро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6644" y="3926066"/>
            <a:ext cx="2808287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Заряд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106" y="500556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Порядковий номер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106" y="6062841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Молекула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7181" y="28719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Електрони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1306" y="39260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Найменша частинка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41306" y="500556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 err="1">
                <a:solidFill>
                  <a:schemeClr val="tx1"/>
                </a:solidFill>
              </a:rPr>
              <a:t>Електронейтральний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1306" y="6062841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Елемент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3156" y="183691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ysClr val="windowText" lastClr="000000"/>
                </a:solidFill>
              </a:rPr>
              <a:t>Протони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01531" y="1694041"/>
            <a:ext cx="0" cy="4729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01444" y="2200934"/>
            <a:ext cx="1439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0806" y="5369584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0806" y="4277384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17319" y="3235984"/>
            <a:ext cx="1439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80806" y="6426859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7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" y="296884"/>
            <a:ext cx="927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Семантична картка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445" y="1422194"/>
            <a:ext cx="145732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Метал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8833" y="1422194"/>
            <a:ext cx="228917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Основний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оксид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9245" y="5465557"/>
            <a:ext cx="1441450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Кислота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445" y="5449682"/>
            <a:ext cx="145732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</a:rPr>
              <a:t>Неметал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8833" y="5465557"/>
            <a:ext cx="2289175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Кислотний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оксид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8833" y="3398632"/>
            <a:ext cx="2289175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6070" y="3398632"/>
            <a:ext cx="1443038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6070" y="1422194"/>
            <a:ext cx="1443038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6645" y="3757407"/>
            <a:ext cx="1301750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00770" y="2058782"/>
            <a:ext cx="1008063" cy="1339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00770" y="4047919"/>
            <a:ext cx="1008063" cy="140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4" idx="1"/>
          </p:cNvCxnSpPr>
          <p:nvPr/>
        </p:nvCxnSpPr>
        <p:spPr>
          <a:xfrm>
            <a:off x="2200770" y="1746044"/>
            <a:ext cx="10080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00770" y="5790994"/>
            <a:ext cx="10080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98008" y="1746044"/>
            <a:ext cx="10080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98008" y="5808457"/>
            <a:ext cx="10080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98008" y="2069894"/>
            <a:ext cx="1008062" cy="1328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498008" y="4047919"/>
            <a:ext cx="1008062" cy="1417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1" idx="0"/>
          </p:cNvCxnSpPr>
          <p:nvPr/>
        </p:nvCxnSpPr>
        <p:spPr>
          <a:xfrm>
            <a:off x="7949108" y="1746044"/>
            <a:ext cx="1268412" cy="2011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11" idx="2"/>
          </p:cNvCxnSpPr>
          <p:nvPr/>
        </p:nvCxnSpPr>
        <p:spPr>
          <a:xfrm flipV="1">
            <a:off x="7950695" y="4405107"/>
            <a:ext cx="1266825" cy="1385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43645" y="1374569"/>
            <a:ext cx="720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2470" y="1374569"/>
            <a:ext cx="720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2470" y="5446507"/>
            <a:ext cx="720725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3645" y="5411582"/>
            <a:ext cx="7207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baseline="-25000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1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453" y="352177"/>
            <a:ext cx="5400675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Окисно-</a:t>
            </a:r>
            <a:r>
              <a:rPr lang="ru-RU" sz="2800" b="1" dirty="0" err="1">
                <a:solidFill>
                  <a:schemeClr val="tx1"/>
                </a:solidFill>
              </a:rPr>
              <a:t>відновні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реакції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5445" y="1079706"/>
            <a:ext cx="2735262" cy="10795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Зміна ступеня окиснення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6545" y="2159206"/>
            <a:ext cx="2160587" cy="720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Окисник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04920" y="2159206"/>
            <a:ext cx="2232025" cy="7207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Відновник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1682" y="1409906"/>
            <a:ext cx="20161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Збільшується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8345" y="1409906"/>
            <a:ext cx="20161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Зменшується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20707" y="1619456"/>
            <a:ext cx="965200" cy="684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4" idx="7"/>
          </p:cNvCxnSpPr>
          <p:nvPr/>
        </p:nvCxnSpPr>
        <p:spPr>
          <a:xfrm flipH="1">
            <a:off x="2501220" y="1619456"/>
            <a:ext cx="784225" cy="646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2782" y="3367294"/>
            <a:ext cx="2160588" cy="7191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Атом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1220" y="2791031"/>
            <a:ext cx="1770062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Приєднує електрони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 flipV="1">
            <a:off x="1775732" y="2903744"/>
            <a:ext cx="1797050" cy="822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15845" y="2791031"/>
            <a:ext cx="1770062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Віддає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електрони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733370" y="2903744"/>
            <a:ext cx="2111375" cy="822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56545" y="4086431"/>
            <a:ext cx="2339975" cy="809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Процес відновлення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96970" y="4086431"/>
            <a:ext cx="2339975" cy="809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Процес окиснення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5" idx="7"/>
            <a:endCxn id="10" idx="3"/>
          </p:cNvCxnSpPr>
          <p:nvPr/>
        </p:nvCxnSpPr>
        <p:spPr>
          <a:xfrm flipV="1">
            <a:off x="2653620" y="3981656"/>
            <a:ext cx="1235075" cy="223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61907" y="3981656"/>
            <a:ext cx="1524000" cy="223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72782" y="4873831"/>
            <a:ext cx="2160588" cy="720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Баланс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електронів</a:t>
            </a:r>
            <a:endParaRPr lang="ru-RU" sz="19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6" idx="4"/>
            <a:endCxn id="19" idx="6"/>
          </p:cNvCxnSpPr>
          <p:nvPr/>
        </p:nvCxnSpPr>
        <p:spPr>
          <a:xfrm flipH="1">
            <a:off x="5733370" y="4896056"/>
            <a:ext cx="2033587" cy="338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4"/>
            <a:endCxn id="19" idx="2"/>
          </p:cNvCxnSpPr>
          <p:nvPr/>
        </p:nvCxnSpPr>
        <p:spPr>
          <a:xfrm>
            <a:off x="1826532" y="4896056"/>
            <a:ext cx="1746250" cy="338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58107" y="917781"/>
            <a:ext cx="8713788" cy="51133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59882" y="6027944"/>
            <a:ext cx="5400675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Процес перенесення електронів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96970" y="339931"/>
            <a:ext cx="2339975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1"/>
                </a:solidFill>
              </a:rPr>
              <a:t>Кластер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4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81" y="344384"/>
            <a:ext cx="9731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 що?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+Що? + Як?+</a:t>
            </a:r>
          </a:p>
          <a:p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+ Навіщо?»</a:t>
            </a:r>
          </a:p>
          <a:p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" y="2438953"/>
            <a:ext cx="100940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</a:t>
            </a:r>
            <a:r>
              <a:rPr lang="uk-UA" sz="2800" dirty="0" smtClean="0"/>
              <a:t>ми з вами склали кластер?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uk-UA" sz="2800" dirty="0" smtClean="0"/>
              <a:t> вони собою являють? Які процеси лежать в їх основі?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uk-UA" sz="2800" dirty="0" smtClean="0"/>
              <a:t> це відбувається?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Навіщо</a:t>
            </a:r>
            <a:r>
              <a:rPr lang="uk-UA" sz="2800" dirty="0" smtClean="0"/>
              <a:t> відбувається цей процес?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1" y="3431968"/>
            <a:ext cx="3140033" cy="31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002500" y="1673225"/>
            <a:ext cx="1081087" cy="1008062"/>
          </a:xfrm>
          <a:prstGeom prst="ellipse">
            <a:avLst/>
          </a:prstGeom>
          <a:solidFill>
            <a:srgbClr val="B9F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Газ</a:t>
            </a:r>
          </a:p>
        </p:txBody>
      </p:sp>
      <p:sp>
        <p:nvSpPr>
          <p:cNvPr id="4" name="Овал 3"/>
          <p:cNvSpPr/>
          <p:nvPr/>
        </p:nvSpPr>
        <p:spPr>
          <a:xfrm>
            <a:off x="5077237" y="723900"/>
            <a:ext cx="1524000" cy="83661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Без запаху</a:t>
            </a:r>
          </a:p>
        </p:txBody>
      </p:sp>
      <p:sp>
        <p:nvSpPr>
          <p:cNvPr id="5" name="Овал 4"/>
          <p:cNvSpPr/>
          <p:nvPr/>
        </p:nvSpPr>
        <p:spPr>
          <a:xfrm>
            <a:off x="2472150" y="692150"/>
            <a:ext cx="1524000" cy="85566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смаку</a:t>
            </a:r>
          </a:p>
        </p:txBody>
      </p:sp>
      <p:cxnSp>
        <p:nvCxnSpPr>
          <p:cNvPr id="6" name="Прямая соединительная линия 5"/>
          <p:cNvCxnSpPr>
            <a:stCxn id="3" idx="7"/>
            <a:endCxn id="4" idx="3"/>
          </p:cNvCxnSpPr>
          <p:nvPr/>
        </p:nvCxnSpPr>
        <p:spPr>
          <a:xfrm flipV="1">
            <a:off x="4924837" y="1438275"/>
            <a:ext cx="374650" cy="382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5" idx="5"/>
          </p:cNvCxnSpPr>
          <p:nvPr/>
        </p:nvCxnSpPr>
        <p:spPr>
          <a:xfrm flipH="1" flipV="1">
            <a:off x="3773900" y="1422400"/>
            <a:ext cx="387350" cy="398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996150" y="3760787"/>
            <a:ext cx="1081087" cy="1008063"/>
          </a:xfrm>
          <a:prstGeom prst="ellipse">
            <a:avLst/>
          </a:prstGeom>
          <a:solidFill>
            <a:srgbClr val="B9F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baseline="-25000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3" idx="4"/>
            <a:endCxn id="8" idx="0"/>
          </p:cNvCxnSpPr>
          <p:nvPr/>
        </p:nvCxnSpPr>
        <p:spPr>
          <a:xfrm flipH="1">
            <a:off x="4535900" y="2681287"/>
            <a:ext cx="7937" cy="1079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483387" y="5561012"/>
            <a:ext cx="2119313" cy="1008063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Збираэться</a:t>
            </a:r>
            <a:r>
              <a:rPr lang="ru-RU" sz="1700" b="1" dirty="0">
                <a:solidFill>
                  <a:schemeClr val="tx1"/>
                </a:solidFill>
              </a:rPr>
              <a:t> у посудину</a:t>
            </a:r>
          </a:p>
        </p:txBody>
      </p:sp>
      <p:cxnSp>
        <p:nvCxnSpPr>
          <p:cNvPr id="11" name="Прямая соединительная линия 10"/>
          <p:cNvCxnSpPr>
            <a:stCxn id="8" idx="4"/>
            <a:endCxn id="10" idx="0"/>
          </p:cNvCxnSpPr>
          <p:nvPr/>
        </p:nvCxnSpPr>
        <p:spPr>
          <a:xfrm>
            <a:off x="4535900" y="4768850"/>
            <a:ext cx="793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340887" y="3473450"/>
            <a:ext cx="3287713" cy="143986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У лабораторних умовах добувають взаємодією деяких металів з кислотами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06037" y="2176462"/>
            <a:ext cx="2555875" cy="1152525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Горить</a:t>
            </a: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b="1" dirty="0" err="1">
                <a:solidFill>
                  <a:schemeClr val="tx1"/>
                </a:solidFill>
              </a:rPr>
              <a:t>світло-блакитним</a:t>
            </a: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b="1" dirty="0" err="1">
                <a:solidFill>
                  <a:schemeClr val="tx1"/>
                </a:solidFill>
              </a:rPr>
              <a:t>полум</a:t>
            </a:r>
            <a:r>
              <a:rPr lang="en-US" sz="1700" b="1" dirty="0">
                <a:solidFill>
                  <a:schemeClr val="tx1"/>
                </a:solidFill>
              </a:rPr>
              <a:t>’</a:t>
            </a:r>
            <a:r>
              <a:rPr lang="ru-RU" sz="1700" b="1" dirty="0">
                <a:solidFill>
                  <a:schemeClr val="tx1"/>
                </a:solidFill>
              </a:rPr>
              <a:t>ям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6679025" y="1138237"/>
            <a:ext cx="2305050" cy="863600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Безбарвний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8637" y="4960937"/>
            <a:ext cx="2217738" cy="863600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Витісненням води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78925" y="5992812"/>
            <a:ext cx="2286000" cy="865188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Витісненнямповітря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3" idx="6"/>
          </p:cNvCxnSpPr>
          <p:nvPr/>
        </p:nvCxnSpPr>
        <p:spPr>
          <a:xfrm flipV="1">
            <a:off x="5083587" y="1673225"/>
            <a:ext cx="1655763" cy="503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5"/>
          </p:cNvCxnSpPr>
          <p:nvPr/>
        </p:nvCxnSpPr>
        <p:spPr>
          <a:xfrm>
            <a:off x="4924837" y="2533650"/>
            <a:ext cx="2043113" cy="363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2"/>
          </p:cNvCxnSpPr>
          <p:nvPr/>
        </p:nvCxnSpPr>
        <p:spPr>
          <a:xfrm>
            <a:off x="5077237" y="4192587"/>
            <a:ext cx="1263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6"/>
          </p:cNvCxnSpPr>
          <p:nvPr/>
        </p:nvCxnSpPr>
        <p:spPr>
          <a:xfrm flipV="1">
            <a:off x="5602700" y="5561012"/>
            <a:ext cx="644525" cy="504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6"/>
            <a:endCxn id="16" idx="2"/>
          </p:cNvCxnSpPr>
          <p:nvPr/>
        </p:nvCxnSpPr>
        <p:spPr>
          <a:xfrm>
            <a:off x="5602700" y="6065837"/>
            <a:ext cx="276225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51262" y="1438275"/>
            <a:ext cx="2700338" cy="973137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Малорозчинний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у воді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3" idx="2"/>
            <a:endCxn id="22" idx="6"/>
          </p:cNvCxnSpPr>
          <p:nvPr/>
        </p:nvCxnSpPr>
        <p:spPr>
          <a:xfrm flipH="1" flipV="1">
            <a:off x="3151600" y="1924050"/>
            <a:ext cx="850900" cy="25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51262" y="2600325"/>
            <a:ext cx="2700338" cy="865187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Легший за повітря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3" idx="3"/>
            <a:endCxn id="24" idx="6"/>
          </p:cNvCxnSpPr>
          <p:nvPr/>
        </p:nvCxnSpPr>
        <p:spPr>
          <a:xfrm flipH="1">
            <a:off x="3151600" y="2533650"/>
            <a:ext cx="1009650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10037" y="4408487"/>
            <a:ext cx="3192463" cy="1512888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Можна «перелити» з посудини у посудину незвичним способом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86187" y="3659187"/>
            <a:ext cx="1296988" cy="792163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cs typeface="Times New Roman" pitchFamily="18" charset="0"/>
              </a:rPr>
              <a:t>у 14,5 разів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27" idx="0"/>
          </p:cNvCxnSpPr>
          <p:nvPr/>
        </p:nvCxnSpPr>
        <p:spPr>
          <a:xfrm flipH="1">
            <a:off x="1133887" y="3449637"/>
            <a:ext cx="74613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86412" y="3432175"/>
            <a:ext cx="12700" cy="976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9740" y="-82917"/>
            <a:ext cx="891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Гронування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7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60307" y="1825254"/>
            <a:ext cx="4824412" cy="38877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13107" y="1825254"/>
            <a:ext cx="4752975" cy="38877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0082" y="2374529"/>
            <a:ext cx="1584325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запаху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неотруйний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стійкий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9594" y="2374529"/>
            <a:ext cx="1584325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темно-синя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нестійкий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8594" y="2374529"/>
            <a:ext cx="2516188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100 об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ємах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повітрі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життя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Землі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032" y="331417"/>
            <a:ext cx="619283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Діаграма Вена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5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3454" y="0"/>
            <a:ext cx="932806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“Активне слухання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“Мозковий штурм”, 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сенканів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49"/>
          <p:cNvGraphicFramePr>
            <a:graphicFrameLocks/>
          </p:cNvGraphicFramePr>
          <p:nvPr>
            <p:extLst/>
          </p:nvPr>
        </p:nvGraphicFramePr>
        <p:xfrm>
          <a:off x="515814" y="1817483"/>
          <a:ext cx="8280400" cy="4814886"/>
        </p:xfrm>
        <a:graphic>
          <a:graphicData uri="http://schemas.openxmlformats.org/drawingml/2006/table">
            <a:tbl>
              <a:tblPr/>
              <a:tblGrid>
                <a:gridCol w="518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 оптимального застосування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Яке ключове слово даного тексту?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 інформацію про ключове слово ви отримали з кожної частини?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Запропонуйте план розділення суміші деревних, залізних, мідних ошурок та кухонної солі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Загадковий, маленький.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Існує, рухається, взаємодіє.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Містить ядро і електрони.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7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25" y="548635"/>
            <a:ext cx="9377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сенканів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589" y="3552840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983180"/>
            <a:ext cx="618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Безбарвний, неотруйний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Окиснює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створює, руйнує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важлива проста речовина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96" y="2567629"/>
            <a:ext cx="2673557" cy="39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626" y="429882"/>
            <a:ext cx="7006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Самооцінка”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386" y="1555668"/>
            <a:ext cx="9714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20335" y="539750"/>
            <a:ext cx="4038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так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вже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й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багато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людей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мислять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один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два рази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на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рік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я ж став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всесвітньо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відомим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лише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через те,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мислю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один </a:t>
            </a:r>
            <a:endParaRPr lang="en-US" sz="2800" b="1" i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два рази </a:t>
            </a:r>
            <a:endParaRPr lang="en-US" sz="2800" b="1" i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тиждень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365125" indent="-365125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Бернард Шоу</a:t>
            </a:r>
            <a:r>
              <a:rPr lang="ru-RU" sz="2000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5" descr="Картинка 15 из 280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52" y="3591054"/>
            <a:ext cx="2122086" cy="29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7" descr="thumb_COLOURBOX7389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0224" y="2814454"/>
            <a:ext cx="1733638" cy="23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5" name="Picture 8" descr="107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0821" y="539750"/>
            <a:ext cx="3203342" cy="213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915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3" y="1724040"/>
            <a:ext cx="7422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домашній хімічний експеримент;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лабораторний дослід;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проект;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2" y="37744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 знань з хімії: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8901" y="377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r="2684"/>
          <a:stretch/>
        </p:blipFill>
        <p:spPr>
          <a:xfrm rot="5400000">
            <a:off x="4497880" y="2946121"/>
            <a:ext cx="4189626" cy="3867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>
          <a:xfrm>
            <a:off x="8687346" y="2711990"/>
            <a:ext cx="3169085" cy="4146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1301" y="1901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5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78" y="1691496"/>
            <a:ext cx="1511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8372" y="112812"/>
            <a:ext cx="82089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Урок-гра – це навчання,  один  із найефективніших  видів  виховання…</a:t>
            </a:r>
            <a:endParaRPr lang="ru-RU" sz="32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9034" y="4646583"/>
            <a:ext cx="3715088" cy="22978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8478" y="4064138"/>
            <a:ext cx="3766592" cy="28803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3525" r="23983"/>
          <a:stretch/>
        </p:blipFill>
        <p:spPr>
          <a:xfrm rot="5400000">
            <a:off x="6576992" y="1188917"/>
            <a:ext cx="3219974" cy="3222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4207" r="24177" b="4849"/>
          <a:stretch/>
        </p:blipFill>
        <p:spPr>
          <a:xfrm rot="5400000">
            <a:off x="685245" y="1419703"/>
            <a:ext cx="3456552" cy="29972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454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966" y="2078183"/>
            <a:ext cx="495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699841"/>
                </a:solidFill>
                <a:latin typeface="Monotype Corsiva" panose="03010101010201010101" pitchFamily="66" charset="0"/>
                <a:cs typeface="MoolBoran" panose="020B0100010101010101" pitchFamily="34" charset="0"/>
              </a:rPr>
              <a:t>Дякую за увагу!</a:t>
            </a:r>
            <a:endParaRPr lang="uk-UA" sz="6000" b="1" i="1" dirty="0">
              <a:solidFill>
                <a:srgbClr val="699841"/>
              </a:solidFill>
              <a:latin typeface="Monotype Corsiva" panose="03010101010201010101" pitchFamily="66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3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3" y="480239"/>
            <a:ext cx="3647044" cy="54158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108863" y="1095827"/>
            <a:ext cx="62107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С.Л. Рубінштейн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9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139" y="391885"/>
            <a:ext cx="86689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навчання за інтерактивними методиками із застосуванням стратегій розвитку критичного мислення </a:t>
            </a:r>
          </a:p>
          <a:p>
            <a:r>
              <a:rPr lang="uk-UA" sz="24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 оволодівають уміннями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ситуацію;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її суть;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обговорювати проблему та приймати рішення;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 чітку позицію;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свою відповідь;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 чіткі запитання та давати на них змістовні відповіді;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порівнювати, прогнозувати;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 оцінювати діяльність.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0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8707"/>
            <a:ext cx="820891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Дослідницька</a:t>
            </a:r>
            <a:r>
              <a:rPr lang="ru-RU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 робота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539552" y="4523184"/>
            <a:ext cx="8136904" cy="233481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Загублене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золото</a:t>
            </a:r>
          </a:p>
          <a:p>
            <a:pPr algn="ctr"/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               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можна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знайти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2400" b="1" kern="10" dirty="0" err="1" smtClean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втрачений</a:t>
            </a:r>
            <a:r>
              <a:rPr lang="ru-RU" sz="2400" b="1" kern="10" dirty="0" smtClean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час –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ніколи</a:t>
            </a:r>
            <a:endParaRPr lang="ru-RU" sz="2400" dirty="0">
              <a:solidFill>
                <a:srgbClr val="AC100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8" y="1038148"/>
            <a:ext cx="6466312" cy="40590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0093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3" y="1724040"/>
            <a:ext cx="7422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домашній хімічний експеримент;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лабораторний дослід;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проект;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2" y="37744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 знань з хімії: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8901" y="377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r="2684"/>
          <a:stretch/>
        </p:blipFill>
        <p:spPr>
          <a:xfrm rot="5400000">
            <a:off x="4497880" y="2946121"/>
            <a:ext cx="4189626" cy="3867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>
          <a:xfrm>
            <a:off x="8687346" y="2711990"/>
            <a:ext cx="3169085" cy="4146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1301" y="1901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5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78" y="1691496"/>
            <a:ext cx="1511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8372" y="112812"/>
            <a:ext cx="82089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Урок-гра – це навчання,  один  із найефективніших  видів  виховання…</a:t>
            </a:r>
            <a:endParaRPr lang="ru-RU" sz="32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9034" y="4646583"/>
            <a:ext cx="3715088" cy="22978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8478" y="4064138"/>
            <a:ext cx="3766592" cy="28803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3525" r="23983"/>
          <a:stretch/>
        </p:blipFill>
        <p:spPr>
          <a:xfrm rot="5400000">
            <a:off x="6576992" y="1188917"/>
            <a:ext cx="3219974" cy="3222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4207" r="24177" b="4849"/>
          <a:stretch/>
        </p:blipFill>
        <p:spPr>
          <a:xfrm rot="5400000">
            <a:off x="685245" y="1419703"/>
            <a:ext cx="3456552" cy="29972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781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670" y="344384"/>
            <a:ext cx="722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«Розминка»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397" y="1419047"/>
            <a:ext cx="81464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«Спочатку було слово»</a:t>
            </a:r>
          </a:p>
          <a:p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літер цього слова учні повинні створити нові слова)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277" y="3387843"/>
            <a:ext cx="49638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овальна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електронейтральна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48" y="3235902"/>
            <a:ext cx="3271900" cy="3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664" y="308758"/>
            <a:ext cx="750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«Визнач зайве»</a:t>
            </a:r>
          </a:p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«Пропущені елементи»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47"/>
          <p:cNvGraphicFramePr>
            <a:graphicFrameLocks noGrp="1"/>
          </p:cNvGraphicFramePr>
          <p:nvPr>
            <p:extLst/>
          </p:nvPr>
        </p:nvGraphicFramePr>
        <p:xfrm>
          <a:off x="1394318" y="2177515"/>
          <a:ext cx="7559675" cy="4187660"/>
        </p:xfrm>
        <a:graphic>
          <a:graphicData uri="http://schemas.openxmlformats.org/drawingml/2006/table">
            <a:tbl>
              <a:tblPr/>
              <a:tblGrid>
                <a:gridCol w="377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Приклад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Етап оптимального застосування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CaCl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CuS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Na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S, KNO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AlBr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I, At, Cl,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?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Br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…3s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374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670</Words>
  <Application>Microsoft Office PowerPoint</Application>
  <PresentationFormat>Широкоэкранный</PresentationFormat>
  <Paragraphs>196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Impact</vt:lpstr>
      <vt:lpstr>Monotype Corsiva</vt:lpstr>
      <vt:lpstr>MoolBoran</vt:lpstr>
      <vt:lpstr>Times New Roman</vt:lpstr>
      <vt:lpstr>Trebuchet MS</vt:lpstr>
      <vt:lpstr>Wingdings</vt:lpstr>
      <vt:lpstr>Wingdings 3</vt:lpstr>
      <vt:lpstr>Аспект</vt:lpstr>
      <vt:lpstr>З досвіду роботи  вчителя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 вчителя хімії</dc:title>
  <dc:creator>User</dc:creator>
  <cp:lastModifiedBy>User</cp:lastModifiedBy>
  <cp:revision>2</cp:revision>
  <dcterms:created xsi:type="dcterms:W3CDTF">2022-03-29T04:11:35Z</dcterms:created>
  <dcterms:modified xsi:type="dcterms:W3CDTF">2022-03-29T04:21:11Z</dcterms:modified>
</cp:coreProperties>
</file>