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56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30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30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94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89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52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6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9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80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7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9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0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78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00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5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23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AAA5-6A1C-4620-A746-072A43B7FD27}" type="datetimeFigureOut">
              <a:rPr lang="uk-UA" smtClean="0"/>
              <a:t>Вт 30.08.22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0E0E14-0589-441B-9C59-ABBBA8517D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7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165" y="2416406"/>
            <a:ext cx="9774492" cy="1646302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досвіду роботи вчителя хімії Збаразької ЗОШ І-ІІІ ст. №1 </a:t>
            </a:r>
            <a:b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Охман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Г.Я.</a:t>
            </a:r>
            <a:endParaRPr lang="uk-UA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4" y="3448913"/>
            <a:ext cx="3592441" cy="31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37560" y="324921"/>
            <a:ext cx="8462700" cy="644401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itchFamily="34" charset="0"/>
                <a:cs typeface="Arial"/>
              </a:rPr>
              <a:t>Методична</a:t>
            </a:r>
          </a:p>
          <a:p>
            <a:pPr algn="ctr"/>
            <a:r>
              <a:rPr lang="ru-RU" sz="5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itchFamily="34" charset="0"/>
                <a:cs typeface="Arial"/>
              </a:rPr>
              <a:t> робота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339858" y="97024"/>
            <a:ext cx="2779329" cy="251085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уникати помилок, треба набиратися досвіду;</a:t>
            </a:r>
          </a:p>
          <a:p>
            <a:pPr algn="ctr"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набиратися досвіду, треба робити помилки</a:t>
            </a:r>
            <a:r>
              <a:rPr lang="uk-UA" sz="1400" dirty="0">
                <a:solidFill>
                  <a:srgbClr val="AC1004"/>
                </a:solidFill>
              </a:rPr>
              <a:t>.</a:t>
            </a:r>
            <a:endParaRPr lang="ru-RU" sz="1400" dirty="0">
              <a:solidFill>
                <a:srgbClr val="AC1004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2860205"/>
            <a:ext cx="3384376" cy="93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</a:rPr>
              <a:t>Навчаючи інших, ми вчимося самі.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8124804" y="97024"/>
            <a:ext cx="3100659" cy="1987305"/>
          </a:xfrm>
          <a:prstGeom prst="wedgeRectCallout">
            <a:avLst>
              <a:gd name="adj1" fmla="val -37131"/>
              <a:gd name="adj2" fmla="val 7365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семінарах,тренінгах,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методоб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єднаннях, засіданнях творчої групи, апробація підручників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74874" y="3829793"/>
            <a:ext cx="3894604" cy="3028207"/>
          </a:xfrm>
          <a:prstGeom prst="flowChart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4363" r="27273" b="18061"/>
          <a:stretch/>
        </p:blipFill>
        <p:spPr>
          <a:xfrm rot="5400000">
            <a:off x="762703" y="-522020"/>
            <a:ext cx="2814452" cy="39901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74" y="4071609"/>
            <a:ext cx="1812503" cy="2692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05" y="2624161"/>
            <a:ext cx="1714500" cy="2667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80" y="4100042"/>
            <a:ext cx="1905000" cy="26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1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3184" y="1555668"/>
            <a:ext cx="692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5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061" y="235527"/>
            <a:ext cx="5078233" cy="40012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4077072"/>
            <a:ext cx="4864477" cy="2780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i="1" dirty="0" smtClean="0">
              <a:solidFill>
                <a:srgbClr val="000000"/>
              </a:solidFill>
            </a:endParaRPr>
          </a:p>
          <a:p>
            <a:pPr algn="ctr"/>
            <a:r>
              <a:rPr lang="uk-UA" sz="4400" b="1" i="1" dirty="0" smtClean="0">
                <a:solidFill>
                  <a:srgbClr val="000000"/>
                </a:solidFill>
              </a:rPr>
              <a:t>Мій девіз:</a:t>
            </a:r>
            <a:endParaRPr lang="ru-RU" sz="2000" b="1" i="1" dirty="0" smtClean="0">
              <a:solidFill>
                <a:srgbClr val="00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0000"/>
                </a:solidFill>
              </a:rPr>
              <a:t>“ </a:t>
            </a:r>
            <a:r>
              <a:rPr lang="ru-RU" sz="3600" b="1" i="1" dirty="0" err="1">
                <a:solidFill>
                  <a:srgbClr val="000000"/>
                </a:solidFill>
              </a:rPr>
              <a:t>Навчання</a:t>
            </a:r>
            <a:r>
              <a:rPr lang="ru-RU" sz="3600" b="1" i="1" dirty="0">
                <a:solidFill>
                  <a:srgbClr val="000000"/>
                </a:solidFill>
              </a:rPr>
              <a:t> повинно бути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цікавим</a:t>
            </a:r>
            <a:r>
              <a:rPr lang="ru-RU" sz="3600" b="1" i="1" dirty="0" smtClean="0">
                <a:solidFill>
                  <a:srgbClr val="000000"/>
                </a:solidFill>
              </a:rPr>
              <a:t>, не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бійся</a:t>
            </a:r>
            <a:r>
              <a:rPr lang="ru-RU" sz="3600" b="1" i="1" dirty="0" smtClean="0">
                <a:solidFill>
                  <a:srgbClr val="000000"/>
                </a:solidFill>
              </a:rPr>
              <a:t>,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що</a:t>
            </a:r>
            <a:r>
              <a:rPr lang="ru-RU" sz="3600" b="1" i="1" dirty="0" smtClean="0">
                <a:solidFill>
                  <a:srgbClr val="000000"/>
                </a:solidFill>
              </a:rPr>
              <a:t> не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знаєш</a:t>
            </a:r>
            <a:r>
              <a:rPr lang="ru-RU" sz="3600" b="1" i="1" dirty="0" smtClean="0">
                <a:solidFill>
                  <a:srgbClr val="000000"/>
                </a:solidFill>
              </a:rPr>
              <a:t>,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бійся</a:t>
            </a:r>
            <a:r>
              <a:rPr lang="ru-RU" sz="3600" b="1" i="1" dirty="0" smtClean="0">
                <a:solidFill>
                  <a:srgbClr val="000000"/>
                </a:solidFill>
              </a:rPr>
              <a:t>,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що</a:t>
            </a:r>
            <a:r>
              <a:rPr lang="ru-RU" sz="3600" b="1" i="1" dirty="0" smtClean="0">
                <a:solidFill>
                  <a:srgbClr val="000000"/>
                </a:solidFill>
              </a:rPr>
              <a:t> не </a:t>
            </a:r>
            <a:r>
              <a:rPr lang="ru-RU" sz="3600" b="1" i="1" dirty="0" err="1" smtClean="0">
                <a:solidFill>
                  <a:srgbClr val="000000"/>
                </a:solidFill>
              </a:rPr>
              <a:t>навчишся</a:t>
            </a:r>
            <a:r>
              <a:rPr lang="ru-RU" sz="3600" b="1" i="1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endParaRPr lang="uk-UA" sz="3200" b="1" i="1" dirty="0" smtClean="0">
              <a:solidFill>
                <a:schemeClr val="tx1"/>
              </a:solidFill>
            </a:endParaRPr>
          </a:p>
          <a:p>
            <a:pPr algn="ctr"/>
            <a:endParaRPr lang="uk-UA" sz="3200" b="1" i="1" dirty="0" smtClean="0">
              <a:solidFill>
                <a:schemeClr val="tx1"/>
              </a:solidFill>
            </a:endParaRPr>
          </a:p>
          <a:p>
            <a:pPr algn="ctr"/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5294" y="152400"/>
            <a:ext cx="3678134" cy="3068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000000"/>
                </a:solidFill>
              </a:rPr>
              <a:t>Моє </a:t>
            </a:r>
            <a:r>
              <a:rPr lang="uk-UA" sz="4400" b="1" i="1" dirty="0" err="1" smtClean="0">
                <a:solidFill>
                  <a:srgbClr val="000000"/>
                </a:solidFill>
              </a:rPr>
              <a:t>педагогічнекредо</a:t>
            </a:r>
            <a:r>
              <a:rPr lang="uk-UA" sz="4400" b="1" i="1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endParaRPr lang="uk-UA" sz="4400" b="1" i="1" dirty="0">
              <a:solidFill>
                <a:srgbClr val="000000"/>
              </a:solidFill>
            </a:endParaRPr>
          </a:p>
          <a:p>
            <a:pPr algn="ctr"/>
            <a:endParaRPr lang="ru-RU" sz="4400" b="1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5294" y="2033464"/>
            <a:ext cx="3696607" cy="4824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0000"/>
                </a:solidFill>
              </a:rPr>
              <a:t>«</a:t>
            </a:r>
            <a:r>
              <a:rPr lang="ru-RU" sz="2400" b="1" i="1" dirty="0" err="1">
                <a:solidFill>
                  <a:srgbClr val="000000"/>
                </a:solidFill>
              </a:rPr>
              <a:t>Відкрити</a:t>
            </a:r>
            <a:r>
              <a:rPr lang="ru-RU" sz="2400" b="1" i="1" dirty="0">
                <a:solidFill>
                  <a:srgbClr val="000000"/>
                </a:solidFill>
              </a:rPr>
              <a:t> в </a:t>
            </a:r>
            <a:r>
              <a:rPr lang="ru-RU" sz="2400" b="1" i="1" dirty="0" err="1">
                <a:solidFill>
                  <a:srgbClr val="000000"/>
                </a:solidFill>
              </a:rPr>
              <a:t>кожній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дитині</a:t>
            </a:r>
            <a:r>
              <a:rPr lang="ru-RU" sz="2400" b="1" i="1" dirty="0">
                <a:solidFill>
                  <a:srgbClr val="000000"/>
                </a:solidFill>
              </a:rPr>
              <a:t> душу </a:t>
            </a:r>
            <a:r>
              <a:rPr lang="ru-RU" sz="2400" b="1" i="1" dirty="0" err="1">
                <a:solidFill>
                  <a:srgbClr val="000000"/>
                </a:solidFill>
              </a:rPr>
              <a:t>творця</a:t>
            </a:r>
            <a:r>
              <a:rPr lang="ru-RU" sz="2400" b="1" i="1" dirty="0">
                <a:solidFill>
                  <a:srgbClr val="000000"/>
                </a:solidFill>
              </a:rPr>
              <a:t> , </a:t>
            </a:r>
            <a:r>
              <a:rPr lang="ru-RU" sz="2400" b="1" i="1" dirty="0" err="1">
                <a:solidFill>
                  <a:srgbClr val="000000"/>
                </a:solidFill>
              </a:rPr>
              <a:t>дати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змогу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їй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пробудитися</a:t>
            </a:r>
            <a:r>
              <a:rPr lang="ru-RU" sz="2400" b="1" i="1" dirty="0">
                <a:solidFill>
                  <a:srgbClr val="000000"/>
                </a:solidFill>
              </a:rPr>
              <a:t> і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розквітнути</a:t>
            </a:r>
            <a:r>
              <a:rPr lang="ru-RU" sz="2400" b="1" i="1" dirty="0" smtClean="0">
                <a:solidFill>
                  <a:srgbClr val="000000"/>
                </a:solidFill>
              </a:rPr>
              <a:t>.</a:t>
            </a:r>
            <a:endParaRPr lang="uk-UA" sz="2400" b="1" i="1" dirty="0">
              <a:solidFill>
                <a:srgbClr val="000000"/>
              </a:solidFill>
            </a:endParaRPr>
          </a:p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Якщо з</a:t>
            </a:r>
            <a:r>
              <a:rPr lang="ru-RU" sz="2400" b="1" i="1" dirty="0">
                <a:solidFill>
                  <a:srgbClr val="000000"/>
                </a:solidFill>
              </a:rPr>
              <a:t>ум</a:t>
            </a:r>
            <a:r>
              <a:rPr lang="uk-UA" sz="2400" b="1" i="1" dirty="0" err="1">
                <a:solidFill>
                  <a:srgbClr val="000000"/>
                </a:solidFill>
              </a:rPr>
              <a:t>ієш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запалити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іскорку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творчості</a:t>
            </a:r>
            <a:r>
              <a:rPr lang="ru-RU" sz="2400" b="1" i="1" dirty="0">
                <a:solidFill>
                  <a:srgbClr val="000000"/>
                </a:solidFill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</a:rPr>
              <a:t>бажання</a:t>
            </a:r>
            <a:r>
              <a:rPr lang="ru-RU" sz="2400" b="1" i="1" dirty="0">
                <a:solidFill>
                  <a:srgbClr val="000000"/>
                </a:solidFill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</a:rPr>
              <a:t>навчи</a:t>
            </a:r>
            <a:r>
              <a:rPr lang="uk-UA" sz="2400" b="1" i="1" dirty="0">
                <a:solidFill>
                  <a:srgbClr val="000000"/>
                </a:solidFill>
              </a:rPr>
              <a:t>ш 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працювати</a:t>
            </a:r>
            <a:r>
              <a:rPr lang="ru-RU" sz="2400" b="1" i="1" dirty="0">
                <a:solidFill>
                  <a:srgbClr val="000000"/>
                </a:solidFill>
              </a:rPr>
              <a:t> точно й </a:t>
            </a:r>
            <a:r>
              <a:rPr lang="ru-RU" sz="2400" b="1" i="1" dirty="0" err="1">
                <a:solidFill>
                  <a:srgbClr val="000000"/>
                </a:solidFill>
              </a:rPr>
              <a:t>акуратно</a:t>
            </a:r>
            <a:r>
              <a:rPr lang="ru-RU" sz="2400" b="1" i="1" dirty="0">
                <a:solidFill>
                  <a:srgbClr val="000000"/>
                </a:solidFill>
              </a:rPr>
              <a:t> - </a:t>
            </a:r>
            <a:r>
              <a:rPr lang="ru-RU" sz="2400" b="1" i="1" dirty="0" err="1">
                <a:solidFill>
                  <a:srgbClr val="000000"/>
                </a:solidFill>
              </a:rPr>
              <a:t>пожнеш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подвійний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успіх</a:t>
            </a:r>
            <a:r>
              <a:rPr lang="ru-RU" sz="2400" b="1" i="1" dirty="0">
                <a:solidFill>
                  <a:srgbClr val="000000"/>
                </a:solidFill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</a:rPr>
              <a:t>щастя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творчої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співпраці</a:t>
            </a:r>
            <a:r>
              <a:rPr lang="ru-RU" sz="2400" b="1" i="1" dirty="0" smtClean="0">
                <a:solidFill>
                  <a:srgbClr val="000000"/>
                </a:solidFill>
              </a:rPr>
              <a:t>.</a:t>
            </a:r>
            <a:r>
              <a:rPr lang="ru-RU" sz="2400" b="1" i="1" dirty="0">
                <a:solidFill>
                  <a:srgbClr val="000000"/>
                </a:solidFill>
              </a:rPr>
              <a:t> »</a:t>
            </a:r>
            <a:endParaRPr lang="ru-RU" sz="2400" b="1" i="1" dirty="0" smtClean="0">
              <a:solidFill>
                <a:srgbClr val="000000"/>
              </a:solidFill>
            </a:endParaRPr>
          </a:p>
          <a:p>
            <a:pPr algn="ctr"/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55685" y="403761"/>
            <a:ext cx="7260803" cy="1207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cs typeface="Arial"/>
              </a:rPr>
              <a:t>Проблема, </a:t>
            </a:r>
            <a:r>
              <a:rPr lang="ru-RU" sz="3600" b="1" kern="1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cs typeface="Arial"/>
              </a:rPr>
              <a:t>над </a:t>
            </a:r>
            <a:r>
              <a:rPr lang="ru-RU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cs typeface="Arial"/>
              </a:rPr>
              <a:t>якою</a:t>
            </a:r>
            <a:endParaRPr lang="ru-RU" sz="3600" b="1" kern="1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cs typeface="Arial"/>
              </a:rPr>
              <a:t>працюю</a:t>
            </a:r>
            <a:r>
              <a:rPr lang="ru-RU" sz="3600" b="1" kern="1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6086" y="1550754"/>
            <a:ext cx="5123784" cy="4646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4FF97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uk-UA" sz="4000" b="1" i="1" dirty="0">
                <a:solidFill>
                  <a:srgbClr val="734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навчальної діяльності учнів з хімії в умовах </a:t>
            </a:r>
            <a:r>
              <a:rPr lang="uk-UA" sz="4000" b="1" i="1" dirty="0" err="1">
                <a:solidFill>
                  <a:srgbClr val="734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uk-UA" sz="4000" b="1" i="1" dirty="0">
                <a:solidFill>
                  <a:srgbClr val="734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орієнтованої освіти.</a:t>
            </a:r>
            <a:endParaRPr lang="ru-RU" sz="4000" b="1" i="1" dirty="0">
              <a:solidFill>
                <a:srgbClr val="7342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" y="1142584"/>
            <a:ext cx="4994476" cy="4994476"/>
          </a:xfrm>
          <a:prstGeom prst="rect">
            <a:avLst/>
          </a:prstGeom>
          <a:effectLst>
            <a:softEdge rad="317500"/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8110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AG0042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2" y="72632"/>
            <a:ext cx="21828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48282"/>
            <a:ext cx="2736304" cy="720080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Методика організації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Навчальної діяльності учнів в умовах </a:t>
            </a:r>
            <a:r>
              <a:rPr lang="uk-UA" sz="1100" b="1" dirty="0" err="1" smtClean="0">
                <a:solidFill>
                  <a:schemeClr val="tx1"/>
                </a:solidFill>
              </a:rPr>
              <a:t>особистісно</a:t>
            </a:r>
            <a:r>
              <a:rPr lang="uk-UA" sz="1100" b="1" dirty="0" smtClean="0">
                <a:solidFill>
                  <a:schemeClr val="tx1"/>
                </a:solidFill>
              </a:rPr>
              <a:t> орієнтованого навчання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268761"/>
            <a:ext cx="4680520" cy="43204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ОСОБИСТІСНО ОРІЄНТОВАНІ ТЕХНОЛОГІЇ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084168" y="868361"/>
            <a:ext cx="0" cy="4003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868362"/>
            <a:ext cx="0" cy="4003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1369" y="2060848"/>
            <a:ext cx="2016224" cy="79208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Організація групової навчальної діяльності </a:t>
            </a:r>
            <a:r>
              <a:rPr lang="uk-UA" sz="1100" b="1" dirty="0" smtClean="0">
                <a:solidFill>
                  <a:schemeClr val="tx1"/>
                </a:solidFill>
              </a:rPr>
              <a:t>Х.Й. </a:t>
            </a:r>
            <a:r>
              <a:rPr lang="uk-UA" sz="1100" b="1" dirty="0" err="1" smtClean="0">
                <a:solidFill>
                  <a:schemeClr val="tx1"/>
                </a:solidFill>
              </a:rPr>
              <a:t>Лійметс</a:t>
            </a:r>
            <a:r>
              <a:rPr lang="uk-UA" sz="1100" b="1" dirty="0" smtClean="0">
                <a:solidFill>
                  <a:schemeClr val="tx1"/>
                </a:solidFill>
              </a:rPr>
              <a:t>, О.Г. Ярошенко, І.М. </a:t>
            </a:r>
            <a:r>
              <a:rPr lang="uk-UA" sz="1100" b="1" dirty="0" err="1" smtClean="0">
                <a:solidFill>
                  <a:schemeClr val="tx1"/>
                </a:solidFill>
              </a:rPr>
              <a:t>Чередов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063157"/>
            <a:ext cx="2016224" cy="79208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Розвивальне навчання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Л.С. Виготський,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 Л.В. </a:t>
            </a:r>
            <a:r>
              <a:rPr lang="uk-UA" sz="1100" b="1" dirty="0" err="1" smtClean="0">
                <a:solidFill>
                  <a:schemeClr val="tx1"/>
                </a:solidFill>
              </a:rPr>
              <a:t>Занков</a:t>
            </a:r>
            <a:r>
              <a:rPr lang="uk-UA" sz="1100" b="1" dirty="0" smtClean="0">
                <a:solidFill>
                  <a:schemeClr val="tx1"/>
                </a:solidFill>
              </a:rPr>
              <a:t>, Д.Б. Ельконін, В.В. Давидов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2698" y="2060848"/>
            <a:ext cx="2016224" cy="79208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Навчання як дослідження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В.І. </a:t>
            </a:r>
            <a:r>
              <a:rPr lang="uk-UA" sz="1100" b="1" dirty="0" err="1" smtClean="0">
                <a:solidFill>
                  <a:schemeClr val="tx1"/>
                </a:solidFill>
              </a:rPr>
              <a:t>Андреєв</a:t>
            </a:r>
            <a:r>
              <a:rPr lang="uk-UA" sz="1100" b="1" dirty="0" smtClean="0">
                <a:solidFill>
                  <a:schemeClr val="tx1"/>
                </a:solidFill>
              </a:rPr>
              <a:t>, А.М. </a:t>
            </a:r>
            <a:r>
              <a:rPr lang="uk-UA" sz="1100" b="1" dirty="0" err="1" smtClean="0">
                <a:solidFill>
                  <a:schemeClr val="tx1"/>
                </a:solidFill>
              </a:rPr>
              <a:t>Алексюк</a:t>
            </a:r>
            <a:r>
              <a:rPr lang="uk-UA" sz="1100" b="1" dirty="0" smtClean="0">
                <a:solidFill>
                  <a:schemeClr val="tx1"/>
                </a:solidFill>
              </a:rPr>
              <a:t>, М.В. </a:t>
            </a:r>
            <a:r>
              <a:rPr lang="uk-UA" sz="1100" b="1" dirty="0" err="1" smtClean="0">
                <a:solidFill>
                  <a:schemeClr val="tx1"/>
                </a:solidFill>
              </a:rPr>
              <a:t>Кларін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54330" y="1700809"/>
            <a:ext cx="0" cy="3623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65041" y="1700809"/>
            <a:ext cx="0" cy="360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1700809"/>
            <a:ext cx="0" cy="360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35796" y="3212976"/>
            <a:ext cx="4680520" cy="360040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ВИКОРИСТАННЯ ЕЛЕМЕНТІВ ТЕХНОЛОГІЙ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8723" y="4221088"/>
            <a:ext cx="2016224" cy="187220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tx1"/>
                </a:solidFill>
              </a:rPr>
              <a:t>співпраця у виконанні  у виконанні групових завдань;</a:t>
            </a:r>
          </a:p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tx1"/>
                </a:solidFill>
              </a:rPr>
              <a:t>формування рефлексивних компонентів навчальної діяльності;</a:t>
            </a:r>
          </a:p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tx1"/>
                </a:solidFill>
              </a:rPr>
              <a:t>самооцінка та самоконтроль у навчанні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4221088"/>
            <a:ext cx="2016224" cy="187220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tx1"/>
                </a:solidFill>
              </a:rPr>
              <a:t>мотивація навчання;</a:t>
            </a:r>
          </a:p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tx1"/>
                </a:solidFill>
              </a:rPr>
              <a:t>п</a:t>
            </a:r>
            <a:r>
              <a:rPr lang="uk-UA" sz="1100" b="1" dirty="0" smtClean="0">
                <a:solidFill>
                  <a:schemeClr val="tx1"/>
                </a:solidFill>
              </a:rPr>
              <a:t>роблемне навчання;</a:t>
            </a:r>
          </a:p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tx1"/>
                </a:solidFill>
              </a:rPr>
              <a:t>п</a:t>
            </a:r>
            <a:r>
              <a:rPr lang="uk-UA" sz="1100" b="1" dirty="0" smtClean="0">
                <a:solidFill>
                  <a:schemeClr val="tx1"/>
                </a:solidFill>
              </a:rPr>
              <a:t>роблемно-інтегративне навчання</a:t>
            </a:r>
          </a:p>
          <a:p>
            <a:pPr marL="171450" indent="-171450">
              <a:buFontTx/>
              <a:buChar char="-"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221088"/>
            <a:ext cx="2016224" cy="1872208"/>
          </a:xfrm>
          <a:prstGeom prst="rect">
            <a:avLst/>
          </a:prstGeom>
          <a:solidFill>
            <a:srgbClr val="CF9E5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tx1"/>
                </a:solidFill>
              </a:rPr>
              <a:t>д</a:t>
            </a:r>
            <a:r>
              <a:rPr lang="uk-UA" sz="1100" b="1" dirty="0" smtClean="0">
                <a:solidFill>
                  <a:schemeClr val="tx1"/>
                </a:solidFill>
              </a:rPr>
              <a:t>ослідницькі методи в навчанні;</a:t>
            </a:r>
          </a:p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tx1"/>
                </a:solidFill>
              </a:rPr>
              <a:t>ф</a:t>
            </a:r>
            <a:r>
              <a:rPr lang="uk-UA" sz="1100" b="1" dirty="0" smtClean="0">
                <a:solidFill>
                  <a:schemeClr val="tx1"/>
                </a:solidFill>
              </a:rPr>
              <a:t>ормування інтересу до навчальних та наукових досліджень;</a:t>
            </a:r>
          </a:p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tx1"/>
                </a:solidFill>
              </a:rPr>
              <a:t>збагачення творчих можливостей учнів;</a:t>
            </a:r>
          </a:p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tx1"/>
                </a:solidFill>
              </a:rPr>
              <a:t>формування дослідницького досвіду учнів  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54330" y="3573016"/>
            <a:ext cx="0" cy="6480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65041" y="3573016"/>
            <a:ext cx="0" cy="6480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23402" y="3573016"/>
            <a:ext cx="0" cy="6480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54330" y="2852936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65041" y="2855245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14166" y="2855245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54" y="1967957"/>
            <a:ext cx="3843647" cy="28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1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8707"/>
            <a:ext cx="820891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Дослідницька</a:t>
            </a:r>
            <a:r>
              <a:rPr lang="ru-RU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 робота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539552" y="4523184"/>
            <a:ext cx="8136904" cy="233481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Загублене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золото</a:t>
            </a:r>
          </a:p>
          <a:p>
            <a:pPr algn="ctr"/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                </a:t>
            </a:r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можна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знайти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2400" b="1" kern="10" dirty="0" err="1" smtClean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втрачений</a:t>
            </a:r>
            <a:r>
              <a:rPr lang="ru-RU" sz="2400" b="1" kern="10" dirty="0" smtClean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2400" b="1" kern="10" dirty="0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час – </a:t>
            </a:r>
            <a:r>
              <a:rPr lang="ru-RU" sz="2400" b="1" kern="10" dirty="0" err="1">
                <a:ln w="1905"/>
                <a:solidFill>
                  <a:srgbClr val="AC10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ніколи</a:t>
            </a:r>
            <a:endParaRPr lang="ru-RU" sz="2400" dirty="0">
              <a:solidFill>
                <a:srgbClr val="AC100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8" y="1038148"/>
            <a:ext cx="6466312" cy="40590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7249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3" y="1724040"/>
            <a:ext cx="7422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домашній хімічний експеримент;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лабораторний дослід;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проект;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2" y="37744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 знань з хімії: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8901" y="37744"/>
            <a:ext cx="3479470" cy="29590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r="2684"/>
          <a:stretch/>
        </p:blipFill>
        <p:spPr>
          <a:xfrm rot="5400000">
            <a:off x="4497880" y="2946121"/>
            <a:ext cx="4189626" cy="38675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>
          <a:xfrm>
            <a:off x="8687346" y="2711990"/>
            <a:ext cx="3169085" cy="41460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1301" y="190144"/>
            <a:ext cx="3479470" cy="295907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6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AG0037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78" y="1691496"/>
            <a:ext cx="1511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8372" y="112812"/>
            <a:ext cx="82089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Урок-гра – це навчання,  один  із найефективніших  видів  виховання…</a:t>
            </a:r>
            <a:endParaRPr lang="ru-RU" sz="32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9034" y="4646583"/>
            <a:ext cx="3715088" cy="22978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8478" y="4064138"/>
            <a:ext cx="3766592" cy="28803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3525" r="23983"/>
          <a:stretch/>
        </p:blipFill>
        <p:spPr>
          <a:xfrm rot="5400000">
            <a:off x="6576992" y="1188917"/>
            <a:ext cx="3219974" cy="32222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4207" r="24177" b="4849"/>
          <a:stretch/>
        </p:blipFill>
        <p:spPr>
          <a:xfrm rot="5400000">
            <a:off x="685245" y="1419703"/>
            <a:ext cx="3456552" cy="29972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665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68" y="218160"/>
            <a:ext cx="820891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60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Хімічний  олімп</a:t>
            </a:r>
            <a:endParaRPr lang="ru-RU" sz="60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63" y="1884216"/>
            <a:ext cx="2647071" cy="3024336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Гордість учителя в –  учнях , у рості посіяного ним насіння.</a:t>
            </a:r>
          </a:p>
          <a:p>
            <a:pPr algn="r"/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Д.І.Менделєєв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5537" y="1135061"/>
            <a:ext cx="5544616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та призери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етапів Всеукраїнських олімпіад з хімії: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1528" y="2169340"/>
            <a:ext cx="89981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Шокало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Катерина, 8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Мокра Тетяна, 11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Флінта Святослав, 8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 ст. </a:t>
            </a:r>
          </a:p>
          <a:p>
            <a:pPr>
              <a:lnSpc>
                <a:spcPct val="150000"/>
              </a:lnSpc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Флінта Святослав, 8 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ІІІ-</a:t>
            </a:r>
            <a:r>
              <a:rPr lang="uk-UA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Попельовська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Анастасія, 9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Шмигельська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Іванна, 10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 ст.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Канюка Катерина, 8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Флінта Святослав, 9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Шмигельська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Іванна, 11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>
              <a:lnSpc>
                <a:spcPct val="150000"/>
              </a:lnSpc>
            </a:pP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68" y="218160"/>
            <a:ext cx="820891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60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/>
              </a:rPr>
              <a:t>Хімічний  олімп</a:t>
            </a:r>
            <a:endParaRPr lang="ru-RU" sz="60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63" y="1884216"/>
            <a:ext cx="2647071" cy="3024336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Гордість учителя в –  учнях , у рості посіяного ним насіння.</a:t>
            </a:r>
          </a:p>
          <a:p>
            <a:pPr algn="r"/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Д.І.Менделєєв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4285" y="1384443"/>
            <a:ext cx="5544616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та призери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етапів Всеукраїнських олімпіад з хімії: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276" y="2503213"/>
            <a:ext cx="8998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Романишин Андрій, 9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Флінта Святослав, 10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Бучинський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Стефан, 10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Борейко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Арсен, 11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Колодчин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Олеся, 11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ІІ-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 ст.</a:t>
            </a:r>
          </a:p>
          <a:p>
            <a:pPr>
              <a:lnSpc>
                <a:spcPct val="150000"/>
              </a:lnSpc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Колодчин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Олеся, 11 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ІІІ-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етап, диплом ІІІ ст.</a:t>
            </a:r>
          </a:p>
          <a:p>
            <a:pPr>
              <a:lnSpc>
                <a:spcPct val="150000"/>
              </a:lnSpc>
            </a:pP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163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511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Impact</vt:lpstr>
      <vt:lpstr>Times New Roman</vt:lpstr>
      <vt:lpstr>Trebuchet MS</vt:lpstr>
      <vt:lpstr>Wingdings</vt:lpstr>
      <vt:lpstr>Wingdings 3</vt:lpstr>
      <vt:lpstr>Грань</vt:lpstr>
      <vt:lpstr>З досвіду роботи вчителя хімії Збаразької ЗОШ І-ІІІ ст. №1                                 Охман Г.Я.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вчителя хімії Збаразької ЗОШ І-ІІІ ст. №1                                 Охман Г.Я.</dc:title>
  <dc:creator>VOVA</dc:creator>
  <cp:lastModifiedBy>User</cp:lastModifiedBy>
  <cp:revision>11</cp:revision>
  <dcterms:created xsi:type="dcterms:W3CDTF">2018-10-22T17:54:37Z</dcterms:created>
  <dcterms:modified xsi:type="dcterms:W3CDTF">2022-08-30T19:42:43Z</dcterms:modified>
</cp:coreProperties>
</file>