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6600"/>
    <a:srgbClr val="0000FF"/>
    <a:srgbClr val="0000CC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55B5-47D2-4FA3-B424-2D2AA944D795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7D34-122A-42E6-A3F5-DA31A66F7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 floral background Royalty Free Vector Image">
            <a:extLst>
              <a:ext uri="{FF2B5EF4-FFF2-40B4-BE49-F238E27FC236}">
                <a16:creationId xmlns:a16="http://schemas.microsoft.com/office/drawing/2014/main" xmlns="" id="{DDBD1E26-2326-4579-BCA1-28B5388DA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5"/>
          <a:stretch/>
        </p:blipFill>
        <p:spPr bwMode="auto">
          <a:xfrm>
            <a:off x="0" y="0"/>
            <a:ext cx="5652120" cy="68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7BDDEF-B75B-4E5A-AE80-FD5ED1B79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1071546"/>
            <a:ext cx="3619018" cy="2714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D3C013-0F2F-450E-8833-300CF9105418}"/>
              </a:ext>
            </a:extLst>
          </p:cNvPr>
          <p:cNvSpPr txBox="1"/>
          <p:nvPr/>
        </p:nvSpPr>
        <p:spPr>
          <a:xfrm>
            <a:off x="3119402" y="214290"/>
            <a:ext cx="6024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 школа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ступенів №2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м.Заліщики Тернопільської області</a:t>
            </a:r>
          </a:p>
        </p:txBody>
      </p:sp>
      <p:pic>
        <p:nvPicPr>
          <p:cNvPr id="7" name="Рисунок 6" descr="F:\18-19 рік З ФЛЕШКИ\45 річниця\ЛОГОТИП ШКОЛИ\логотип\1974.png">
            <a:extLst>
              <a:ext uri="{FF2B5EF4-FFF2-40B4-BE49-F238E27FC236}">
                <a16:creationId xmlns:a16="http://schemas.microsoft.com/office/drawing/2014/main" xmlns="" id="{796F9BFC-D80A-49AE-B77D-7F680E913B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071546"/>
            <a:ext cx="2717581" cy="274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F1A89E-61D5-44A3-92AF-F682ACF0C8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848582"/>
            <a:ext cx="3798243" cy="2848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ктор резюме на белом фоне с зеленого цвета волнистые разработки, баннер,  технический, Квадрат Фоновое изображение для бесплатной загруз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25560"/>
          <a:stretch/>
        </p:blipFill>
        <p:spPr bwMode="auto">
          <a:xfrm>
            <a:off x="0" y="0"/>
            <a:ext cx="9144000" cy="68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108" y="4500570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підсумковий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857232"/>
            <a:ext cx="417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8.Етапи виконання проєкту: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2571744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01.11.2020 року – 01.12.2020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20" y="4714884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02.12.2020 року – 31.08.2021 року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214950"/>
            <a:ext cx="3510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01.09.2021 року – 01.11.2021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071942"/>
            <a:ext cx="1369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реалізації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500306"/>
            <a:ext cx="1500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підготовчий </a:t>
            </a:r>
          </a:p>
          <a:p>
            <a:pPr algn="ctr"/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00166" y="0"/>
            <a:ext cx="600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9.Зміст діяльності на кожному етапі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Підготовчий етап 01.11.2020 року – 01.12.2020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857232"/>
          <a:ext cx="8786875" cy="954407"/>
        </p:xfrm>
        <a:graphic>
          <a:graphicData uri="http://schemas.openxmlformats.org/drawingml/2006/table">
            <a:tbl>
              <a:tblPr/>
              <a:tblGrid>
                <a:gridCol w="655338"/>
                <a:gridCol w="3759944"/>
                <a:gridCol w="2182677"/>
                <a:gridCol w="2188916"/>
              </a:tblGrid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№з/п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Зміст діяльності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Терміни виконання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Відповідальні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Вивчити теоретичні засади, розробити концептуальні ідеї, сформулювати робочу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гіпотезу.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01.11.-05.11.2020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Проєктна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команда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857364"/>
          <a:ext cx="8786875" cy="853440"/>
        </p:xfrm>
        <a:graphic>
          <a:graphicData uri="http://schemas.openxmlformats.org/drawingml/2006/table">
            <a:tbl>
              <a:tblPr/>
              <a:tblGrid>
                <a:gridCol w="655338"/>
                <a:gridCol w="3759944"/>
                <a:gridCol w="2182677"/>
                <a:gridCol w="2188916"/>
              </a:tblGrid>
              <a:tr h="571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Розробити стратегію та програму розвитку закладу освіти на основі впровадження в управлінський та освітній процеси педагогічних інновацій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01.11.-08.11.2020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Керівник проєкту, заступники директора школи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786058"/>
          <a:ext cx="8786874" cy="1285884"/>
        </p:xfrm>
        <a:graphic>
          <a:graphicData uri="http://schemas.openxmlformats.org/drawingml/2006/table">
            <a:tbl>
              <a:tblPr/>
              <a:tblGrid>
                <a:gridCol w="655337"/>
                <a:gridCol w="3759944"/>
                <a:gridCol w="2182677"/>
                <a:gridCol w="2188916"/>
              </a:tblGrid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Діагностувати «стартовий» рівень готовності вчителів до освоєння педагогічних інновацій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09.11.-15.11.2020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Практичний психолог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Спланувати діяльність методичних об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єднань щодо формування готовності вчителів до впровадження в практику освітнього процесу інноваційних педагогічних технологій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16.11.- 22.11.2020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Керівники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методоб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єднань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13083"/>
              </p:ext>
            </p:extLst>
          </p:nvPr>
        </p:nvGraphicFramePr>
        <p:xfrm>
          <a:off x="142844" y="4071942"/>
          <a:ext cx="8786873" cy="2555431"/>
        </p:xfrm>
        <a:graphic>
          <a:graphicData uri="http://schemas.openxmlformats.org/drawingml/2006/table">
            <a:tbl>
              <a:tblPr/>
              <a:tblGrid>
                <a:gridCol w="655337"/>
                <a:gridCol w="3759944"/>
                <a:gridCol w="2182675"/>
                <a:gridCol w="2188917"/>
              </a:tblGrid>
              <a:tr h="754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Організувати роботу окремих учителів, методичних об’єднань із засвоєння нових знань з педагогічної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інноватики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та побудови педагогічного процесу на цій основі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05.11.-29.11.2020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Керівник проєкту, заступники директора школи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5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Проводити навчання педагогів у школі в рамках роботи тих чи інших організаційних форм спрямоване на оволодіння вчителями теоретичних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 педагогічної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аксіології, педагогічної антропології, педагогічної соціології, педагогічної технології, педагогічної культурології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01.11.-01.12.2020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Проектна команда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5" name="AutoShape 3" descr="Background : стоковые видео (без лицензионных платежей) 25890794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14480" y="0"/>
            <a:ext cx="5786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 реалізації 02.12.2020 року – 31.08.2021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28604"/>
          <a:ext cx="8715436" cy="1498290"/>
        </p:xfrm>
        <a:graphic>
          <a:graphicData uri="http://schemas.openxmlformats.org/drawingml/2006/table">
            <a:tbl>
              <a:tblPr/>
              <a:tblGrid>
                <a:gridCol w="428628"/>
                <a:gridCol w="3928646"/>
                <a:gridCol w="2179081"/>
                <a:gridCol w="2179081"/>
              </a:tblGrid>
              <a:tr h="39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Зміст діяльності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Терміни виконання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Відповідальні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Підготувати матеріали і створити інформаційний буклет «Показники готовності вчителя до інноваційної діяльності»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02.12.-02.01.2021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Заступники директора школи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Розробити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пам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ятку «Якості педагога -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інноватора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02.12.-02.01.2021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Керівники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методоб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єднань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928802"/>
          <a:ext cx="8715436" cy="1798939"/>
        </p:xfrm>
        <a:graphic>
          <a:graphicData uri="http://schemas.openxmlformats.org/drawingml/2006/table">
            <a:tbl>
              <a:tblPr/>
              <a:tblGrid>
                <a:gridCol w="428628"/>
                <a:gridCol w="3928646"/>
                <a:gridCol w="2179081"/>
                <a:gridCol w="2179081"/>
              </a:tblGrid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Створити інформаційний дайджест «Компоненти готовності педагога до інноваційної діяльності»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02.12.-02.01.2021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Практичний психолог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Провести поточне діагностування з метою визначення рівнів спрямованості готовності до педагогічних інновацій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03.01.-03.01.2021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Практичний психолог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Організувати постійно діючий науковий семінар з найактуальніших інноваційних проблем, над якими працюють педагоги ЗО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02.12.-31.08.2021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Керівник проєкту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3714752"/>
          <a:ext cx="8715436" cy="1143008"/>
        </p:xfrm>
        <a:graphic>
          <a:graphicData uri="http://schemas.openxmlformats.org/drawingml/2006/table">
            <a:tbl>
              <a:tblPr/>
              <a:tblGrid>
                <a:gridCol w="428628"/>
                <a:gridCol w="3928646"/>
                <a:gridCol w="2179081"/>
                <a:gridCol w="2179081"/>
              </a:tblGrid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Стажувати педагогів при ЗВО та ОКІППО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02.12.-30.08.2021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Керівник проєкту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Проводити «круглі столи», дискусії, ділові, евристичні ігри з генерування нових педагогічних ідей, творча діяльність у методичних об’єднаннях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02.12.-30.08.2021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Керівники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методоб’єднань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4857760"/>
          <a:ext cx="8715436" cy="1704667"/>
        </p:xfrm>
        <a:graphic>
          <a:graphicData uri="http://schemas.openxmlformats.org/drawingml/2006/table">
            <a:tbl>
              <a:tblPr/>
              <a:tblGrid>
                <a:gridCol w="428628"/>
                <a:gridCol w="3928646"/>
                <a:gridCol w="2179081"/>
                <a:gridCol w="2179081"/>
              </a:tblGrid>
              <a:tr h="365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Брати участь у спеціальних курсах підвищення кваліфікації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Відповідно до графіка курсів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Керівник проєкту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Проєкна команда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Узагальнити власний досвід і досвід своїх колег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01.08.-30.08.2021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Проєктна команда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Взяти участь у колективній експериментально – дослідницькій роботі у межах спільної проблеми, над якою працюють педагоги закладу освіти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01.08.-30.08.2021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 команда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34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71604" y="500042"/>
            <a:ext cx="6101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Підсумковий етап 01.09.2021 року – 01.11.2021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214422"/>
          <a:ext cx="8572559" cy="1465766"/>
        </p:xfrm>
        <a:graphic>
          <a:graphicData uri="http://schemas.openxmlformats.org/drawingml/2006/table">
            <a:tbl>
              <a:tblPr/>
              <a:tblGrid>
                <a:gridCol w="500066"/>
                <a:gridCol w="3808395"/>
                <a:gridCol w="2128570"/>
                <a:gridCol w="2135528"/>
              </a:tblGrid>
              <a:tr h="40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з/п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Зміст діяльності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Терміни виконання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Відповідальні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Проведення порівняльного аналізу даних вхідної, поточної та вихідної діагностики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01.09.-15.09.2021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Практичний психолог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Підготувати статті до інформаційного збірника за підсумками проєкту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01.09.-30.09.2021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Проєктна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команда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714620"/>
          <a:ext cx="8572560" cy="3242797"/>
        </p:xfrm>
        <a:graphic>
          <a:graphicData uri="http://schemas.openxmlformats.org/drawingml/2006/table">
            <a:tbl>
              <a:tblPr/>
              <a:tblGrid>
                <a:gridCol w="500066"/>
                <a:gridCol w="3808395"/>
                <a:gridCol w="2128570"/>
                <a:gridCol w="2135529"/>
              </a:tblGrid>
              <a:tr h="15359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Розглянути  і схвалити на засіданні педагогічної ради закладу освіти питання «Про формування готовності педагогічних працівників до впровадження інноваційної діяльності в умовах імплементації Державного стандарту базової середньої освіти»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30.10.2021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Керівник проєкту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9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Презентувати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портфоліо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педагогів-агентів змін за такими показниками: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створення авторської ідеї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едукації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розробка змісту планів і програм, методик, технологій;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апробація інновацій;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розповсюдження інновації;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виявлення інноваційної ініціативи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01.09.-29.10.2021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Керівник проєкту,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керівники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методоб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’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єднань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ктор коллекцию баннер дизайн, Баннер, Квадрат, ромб Фоновое изображение 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r="23161"/>
          <a:stretch>
            <a:fillRect/>
          </a:stretch>
        </p:blipFill>
        <p:spPr bwMode="auto">
          <a:xfrm>
            <a:off x="0" y="0"/>
            <a:ext cx="3929058" cy="68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071934" y="357166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10.Ресурсне забезпечення проекту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40043"/>
              </p:ext>
            </p:extLst>
          </p:nvPr>
        </p:nvGraphicFramePr>
        <p:xfrm>
          <a:off x="3929059" y="1142984"/>
          <a:ext cx="5000659" cy="5429288"/>
        </p:xfrm>
        <a:graphic>
          <a:graphicData uri="http://schemas.openxmlformats.org/drawingml/2006/table">
            <a:tbl>
              <a:tblPr/>
              <a:tblGrid>
                <a:gridCol w="373183"/>
                <a:gridCol w="1349878"/>
                <a:gridCol w="936104"/>
                <a:gridCol w="1135121"/>
                <a:gridCol w="1206373"/>
              </a:tblGrid>
              <a:tr h="1346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з/п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Потреби в ресурсному забезпеченні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Кількість, вартість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Джерела надходження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Інформаційно-методичне забезпечення (періодичні видання)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3/2000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тис.</a:t>
                      </a:r>
                      <a:r>
                        <a:rPr lang="uk-UA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грн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Спонсорська допомога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Відрядження педагогів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5/2000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тис. грн.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Бюджетні асигнування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Матеріально – технічне забезпечення інноваційної діяльності: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інтерактивна дошка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1/25000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тис. грн.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Місцевий бюджет, благодійні кошти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6" marR="66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istockphoto-535871781-1706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43042" y="0"/>
            <a:ext cx="5857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11.Можливі ризики реалізації проєкту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28604"/>
          <a:ext cx="8786874" cy="642942"/>
        </p:xfrm>
        <a:graphic>
          <a:graphicData uri="http://schemas.openxmlformats.org/drawingml/2006/table">
            <a:tbl>
              <a:tblPr/>
              <a:tblGrid>
                <a:gridCol w="2214578"/>
                <a:gridCol w="1571636"/>
                <a:gridCol w="1785950"/>
                <a:gridCol w="1462684"/>
                <a:gridCol w="1752026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Задачі проєкту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Сутність ризиків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Ступінь впливу на реалізацію проєкту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Вірогідність виникнення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Способи мінімізації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071546"/>
          <a:ext cx="8786874" cy="1920240"/>
        </p:xfrm>
        <a:graphic>
          <a:graphicData uri="http://schemas.openxmlformats.org/drawingml/2006/table">
            <a:tbl>
              <a:tblPr/>
              <a:tblGrid>
                <a:gridCol w="2214578"/>
                <a:gridCol w="1571636"/>
                <a:gridCol w="1785950"/>
                <a:gridCol w="1462684"/>
                <a:gridCol w="1752026"/>
              </a:tblGrid>
              <a:tr h="150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1.Сприяти включенню педагога в інноваційний процес не спонтанно, а з урахуванням його професійної та особистісної готовності до інноваційної діяльності.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Відсутність фінансування на відрядження педагогів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Середня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Зміни форми навчання (з використанням дистанційних технологій).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навчання на безоплатних освітянських платформах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000372"/>
          <a:ext cx="8786874" cy="3500462"/>
        </p:xfrm>
        <a:graphic>
          <a:graphicData uri="http://schemas.openxmlformats.org/drawingml/2006/table">
            <a:tbl>
              <a:tblPr/>
              <a:tblGrid>
                <a:gridCol w="2214578"/>
                <a:gridCol w="1571636"/>
                <a:gridCol w="1785950"/>
                <a:gridCol w="1462685"/>
                <a:gridCol w="1752025"/>
              </a:tblGrid>
              <a:tr h="3500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2.Перетворити проблеми суперечливих методичних настанов та адміністративних незручностей на міцне з’єднання практики з наукою, коректну психологізацію, правильну мотивація навчання, гнучкість технологій, достатню діагностику, стимулювання педагогів-новаторів (Показники готовності до інноваційної діяльності).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Відсутність фінансування на інформаційно-методичне забезпечення (періодичні видання)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Середня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Передплатити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інтернет-видання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, яке зменшить вартість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lower background Free vector in Adobe Illustrator ai ( .AI ), Encapsulated  PostScript eps ( .EPS ) format for free download 2.49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3872" y="-1133872"/>
            <a:ext cx="687625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357166"/>
          <a:ext cx="8286809" cy="3714776"/>
        </p:xfrm>
        <a:graphic>
          <a:graphicData uri="http://schemas.openxmlformats.org/drawingml/2006/table">
            <a:tbl>
              <a:tblPr/>
              <a:tblGrid>
                <a:gridCol w="1928826"/>
                <a:gridCol w="2071702"/>
                <a:gridCol w="1357322"/>
                <a:gridCol w="1276642"/>
                <a:gridCol w="1652317"/>
              </a:tblGrid>
              <a:tr h="3714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3.Створити атмосферу мотиваційно-ціннісного ставлення до професійної діяльності, володіння ефективними способами і засобами досягнення педагогічних цілей, здатності до творчості та рефлексії (Рівні готовності до педагогічної інновації).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Відсутність фінансування для матеріально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</a:t>
                      </a:r>
                      <a:r>
                        <a:rPr lang="uk-UA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технічного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забезпечення інноваційної діяльності: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інтерактивної дошки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Висока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Обмеження задач і можливостей, або придбати пристрій за рахунок коштів, не заборонених законодавством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еленый фон, абстракция, многослойный PSD. PSD фон для Фотошопа скачать  быстр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8" y="-19892"/>
            <a:ext cx="9148758" cy="68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4480" y="785794"/>
            <a:ext cx="71922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Організаційний комітет першого туру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всеукраїнського конкурсу  «Учитель року – 2021»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Номінація «Керівник закладу освіти»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Конкурсне випробування «Освітній проєкт»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роботи: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управлінський проєкт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348" y="4143380"/>
            <a:ext cx="416299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 першого туру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всеукраїнського конкурсу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«Учитель року - 2021»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Павловська Іванна Мирославівна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директор школи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загальноосвітня школа І-ІІІ ступенів №2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м.Заліщики Тернопільської області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14810" y="6273225"/>
            <a:ext cx="1201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м.Заліщики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User\Рабочий стол\IMG-6081264c5990f62bcdb2a9dbca7afe3d-V.jpg"/>
          <p:cNvPicPr>
            <a:picLocks noChangeAspect="1" noChangeArrowheads="1"/>
          </p:cNvPicPr>
          <p:nvPr/>
        </p:nvPicPr>
        <p:blipFill>
          <a:blip r:embed="rId3" cstate="print"/>
          <a:srcRect t="10870" b="25775"/>
          <a:stretch>
            <a:fillRect/>
          </a:stretch>
        </p:blipFill>
        <p:spPr bwMode="auto">
          <a:xfrm>
            <a:off x="5643570" y="3857628"/>
            <a:ext cx="2875340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3" descr="C:\Documents and Settings\User\Рабочий стол\IMG-9e574fe26297d1673f68c35fe84aaf10-V.jpg"/>
          <p:cNvPicPr>
            <a:picLocks noChangeAspect="1" noChangeArrowheads="1"/>
          </p:cNvPicPr>
          <p:nvPr/>
        </p:nvPicPr>
        <p:blipFill>
          <a:blip r:embed="rId4"/>
          <a:srcRect t="18280" r="51254" b="8601"/>
          <a:stretch>
            <a:fillRect/>
          </a:stretch>
        </p:blipFill>
        <p:spPr bwMode="auto">
          <a:xfrm>
            <a:off x="285720" y="642918"/>
            <a:ext cx="142876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stract green floral background HD picture 01 free download">
            <a:extLst>
              <a:ext uri="{FF2B5EF4-FFF2-40B4-BE49-F238E27FC236}">
                <a16:creationId xmlns:a16="http://schemas.microsoft.com/office/drawing/2014/main" xmlns="" id="{A7AEEEF7-E6BC-49E3-B227-71DB25530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6"/>
          <a:stretch>
            <a:fillRect/>
          </a:stretch>
        </p:blipFill>
        <p:spPr bwMode="auto">
          <a:xfrm rot="16200000">
            <a:off x="-580796" y="562195"/>
            <a:ext cx="6876602" cy="57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1071546"/>
            <a:ext cx="855625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1.Тема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готовності педагогів до інноваційної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професійної діяльності в умовах імплементації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Державного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стандарту базової середньої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Афористична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шукайте нові краєвиди,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краще подивіться на них по – новому.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За Марселем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Прустом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Абстрактный фон зеленый цвет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428604"/>
            <a:ext cx="934730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2.Актуальність проєкту.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Інноваційний розвиток освітньої організації ЗЗСО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має лінійну залежність від розвитку інноваційного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потенціалу кожного учасника освітнього процесу, що забезпечується їх здатністю організовувати свою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 для створення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 освітнього середовища, орієнтованого на прагнення, інтереси та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потенційні можливості здобувача освіти та особистості сучасного вчителя. Аналізуючи освітні позиції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щодо Концепції «Нова українська школа» та Державного стандарту базової середньої освіти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(постанова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Кабінету Міністрів України від 30.09.2020 р. №898), варто зазначити, що основною метою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 є всебічний розвиток особистості, її талантів, здібностей, обдарувань, формування цінностей,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є необхідними для успішної самореалізації компетентностей, виховання відповідних громадян, які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 до свідомого суспільного вибору та спрямування своєї діяльності на користь іншим людям 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суспільству зокрема. На сьогодні особистість педагога знаходиться на межі вибору, різних професійних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можливостей та альтернатив і тому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повинна бути психологічно готова до суттєвих змін, зрештою,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труднощів у своїй діяльності. Для того щоб певний процес змін, що відбуваються в освітній організації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характеризуються використанням принципово нових інноваційних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технологій як в освітній, так і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управлінській діяльності забезпечив успішність життєдіяльності закладу, необхідно трансформуватися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умовах змін, швидко опрацьовувати та здійснювати ретельний аналіз інформації, критично мислити,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адекватно та позитивно реагувати на зміни освітнього процесу та водночас проявляти свою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креативність й оригінальність у педагогічних намірах, творчих здібностях. Маркер готовності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педагогів до змін є пріоритетним у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впровадженні  вимог Державного стандарту базової середньої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 в ЗЗСО.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5643578"/>
            <a:ext cx="9171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Несформована готовність педагогів до інноваційної професійної діяльності в умовах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імплементації Державного стандарту базової середньої освіти.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Floral Background Royalty Free Cliparts, Vectors, And Stock  Illustration. Image 492650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143372" y="1357298"/>
            <a:ext cx="50006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3.Мета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проєкту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Сформувати готовність педагогів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загальноосвітньої школи І-ІІІ ступенів №2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м.Заліщики Тернопільської області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інноваційної професійної діяльності в умовах імплементації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Державного стандарту базової середньої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вектор резюме на белом фоне цветом волнистые дизайн и Squa, Баннер,  технический, Квадрат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0"/>
          <a:stretch>
            <a:fillRect/>
          </a:stretch>
        </p:blipFill>
        <p:spPr bwMode="auto">
          <a:xfrm>
            <a:off x="0" y="5643586"/>
            <a:ext cx="3357554" cy="12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резюме на белом фоне цветом волнистые дизайн и Squa, Баннер,  технический, Квадрат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12"/>
          <a:stretch>
            <a:fillRect/>
          </a:stretch>
        </p:blipFill>
        <p:spPr bwMode="auto">
          <a:xfrm>
            <a:off x="0" y="3500438"/>
            <a:ext cx="3377275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ектор резюме на белом фоне цветом волнистые дизайн и Squa, Баннер,  технический, Квадрат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0"/>
          <a:stretch>
            <a:fillRect/>
          </a:stretch>
        </p:blipFill>
        <p:spPr bwMode="auto">
          <a:xfrm>
            <a:off x="0" y="2285992"/>
            <a:ext cx="3357554" cy="12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вектор резюме на белом фоне цветом волнистые дизайн и Squa, Баннер,  технический, Квадрат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12"/>
          <a:stretch>
            <a:fillRect/>
          </a:stretch>
        </p:blipFill>
        <p:spPr bwMode="auto">
          <a:xfrm>
            <a:off x="0" y="0"/>
            <a:ext cx="3377275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3504" y="0"/>
            <a:ext cx="2176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4.Задачі проєкту: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85728"/>
            <a:ext cx="5929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1.Сприяти включенню педагога в інноваційний процес не спонтанно, а з урахуванням його професійної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особистісної готовності до інноваційної діяльності.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000108"/>
            <a:ext cx="5929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2.Перетворити проблеми суперечливих методичних настанов та адміністративних незручностей на міцне з’єднання практики з наукою, коректну психологізацію, правильну мотивація навчання, гнучкість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технологій, достатню діагностику, стимулювання педагогів-новаторів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(Показники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готовності до інноваційної діяльності).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428868"/>
            <a:ext cx="5929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3.Створити атмосферу мотиваційно-ціннісного ставлення до професійної діяльності, володіння ефективними способами і засобами досягнення педагогічних цілей, здатності до творчості та рефлексії (Рівні спрямованості готовності до педагогічних інновацій).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643314"/>
            <a:ext cx="600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4.Забезпечити системність та науково – методичний підхід до впровадження інноваційних технологій, а саме: технології педагогічного моделювання, технології розв’язання професійних задач, технології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проблемного навчання, технологій, які розвивають рефлексивні дії, технології з розвитку нової культури, діагностичні та мультимедійні технології (Пам’ятка «Якості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педагога-інновара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5288340"/>
            <a:ext cx="600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5.Сформувати вибудовування педагогами власної концепції, без «сліпого» наслідування чужого досвіду,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ідеї щодо розвитку закладу освіти,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самомотивації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 усвідомленням професійного самовизначення, уміння пропонувати власні продукти творчо-інтелектуальної діяльності (Інформаційний дайджест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Компо-ненти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готовності до інноваційної діяльності»).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5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ктор резюме на белом фоне цветом волнистые дизайн и Squa, резюме, на  фоне, справочная информация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43504" y="357166"/>
            <a:ext cx="3786213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3527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5.Очікувані результати: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1.Усвідомлення педагогами практичної значущості різних інновацій у системі освіти не лише на професійному рівні, а й особистісному рівні.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3116"/>
            <a:ext cx="4857784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2.Готовність педагогічного колективу до подолання труднощів, пов</a:t>
            </a:r>
            <a:r>
              <a:rPr lang="uk-UA" dirty="0"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язаних із організацією інноваційної діяльності.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3575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3.Сформовані рівні готовності до педагогічних інновацій.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357694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4.Створено інноваційне середовище для розкриття інтелектуального та інноваційного потенціалу педагога.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715016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5.Самооцінювання компонентів готовності педагога до інноваційної діяльності.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вектор резюме на белом фоне цветом волнистые дизайн и Squa, резюме, на  фоне, справочная информация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7"/>
          <a:stretch>
            <a:fillRect/>
          </a:stretch>
        </p:blipFill>
        <p:spPr bwMode="auto">
          <a:xfrm rot="10800000">
            <a:off x="5143504" y="4071942"/>
            <a:ext cx="3786182" cy="25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ы » OIR.mobi - сток - скачать картинки на рабочий стол. Обои на теле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20821" cy="68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6.Проєктна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Тимчасова група 7 професійно підготовлених людей-фахівців,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працюють разом над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проєктом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 завершення з метою досягнення цілей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Менеджер проєкту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керівник закладу освіти;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Генератори ідей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заступник директора з НВР, заступник директора з ВР;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Аналітик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практичний психолог;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Командні гравці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керівник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вчителів початкових класів, керівник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вчителів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суспільно-гуманітарних дисциплін, керівник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вчителів природничо-математичного циклу.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бстракция | Стекло-Дек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851"/>
            <a:ext cx="9138245" cy="68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0034" y="681174"/>
            <a:ext cx="84233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7.Терміни виконання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Короткостроковий проєкт (1 рік), спрямований на розв’язання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проблеми з 01.10.2020 року по 01.11.2021 року.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1520</Words>
  <Application>Microsoft Office PowerPoint</Application>
  <PresentationFormat>Экран (4:3)</PresentationFormat>
  <Paragraphs>238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2020-11-12T09:12:14Z</dcterms:created>
  <dcterms:modified xsi:type="dcterms:W3CDTF">2020-11-12T12:15:18Z</dcterms:modified>
</cp:coreProperties>
</file>