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88" r:id="rId3"/>
    <p:sldId id="289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90" r:id="rId31"/>
    <p:sldId id="283" r:id="rId32"/>
    <p:sldId id="284" r:id="rId33"/>
    <p:sldId id="285" r:id="rId34"/>
    <p:sldId id="291" r:id="rId35"/>
    <p:sldId id="286" r:id="rId36"/>
    <p:sldId id="28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86" autoAdjust="0"/>
  </p:normalViewPr>
  <p:slideViewPr>
    <p:cSldViewPr>
      <p:cViewPr varScale="1">
        <p:scale>
          <a:sx n="77" d="100"/>
          <a:sy n="77" d="100"/>
        </p:scale>
        <p:origin x="-4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C8CA-1CE6-4D79-9D46-AD449100EF73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C39E6-B604-4594-8343-09C7D2491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39E6-B604-4594-8343-09C7D24912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CB49-99FC-474D-85C3-9BA6EBFCA2CB}" type="datetime1">
              <a:rPr lang="ru-RU" smtClean="0"/>
              <a:t>29.11.2021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2425-FC89-45B4-B30B-397F82584214}" type="datetime1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2891-F9AF-418A-A416-9EEA198DF4A4}" type="datetime1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3C88-FE54-4693-A063-8C9095DA2DF8}" type="datetime1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4523-356A-43F2-8E44-7959FDEF8889}" type="datetime1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550E-95C8-4572-807B-CE67933952C3}" type="datetime1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8E36-E1FE-498B-A00D-3AA835233989}" type="datetime1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91F5-DFE6-423E-A814-E8888BCD4A28}" type="datetime1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FC48-F836-4E2D-8FE7-4F8DDEBFE6BB}" type="datetime1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C63-F510-46D4-A2EA-A1B51B5DB08C}" type="datetime1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BF3-63B7-4278-9814-83317386725C}" type="datetime1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45DF9F-0B6E-453D-B161-65A7726961FB}" type="datetime1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Нейрологопед Романишин Н.С.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E9E7C9-803F-4453-B26B-88E1F474D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C%D0%BE%D0%B2%D0%BB%D0%B5%D0%BD%D0%BD%D1%94%D0%B2%D0%B0_%D0%BA%D0%BE%D0%BC%D1%83%D0%BD%D1%96%D0%BA%D0%B0%D1%86%D1%96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Mowa_(j%C4%99zykoznawstwo)" TargetMode="External"/><Relationship Id="rId2" Type="http://schemas.openxmlformats.org/officeDocument/2006/relationships/hyperlink" Target="https://pl.wikipedia.org/wiki/Nauk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linicia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3%D1%80%D0%B5%D1%86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ЛОГОПЕДІЯ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Вступ  в логопедію.</a:t>
            </a:r>
          </a:p>
          <a:p>
            <a:r>
              <a:rPr lang="uk-UA" dirty="0" smtClean="0"/>
              <a:t>Становлення логопедії як науки.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Стародавній схід -</a:t>
            </a:r>
            <a:br>
              <a:rPr lang="uk-UA" dirty="0" smtClean="0"/>
            </a:br>
            <a:r>
              <a:rPr lang="uk-UA" dirty="0" smtClean="0"/>
              <a:t> колиска культури людства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800" dirty="0" smtClean="0"/>
          </a:p>
          <a:p>
            <a:r>
              <a:rPr lang="uk-UA" dirty="0" smtClean="0"/>
              <a:t>Стародавній Єгипет</a:t>
            </a:r>
          </a:p>
          <a:p>
            <a:pPr>
              <a:buNone/>
            </a:pPr>
            <a:r>
              <a:rPr lang="uk-UA" i="1" dirty="0" smtClean="0"/>
              <a:t>Папірус Едвіна Сміта </a:t>
            </a:r>
          </a:p>
          <a:p>
            <a:pPr>
              <a:buNone/>
            </a:pPr>
            <a:r>
              <a:rPr lang="uk-UA" sz="2000" i="1" dirty="0" smtClean="0"/>
              <a:t>( знайдений </a:t>
            </a:r>
            <a:r>
              <a:rPr lang="en-US" sz="2000" i="1" dirty="0" smtClean="0"/>
              <a:t>XVII</a:t>
            </a:r>
            <a:r>
              <a:rPr lang="uk-UA" sz="2000" i="1" dirty="0" smtClean="0"/>
              <a:t> ст. до </a:t>
            </a:r>
            <a:r>
              <a:rPr lang="uk-UA" sz="2000" i="1" dirty="0" smtClean="0"/>
              <a:t>н.е. копія </a:t>
            </a:r>
            <a:r>
              <a:rPr lang="uk-UA" sz="2000" i="1" dirty="0" smtClean="0"/>
              <a:t>тракту написаного біля </a:t>
            </a:r>
            <a:r>
              <a:rPr lang="en-US" sz="2000" i="1" dirty="0" smtClean="0"/>
              <a:t>XXX </a:t>
            </a:r>
            <a:r>
              <a:rPr lang="uk-UA" sz="2000" i="1" dirty="0" smtClean="0"/>
              <a:t>ст. до н.е., один з 4 папірусів збережених до наших днів</a:t>
            </a:r>
            <a:r>
              <a:rPr lang="uk-UA" i="1" dirty="0" smtClean="0"/>
              <a:t>)</a:t>
            </a:r>
          </a:p>
          <a:p>
            <a:pPr>
              <a:buNone/>
            </a:pPr>
            <a:r>
              <a:rPr lang="uk-UA" dirty="0" smtClean="0"/>
              <a:t> описано травматичний випадок падіння вниз головою, в результаті якого людина втратила слух, мову, контроль над руками та ногами.</a:t>
            </a:r>
          </a:p>
          <a:p>
            <a:pPr>
              <a:buNone/>
            </a:pPr>
            <a:r>
              <a:rPr lang="uk-UA" dirty="0" smtClean="0"/>
              <a:t>“ Я не буду його </a:t>
            </a:r>
            <a:r>
              <a:rPr lang="uk-UA" dirty="0" smtClean="0"/>
              <a:t>торкатися ”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Стародавній Схід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Стародавня Індія </a:t>
            </a:r>
          </a:p>
          <a:p>
            <a:r>
              <a:rPr lang="uk-UA" dirty="0" smtClean="0"/>
              <a:t>“ </a:t>
            </a:r>
            <a:r>
              <a:rPr lang="uk-UA" dirty="0" err="1" smtClean="0"/>
              <a:t>Аюрведа</a:t>
            </a:r>
            <a:r>
              <a:rPr lang="uk-UA" dirty="0" smtClean="0"/>
              <a:t> ”  - початки традиційної медицини.</a:t>
            </a:r>
          </a:p>
          <a:p>
            <a:pPr>
              <a:buNone/>
            </a:pPr>
            <a:r>
              <a:rPr lang="uk-UA" i="1" dirty="0" smtClean="0"/>
              <a:t>( походження </a:t>
            </a:r>
            <a:r>
              <a:rPr lang="en-US" i="1" dirty="0" smtClean="0"/>
              <a:t>V</a:t>
            </a:r>
            <a:r>
              <a:rPr lang="uk-UA" i="1" dirty="0" smtClean="0"/>
              <a:t>ст. до н.е., випереджала час побудови пірамід, трактат з 6 частин)</a:t>
            </a:r>
          </a:p>
          <a:p>
            <a:pPr>
              <a:buNone/>
            </a:pPr>
            <a:r>
              <a:rPr lang="uk-UA" dirty="0" smtClean="0"/>
              <a:t>В одній з них описано дві пластичні операції – хірургічне лікування </a:t>
            </a:r>
            <a:r>
              <a:rPr lang="uk-UA" dirty="0" err="1" smtClean="0"/>
              <a:t>“заячої</a:t>
            </a:r>
            <a:r>
              <a:rPr lang="uk-UA" dirty="0" smtClean="0"/>
              <a:t> </a:t>
            </a:r>
            <a:r>
              <a:rPr lang="uk-UA" dirty="0" err="1" smtClean="0"/>
              <a:t>губи”</a:t>
            </a:r>
            <a:r>
              <a:rPr lang="uk-UA" dirty="0" smtClean="0"/>
              <a:t> та </a:t>
            </a:r>
            <a:r>
              <a:rPr lang="uk-UA" dirty="0" err="1" smtClean="0"/>
              <a:t>“вовчої</a:t>
            </a:r>
            <a:r>
              <a:rPr lang="uk-UA" dirty="0" smtClean="0"/>
              <a:t> </a:t>
            </a:r>
            <a:r>
              <a:rPr lang="uk-UA" dirty="0" err="1" smtClean="0"/>
              <a:t>пащі”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i="1" dirty="0" smtClean="0"/>
              <a:t>( </a:t>
            </a:r>
            <a:r>
              <a:rPr lang="uk-UA" i="1" dirty="0" err="1" smtClean="0"/>
              <a:t>Хейлопластика</a:t>
            </a:r>
            <a:r>
              <a:rPr lang="uk-UA" i="1" dirty="0" smtClean="0"/>
              <a:t> та уранопластика – в сучасній термінології)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Стародавній схід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Стародавня Греція</a:t>
            </a:r>
          </a:p>
          <a:p>
            <a:pPr>
              <a:buNone/>
            </a:pPr>
            <a:r>
              <a:rPr lang="uk-UA" dirty="0" smtClean="0"/>
              <a:t>Гіппократ  (бл. 460 років до н.е. – бл. 370 р. до н.е.) – “ батько сучасної </a:t>
            </a:r>
            <a:r>
              <a:rPr lang="uk-UA" dirty="0" smtClean="0"/>
              <a:t>медицини ”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його працях зустрічаються майже всі мовні розлади відомі сьогодні: </a:t>
            </a:r>
          </a:p>
          <a:p>
            <a:pPr lvl="1"/>
            <a:r>
              <a:rPr lang="uk-UA" dirty="0" smtClean="0"/>
              <a:t>втрата голосу</a:t>
            </a:r>
          </a:p>
          <a:p>
            <a:pPr lvl="1"/>
            <a:r>
              <a:rPr lang="uk-UA" dirty="0" smtClean="0"/>
              <a:t>втрата мови</a:t>
            </a:r>
          </a:p>
          <a:p>
            <a:pPr lvl="1"/>
            <a:r>
              <a:rPr lang="uk-UA" dirty="0" smtClean="0"/>
              <a:t>мова незрозуміла </a:t>
            </a:r>
          </a:p>
          <a:p>
            <a:pPr lvl="1"/>
            <a:r>
              <a:rPr lang="uk-UA" dirty="0" smtClean="0"/>
              <a:t>заїкання</a:t>
            </a:r>
          </a:p>
          <a:p>
            <a:pPr lvl="1"/>
            <a:endParaRPr lang="uk-UA" dirty="0" smtClean="0"/>
          </a:p>
          <a:p>
            <a:pPr lvl="1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Стародавній Схід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Стародавня Греція</a:t>
            </a:r>
          </a:p>
          <a:p>
            <a:pPr>
              <a:buNone/>
            </a:pPr>
            <a:r>
              <a:rPr lang="uk-UA" dirty="0" err="1" smtClean="0"/>
              <a:t>Арістотель</a:t>
            </a:r>
            <a:r>
              <a:rPr lang="uk-UA" dirty="0" smtClean="0"/>
              <a:t>  ( 348р. до н.е. – 322 р. до н.е.) </a:t>
            </a:r>
            <a:r>
              <a:rPr lang="uk-UA" dirty="0" err="1" smtClean="0"/>
              <a:t>–давньогрецький</a:t>
            </a:r>
            <a:r>
              <a:rPr lang="uk-UA" dirty="0" smtClean="0"/>
              <a:t> філософ, логік.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 його працях з'являється  новий термін </a:t>
            </a:r>
            <a:r>
              <a:rPr lang="en-US" dirty="0" smtClean="0"/>
              <a:t>PSELLISMUS</a:t>
            </a:r>
            <a:r>
              <a:rPr lang="uk-UA" dirty="0" smtClean="0"/>
              <a:t>, який стосується пацієнта, що пропускає  звуки чи склади.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Стародавній Схід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Стародавня Греція</a:t>
            </a:r>
          </a:p>
          <a:p>
            <a:pPr>
              <a:buNone/>
            </a:pPr>
            <a:r>
              <a:rPr lang="uk-UA" dirty="0" smtClean="0"/>
              <a:t>Гален ( бл.129/131 р. н.е. – 200 р. н. е.) – встановив наукову термінологію  </a:t>
            </a:r>
            <a:r>
              <a:rPr lang="uk-UA" dirty="0" err="1" smtClean="0"/>
              <a:t>“хвороб”</a:t>
            </a:r>
            <a:r>
              <a:rPr lang="uk-UA" dirty="0" smtClean="0"/>
              <a:t>  мови.</a:t>
            </a:r>
          </a:p>
          <a:p>
            <a:pPr lvl="2">
              <a:buNone/>
            </a:pPr>
            <a:r>
              <a:rPr lang="uk-UA" sz="2800" dirty="0" smtClean="0"/>
              <a:t>розділяє  хвороби  </a:t>
            </a:r>
            <a:r>
              <a:rPr lang="uk-UA" sz="2800" dirty="0" smtClean="0">
                <a:solidFill>
                  <a:srgbClr val="FF0000"/>
                </a:solidFill>
              </a:rPr>
              <a:t>мови і голосу </a:t>
            </a:r>
            <a:r>
              <a:rPr lang="uk-UA" sz="2800" dirty="0" smtClean="0"/>
              <a:t>на:</a:t>
            </a:r>
          </a:p>
          <a:p>
            <a:pPr lvl="2">
              <a:buNone/>
            </a:pPr>
            <a:endParaRPr lang="uk-UA" dirty="0" smtClean="0"/>
          </a:p>
          <a:p>
            <a:pPr lvl="2">
              <a:buNone/>
            </a:pPr>
            <a:r>
              <a:rPr lang="uk-UA" dirty="0" smtClean="0"/>
              <a:t>І. проблеми гортані і м'язів, які її приводять в рух</a:t>
            </a:r>
          </a:p>
          <a:p>
            <a:pPr lvl="2">
              <a:buNone/>
            </a:pPr>
            <a:r>
              <a:rPr lang="uk-UA" dirty="0" smtClean="0"/>
              <a:t>ІІ. проблеми пов'язані з язиком – ушкодження самого язика  та органів навколо нього: зубів, вуздечки, твердого піднебіння, м'якого піднебіння, язичка.</a:t>
            </a:r>
          </a:p>
          <a:p>
            <a:pPr lvl="2"/>
            <a:endParaRPr lang="uk-UA" dirty="0" smtClean="0"/>
          </a:p>
          <a:p>
            <a:pPr lvl="2"/>
            <a:endParaRPr lang="uk-UA" dirty="0" smtClean="0"/>
          </a:p>
          <a:p>
            <a:pPr lvl="2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Стародавній  Схід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Стародавній Рим</a:t>
            </a:r>
          </a:p>
          <a:p>
            <a:pPr>
              <a:buNone/>
            </a:pPr>
            <a:r>
              <a:rPr lang="ru-RU" dirty="0" err="1" smtClean="0"/>
              <a:t>Корнелий</a:t>
            </a:r>
            <a:r>
              <a:rPr lang="ru-RU" dirty="0" smtClean="0"/>
              <a:t> </a:t>
            </a:r>
            <a:r>
              <a:rPr lang="ru-RU" dirty="0" err="1" smtClean="0"/>
              <a:t>Цельс</a:t>
            </a:r>
            <a:r>
              <a:rPr lang="ru-RU" dirty="0" smtClean="0"/>
              <a:t> (30-25 р.до н.е.  - 40-45 р.до н.е.) – </a:t>
            </a:r>
          </a:p>
          <a:p>
            <a:pPr>
              <a:buNone/>
            </a:pPr>
            <a:r>
              <a:rPr lang="uk-UA" dirty="0" smtClean="0"/>
              <a:t>зібрав і зберіг багато творів стародавньої медицини. </a:t>
            </a:r>
          </a:p>
          <a:p>
            <a:pPr>
              <a:buNone/>
            </a:pPr>
            <a:r>
              <a:rPr lang="uk-UA" dirty="0" smtClean="0"/>
              <a:t>В його працях зустрічаються замітки про параліч язика, зрощення кінчика язика з нижньою порожниною рота, методи лікування цих випадків.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Стародавній Схід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Арабська цивілізація</a:t>
            </a:r>
          </a:p>
          <a:p>
            <a:pPr>
              <a:buNone/>
            </a:pPr>
            <a:r>
              <a:rPr lang="uk-UA" dirty="0" err="1" smtClean="0"/>
              <a:t>Авіценна</a:t>
            </a:r>
            <a:r>
              <a:rPr lang="uk-UA" dirty="0" smtClean="0"/>
              <a:t> (980 – 1037р.) – перський науковець, лікар, хімік</a:t>
            </a:r>
          </a:p>
          <a:p>
            <a:pPr>
              <a:buNone/>
            </a:pPr>
            <a:r>
              <a:rPr lang="uk-UA" dirty="0" smtClean="0"/>
              <a:t>Згадує в  своїх працях про</a:t>
            </a:r>
          </a:p>
          <a:p>
            <a:pPr lvl="1"/>
            <a:r>
              <a:rPr lang="uk-UA" dirty="0" smtClean="0"/>
              <a:t> заїкання</a:t>
            </a:r>
          </a:p>
          <a:p>
            <a:pPr lvl="1"/>
            <a:r>
              <a:rPr lang="uk-UA" dirty="0" smtClean="0"/>
              <a:t>параліч язика, спазми язика</a:t>
            </a:r>
          </a:p>
          <a:p>
            <a:pPr lvl="1"/>
            <a:r>
              <a:rPr lang="uk-UA" dirty="0" smtClean="0"/>
              <a:t>вкороченню вуздечки</a:t>
            </a:r>
          </a:p>
          <a:p>
            <a:pPr lvl="1"/>
            <a:r>
              <a:rPr lang="uk-UA" dirty="0" smtClean="0"/>
              <a:t>Говорить  про </a:t>
            </a:r>
            <a:r>
              <a:rPr lang="uk-UA" dirty="0" smtClean="0">
                <a:solidFill>
                  <a:srgbClr val="FF0000"/>
                </a:solidFill>
              </a:rPr>
              <a:t>ЦЕНТРАЛЬНІ УШКОДЖЕННЯ </a:t>
            </a:r>
          </a:p>
          <a:p>
            <a:pPr lvl="1"/>
            <a:r>
              <a:rPr lang="uk-UA" dirty="0" smtClean="0">
                <a:solidFill>
                  <a:srgbClr val="FF0000"/>
                </a:solidFill>
              </a:rPr>
              <a:t>МОВИ І ГОЛОСУ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uk-UA" dirty="0" smtClean="0"/>
              <a:t>Середньовічна Європа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/>
          <a:lstStyle/>
          <a:p>
            <a:pPr>
              <a:buNone/>
            </a:pPr>
            <a:r>
              <a:rPr lang="uk-UA" sz="2000" dirty="0" smtClean="0"/>
              <a:t>Зустрічаються тільки спогади про хвороби мови та способи їх лікування.</a:t>
            </a:r>
          </a:p>
          <a:p>
            <a:pPr>
              <a:buNone/>
            </a:pPr>
            <a:r>
              <a:rPr lang="uk-UA" sz="2000" dirty="0" smtClean="0"/>
              <a:t>Відомо про таких вчених6</a:t>
            </a:r>
            <a:endParaRPr lang="uk-UA" dirty="0" smtClean="0"/>
          </a:p>
          <a:p>
            <a:r>
              <a:rPr lang="uk-UA" dirty="0" err="1" smtClean="0"/>
              <a:t>Фабрицій</a:t>
            </a:r>
            <a:r>
              <a:rPr lang="uk-UA" dirty="0" smtClean="0"/>
              <a:t> - німецький хірург з </a:t>
            </a:r>
            <a:r>
              <a:rPr lang="uk-UA" dirty="0" err="1" smtClean="0"/>
              <a:t>Гільдена</a:t>
            </a:r>
            <a:r>
              <a:rPr lang="uk-UA" dirty="0" smtClean="0"/>
              <a:t> </a:t>
            </a:r>
            <a:r>
              <a:rPr lang="ru-RU" b="1" dirty="0" smtClean="0"/>
              <a:t>(1560—1634)  - </a:t>
            </a:r>
            <a:r>
              <a:rPr lang="ru-RU" b="1" dirty="0" err="1" smtClean="0"/>
              <a:t>відновив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ввів</a:t>
            </a:r>
            <a:r>
              <a:rPr lang="ru-RU" b="1" dirty="0" smtClean="0"/>
              <a:t> в науку </a:t>
            </a:r>
            <a:r>
              <a:rPr lang="ru-RU" b="1" dirty="0" err="1" smtClean="0"/>
              <a:t>вченя</a:t>
            </a:r>
            <a:r>
              <a:rPr lang="ru-RU" b="1" dirty="0" smtClean="0"/>
              <a:t> про </a:t>
            </a:r>
            <a:r>
              <a:rPr lang="ru-RU" b="1" dirty="0" err="1" smtClean="0"/>
              <a:t>хвороби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. 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пропагував</a:t>
            </a:r>
            <a:r>
              <a:rPr lang="ru-RU" b="1" dirty="0" smtClean="0"/>
              <a:t> </a:t>
            </a:r>
            <a:r>
              <a:rPr lang="ru-RU" b="1" dirty="0" err="1" smtClean="0"/>
              <a:t>хірургічне</a:t>
            </a:r>
            <a:r>
              <a:rPr lang="ru-RU" b="1" dirty="0" smtClean="0"/>
              <a:t> </a:t>
            </a:r>
            <a:r>
              <a:rPr lang="ru-RU" b="1" dirty="0" err="1" smtClean="0"/>
              <a:t>лікування</a:t>
            </a:r>
            <a:r>
              <a:rPr lang="ru-RU" b="1" dirty="0" smtClean="0"/>
              <a:t> хвороб </a:t>
            </a:r>
            <a:r>
              <a:rPr lang="ru-RU" b="1" dirty="0" err="1" smtClean="0"/>
              <a:t>мовию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uk-UA" dirty="0" smtClean="0"/>
              <a:t> </a:t>
            </a:r>
            <a:r>
              <a:rPr lang="ru-RU" dirty="0" err="1" smtClean="0"/>
              <a:t>Меркуріаліс</a:t>
            </a:r>
            <a:r>
              <a:rPr lang="ru-RU" dirty="0" smtClean="0"/>
              <a:t> (1534—1606)  - знаток </a:t>
            </a:r>
            <a:r>
              <a:rPr lang="ru-RU" dirty="0" err="1" smtClean="0"/>
              <a:t>класичної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в </a:t>
            </a:r>
            <a:r>
              <a:rPr lang="ru-RU" dirty="0" err="1" smtClean="0"/>
              <a:t>особливості</a:t>
            </a:r>
            <a:r>
              <a:rPr lang="ru-RU" dirty="0" smtClean="0"/>
              <a:t>  </a:t>
            </a:r>
            <a:r>
              <a:rPr lang="ru-RU" dirty="0" err="1" smtClean="0"/>
              <a:t>Гіппократа</a:t>
            </a:r>
            <a:r>
              <a:rPr lang="ru-RU" dirty="0" smtClean="0"/>
              <a:t> и Галена, </a:t>
            </a:r>
            <a:r>
              <a:rPr lang="ru-RU" dirty="0" err="1" smtClean="0"/>
              <a:t>склав</a:t>
            </a:r>
            <a:r>
              <a:rPr lang="ru-RU" dirty="0" smtClean="0"/>
              <a:t> трактат (1583р.) де </a:t>
            </a:r>
            <a:r>
              <a:rPr lang="ru-RU" dirty="0" err="1" smtClean="0"/>
              <a:t>зівав</a:t>
            </a:r>
            <a:r>
              <a:rPr lang="ru-RU" dirty="0" smtClean="0"/>
              <a:t> всю </a:t>
            </a:r>
            <a:r>
              <a:rPr lang="ru-RU" dirty="0" err="1" smtClean="0"/>
              <a:t>відому</a:t>
            </a:r>
            <a:r>
              <a:rPr lang="ru-RU" dirty="0" smtClean="0"/>
              <a:t> на той час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клінічно</a:t>
            </a:r>
            <a:r>
              <a:rPr lang="ru-RU" dirty="0" smtClean="0"/>
              <a:t> описав </a:t>
            </a:r>
            <a:r>
              <a:rPr lang="ru-RU" dirty="0" err="1" smtClean="0"/>
              <a:t>заїкання</a:t>
            </a:r>
            <a:r>
              <a:rPr lang="ru-RU" dirty="0" smtClean="0"/>
              <a:t>,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хвороб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німоту</a:t>
            </a:r>
            <a:r>
              <a:rPr lang="ru-RU" dirty="0" smtClean="0"/>
              <a:t>, </a:t>
            </a:r>
            <a:r>
              <a:rPr lang="ru-RU" dirty="0" err="1" smtClean="0"/>
              <a:t>викривлення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XIX </a:t>
            </a:r>
            <a:r>
              <a:rPr lang="uk-UA" dirty="0" smtClean="0"/>
              <a:t>століття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З'являються самостійні дослідження </a:t>
            </a:r>
            <a:r>
              <a:rPr lang="uk-UA" dirty="0" err="1" smtClean="0"/>
              <a:t>патологій</a:t>
            </a:r>
            <a:r>
              <a:rPr lang="uk-UA" dirty="0" smtClean="0"/>
              <a:t> мови</a:t>
            </a:r>
          </a:p>
          <a:p>
            <a:r>
              <a:rPr lang="uk-UA" dirty="0" err="1" smtClean="0"/>
              <a:t>Беме</a:t>
            </a:r>
            <a:r>
              <a:rPr lang="uk-UA" dirty="0" smtClean="0"/>
              <a:t> (</a:t>
            </a:r>
            <a:r>
              <a:rPr lang="ru-RU" dirty="0" smtClean="0"/>
              <a:t> 1975 -1624рр.) –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філософ</a:t>
            </a:r>
            <a:r>
              <a:rPr lang="ru-RU" dirty="0" smtClean="0"/>
              <a:t>, </a:t>
            </a:r>
            <a:r>
              <a:rPr lang="ru-RU" dirty="0" err="1" smtClean="0"/>
              <a:t>патології</a:t>
            </a:r>
            <a:r>
              <a:rPr lang="ru-RU" dirty="0" smtClean="0"/>
              <a:t> голосу та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uk-UA" dirty="0" err="1" smtClean="0"/>
              <a:t>Ітар</a:t>
            </a:r>
            <a:r>
              <a:rPr lang="uk-UA" dirty="0" smtClean="0"/>
              <a:t> (</a:t>
            </a:r>
            <a:r>
              <a:rPr lang="ru-RU" dirty="0" smtClean="0"/>
              <a:t>1774 – 1838р.р.) –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глухонімих</a:t>
            </a:r>
            <a:r>
              <a:rPr lang="ru-RU" dirty="0" smtClean="0"/>
              <a:t>, видав </a:t>
            </a:r>
            <a:r>
              <a:rPr lang="ru-RU" dirty="0" err="1" smtClean="0"/>
              <a:t>статтю</a:t>
            </a:r>
            <a:r>
              <a:rPr lang="ru-RU" dirty="0" smtClean="0"/>
              <a:t> про </a:t>
            </a:r>
            <a:r>
              <a:rPr lang="ru-RU" dirty="0" err="1" smtClean="0"/>
              <a:t>заїкання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uk-UA" dirty="0" smtClean="0"/>
              <a:t>     відділив заїкання від дизартрії.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XIX </a:t>
            </a:r>
            <a:r>
              <a:rPr lang="uk-UA" dirty="0" smtClean="0"/>
              <a:t>століття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Йосиф Франк – (16.04.1844 – 17.12.1911р.р.) – назвав хвороби голосу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дисфоніями</a:t>
            </a:r>
            <a:r>
              <a:rPr lang="uk-UA" dirty="0" smtClean="0"/>
              <a:t>, виділив </a:t>
            </a:r>
            <a:r>
              <a:rPr lang="uk-UA" dirty="0" err="1" smtClean="0">
                <a:solidFill>
                  <a:srgbClr val="FF0000"/>
                </a:solidFill>
              </a:rPr>
              <a:t>парафонію</a:t>
            </a:r>
            <a:r>
              <a:rPr lang="uk-UA" dirty="0" smtClean="0"/>
              <a:t> та </a:t>
            </a:r>
            <a:r>
              <a:rPr lang="uk-UA" dirty="0" smtClean="0">
                <a:solidFill>
                  <a:srgbClr val="FF0000"/>
                </a:solidFill>
              </a:rPr>
              <a:t>афонію. </a:t>
            </a:r>
            <a:r>
              <a:rPr lang="uk-UA" dirty="0" smtClean="0"/>
              <a:t>Артикуляційні розлади – </a:t>
            </a:r>
            <a:r>
              <a:rPr lang="uk-UA" dirty="0" err="1" smtClean="0">
                <a:solidFill>
                  <a:srgbClr val="FF0000"/>
                </a:solidFill>
              </a:rPr>
              <a:t>дислалія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uk-UA" dirty="0" smtClean="0"/>
              <a:t>яка поділяється на  </a:t>
            </a:r>
            <a:r>
              <a:rPr lang="uk-UA" dirty="0" smtClean="0">
                <a:solidFill>
                  <a:srgbClr val="FF0000"/>
                </a:solidFill>
              </a:rPr>
              <a:t>алалію і </a:t>
            </a:r>
            <a:r>
              <a:rPr lang="uk-UA" dirty="0" err="1" smtClean="0">
                <a:solidFill>
                  <a:srgbClr val="FF0000"/>
                </a:solidFill>
              </a:rPr>
              <a:t>могилалію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endParaRPr lang="uk-UA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Рудольф </a:t>
            </a:r>
            <a:r>
              <a:rPr lang="ru-RU" dirty="0" err="1" smtClean="0"/>
              <a:t>Шультесс</a:t>
            </a:r>
            <a:r>
              <a:rPr lang="ru-RU" dirty="0" smtClean="0"/>
              <a:t> – 30 </a:t>
            </a:r>
            <a:r>
              <a:rPr lang="ru-RU" dirty="0" err="1" smtClean="0"/>
              <a:t>травня</a:t>
            </a:r>
            <a:r>
              <a:rPr lang="ru-RU" dirty="0" smtClean="0"/>
              <a:t> 1830 року видав трактат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розділив</a:t>
            </a:r>
            <a:r>
              <a:rPr lang="ru-RU" dirty="0" smtClean="0"/>
              <a:t> </a:t>
            </a:r>
            <a:r>
              <a:rPr lang="ru-RU" dirty="0" err="1" smtClean="0"/>
              <a:t>заїкання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незрозумілу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Знайомство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Нейрологопед </a:t>
            </a:r>
            <a:r>
              <a:rPr lang="uk-UA" i="1" dirty="0" smtClean="0"/>
              <a:t>Романишин Наталія Станіславівна</a:t>
            </a:r>
          </a:p>
          <a:p>
            <a:pPr>
              <a:buNone/>
            </a:pPr>
            <a:r>
              <a:rPr lang="uk-UA" dirty="0" smtClean="0"/>
              <a:t>І Освіта :</a:t>
            </a:r>
            <a:r>
              <a:rPr lang="uk-UA" dirty="0" err="1" smtClean="0"/>
              <a:t>Камянець-Подільський</a:t>
            </a:r>
            <a:r>
              <a:rPr lang="uk-UA" dirty="0" smtClean="0"/>
              <a:t> педагогічний університет (1993 – 1998р.р.)</a:t>
            </a:r>
          </a:p>
          <a:p>
            <a:pPr>
              <a:buNone/>
            </a:pPr>
            <a:r>
              <a:rPr lang="uk-UA" dirty="0" smtClean="0"/>
              <a:t>Спеціальності: </a:t>
            </a:r>
          </a:p>
          <a:p>
            <a:pPr lvl="1"/>
            <a:r>
              <a:rPr lang="uk-UA" dirty="0" smtClean="0"/>
              <a:t>дефектолог (</a:t>
            </a:r>
            <a:r>
              <a:rPr lang="uk-UA" dirty="0" err="1" smtClean="0"/>
              <a:t>олігофренопедагог</a:t>
            </a:r>
            <a:r>
              <a:rPr lang="uk-UA" dirty="0" smtClean="0"/>
              <a:t>)</a:t>
            </a:r>
          </a:p>
          <a:p>
            <a:pPr lvl="1"/>
            <a:r>
              <a:rPr lang="uk-UA" dirty="0" smtClean="0"/>
              <a:t>практичний психолог</a:t>
            </a:r>
          </a:p>
          <a:p>
            <a:pPr>
              <a:buNone/>
            </a:pPr>
            <a:r>
              <a:rPr lang="uk-UA" dirty="0" smtClean="0"/>
              <a:t>ІІ  Освіта: Варшавський університет соціальних дисциплін </a:t>
            </a:r>
            <a:r>
              <a:rPr lang="en-US" dirty="0" smtClean="0"/>
              <a:t>SWPS</a:t>
            </a:r>
            <a:r>
              <a:rPr lang="uk-UA" dirty="0" smtClean="0"/>
              <a:t> (2016 – 2019р.р.)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Освіта:</a:t>
            </a:r>
          </a:p>
          <a:p>
            <a:pPr lvl="1"/>
            <a:r>
              <a:rPr lang="uk-UA" dirty="0" smtClean="0"/>
              <a:t>Логопед.</a:t>
            </a:r>
          </a:p>
          <a:p>
            <a:pPr lvl="1"/>
            <a:r>
              <a:rPr lang="uk-UA" dirty="0" smtClean="0"/>
              <a:t>Нейрологопед</a:t>
            </a: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r>
              <a:rPr lang="uk-UA" dirty="0" smtClean="0"/>
              <a:t>Предмет і завдання логопедії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Теоретичні та </a:t>
            </a:r>
            <a:r>
              <a:rPr lang="uk-UA" dirty="0" err="1" smtClean="0"/>
              <a:t>метологічні</a:t>
            </a:r>
            <a:r>
              <a:rPr lang="uk-UA" dirty="0" smtClean="0"/>
              <a:t> основи логопедії.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411481" y="6215082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r>
              <a:rPr lang="uk-UA" dirty="0" smtClean="0"/>
              <a:t>МОВА</a:t>
            </a:r>
          </a:p>
          <a:p>
            <a:pPr>
              <a:buNone/>
            </a:pPr>
            <a:r>
              <a:rPr lang="uk-UA" i="1" dirty="0" smtClean="0"/>
              <a:t>У всіх її проявах </a:t>
            </a:r>
          </a:p>
          <a:p>
            <a:r>
              <a:rPr lang="uk-UA" dirty="0" smtClean="0"/>
              <a:t>КОМУНІКАЦІЯ МОВНА </a:t>
            </a:r>
          </a:p>
          <a:p>
            <a:pPr>
              <a:buNone/>
            </a:pPr>
            <a:r>
              <a:rPr lang="uk-UA" i="1" dirty="0" smtClean="0"/>
              <a:t>Зразок – норма - патологія</a:t>
            </a:r>
          </a:p>
          <a:p>
            <a:r>
              <a:rPr lang="uk-UA" dirty="0" smtClean="0"/>
              <a:t>ПОРУШЕННЯ МОВЛЕННЯ</a:t>
            </a:r>
          </a:p>
          <a:p>
            <a:pPr>
              <a:buNone/>
            </a:pPr>
            <a:r>
              <a:rPr lang="uk-UA" i="1" dirty="0" smtClean="0"/>
              <a:t>Як явище логопедичне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МОВА  - у всіх її проявах:</a:t>
            </a:r>
          </a:p>
          <a:p>
            <a:r>
              <a:rPr lang="uk-UA" dirty="0" smtClean="0"/>
              <a:t>Ембріологічному  ( формування і розвиток)</a:t>
            </a:r>
          </a:p>
          <a:p>
            <a:r>
              <a:rPr lang="uk-UA" dirty="0" smtClean="0"/>
              <a:t>Патологічному ( розлади мовлення)</a:t>
            </a:r>
          </a:p>
          <a:p>
            <a:r>
              <a:rPr lang="uk-UA" dirty="0" smtClean="0"/>
              <a:t>Суспільному (порозуміння з оточенням)</a:t>
            </a:r>
          </a:p>
          <a:p>
            <a:r>
              <a:rPr lang="uk-UA" dirty="0" smtClean="0"/>
              <a:t>Артистичному ( культура живого слова)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Об'єкт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Особа </a:t>
            </a:r>
            <a:r>
              <a:rPr lang="uk-UA" dirty="0" smtClean="0"/>
              <a:t> </a:t>
            </a:r>
            <a:r>
              <a:rPr lang="uk-UA" dirty="0" smtClean="0"/>
              <a:t>з ПОРУШЕННЯМИ МОВЛЕННЯ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вивчення закономірностей спеціального навчання й виховання </a:t>
            </a:r>
            <a:r>
              <a:rPr lang="ru-RU" dirty="0" err="1" smtClean="0"/>
              <a:t>дітей</a:t>
            </a:r>
            <a:r>
              <a:rPr lang="ru-RU" dirty="0" smtClean="0"/>
              <a:t> з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поширеності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симптоматики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в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дошкільного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шкільного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endParaRPr lang="ru-RU" dirty="0" smtClean="0"/>
          </a:p>
          <a:p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r>
              <a:rPr lang="ru-RU" dirty="0" smtClean="0"/>
              <a:t> на </a:t>
            </a:r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діагностики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endParaRPr lang="ru-RU" dirty="0" smtClean="0"/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науково</a:t>
            </a:r>
            <a:r>
              <a:rPr lang="ru-RU" dirty="0" smtClean="0"/>
              <a:t> </a:t>
            </a:r>
            <a:r>
              <a:rPr lang="ru-RU" dirty="0" err="1" smtClean="0"/>
              <a:t>обґрунтованих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форм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endParaRPr lang="ru-RU" dirty="0" smtClean="0"/>
          </a:p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логопедичної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sz="3600" dirty="0" smtClean="0"/>
              <a:t>   Розробка науково - обґрунтованої системи навчання, виховання і перевиховання осіб з розладами мови, а також попередження мовних розладів.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Вивчення онтогенезу мовної діяльності при різних формах порушень мовлення.</a:t>
            </a:r>
          </a:p>
          <a:p>
            <a:r>
              <a:rPr lang="uk-UA" dirty="0" smtClean="0"/>
              <a:t>Визначення поширеності, симптоматики і ступеня проявів порушень мовлення.</a:t>
            </a:r>
          </a:p>
          <a:p>
            <a:r>
              <a:rPr lang="uk-UA" dirty="0" smtClean="0"/>
              <a:t>Виявлення динаміки спонтанного і спрямованого розвитку дітей з порушеннями мовної діяльності, а також характер впливу мовних розладів на формування їх особистості, на психічний розвиток, на здійснення різних видів діяльності та поведінки.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Вивчення  особливостей формування мови і виникнення порушень мовлення у дітей з різними відхиленнями в розвитку ( при порушеннях інтелекту, слуху, зору і при порушеннях опорно-рухового апарату).</a:t>
            </a:r>
            <a:endParaRPr lang="ru-RU" dirty="0" smtClean="0"/>
          </a:p>
          <a:p>
            <a:pPr lvl="0"/>
            <a:r>
              <a:rPr lang="uk-UA" dirty="0" smtClean="0"/>
              <a:t>Вияснення етіології, механізмів, структури і симптоматики порушень мовлення.</a:t>
            </a:r>
            <a:endParaRPr lang="ru-RU" dirty="0" smtClean="0"/>
          </a:p>
          <a:p>
            <a:pPr lvl="0"/>
            <a:r>
              <a:rPr lang="uk-UA" dirty="0" smtClean="0"/>
              <a:t>Розробка методів педагогічної діагностики порушень мовлення.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Систематизація порушень мовлення.</a:t>
            </a:r>
            <a:endParaRPr lang="ru-RU" dirty="0" smtClean="0"/>
          </a:p>
          <a:p>
            <a:pPr lvl="0"/>
            <a:r>
              <a:rPr lang="uk-UA" dirty="0" smtClean="0"/>
              <a:t>Вдосконалення методів профілактики та корекції порушень мовлення.</a:t>
            </a:r>
            <a:endParaRPr lang="ru-RU" dirty="0" smtClean="0"/>
          </a:p>
          <a:p>
            <a:pPr lvl="0"/>
            <a:r>
              <a:rPr lang="uk-UA" dirty="0" smtClean="0"/>
              <a:t>Розробка питань організації логопедичної допомоги.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Знайомство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Стаж роботи: </a:t>
            </a:r>
          </a:p>
          <a:p>
            <a:pPr lvl="1"/>
            <a:r>
              <a:rPr lang="uk-UA" dirty="0" smtClean="0"/>
              <a:t>24 роки в закладі освіти для дітей з церебральними паралічами</a:t>
            </a:r>
          </a:p>
          <a:p>
            <a:pPr lvl="1"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Категорія:</a:t>
            </a:r>
          </a:p>
          <a:p>
            <a:pPr lvl="1"/>
            <a:r>
              <a:rPr lang="uk-UA" dirty="0" smtClean="0"/>
              <a:t>Спеціаліст вищої категорії.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Сучасні завдання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Просвітництво</a:t>
            </a:r>
          </a:p>
          <a:p>
            <a:pPr lvl="1"/>
            <a:r>
              <a:rPr lang="uk-UA" dirty="0" smtClean="0"/>
              <a:t>батьки</a:t>
            </a:r>
          </a:p>
          <a:p>
            <a:pPr lvl="1"/>
            <a:r>
              <a:rPr lang="uk-UA" dirty="0" smtClean="0"/>
              <a:t>лікарі</a:t>
            </a:r>
          </a:p>
          <a:p>
            <a:pPr lvl="1"/>
            <a:r>
              <a:rPr lang="uk-UA" dirty="0" smtClean="0"/>
              <a:t>вчителі</a:t>
            </a:r>
          </a:p>
          <a:p>
            <a:pPr lvl="1"/>
            <a:r>
              <a:rPr lang="uk-UA" dirty="0" smtClean="0"/>
              <a:t> логопеди</a:t>
            </a:r>
          </a:p>
          <a:p>
            <a:r>
              <a:rPr lang="uk-UA" dirty="0" smtClean="0"/>
              <a:t>Профілактика логопедична</a:t>
            </a:r>
          </a:p>
          <a:p>
            <a:pPr lvl="1"/>
            <a:r>
              <a:rPr lang="uk-UA" dirty="0" smtClean="0"/>
              <a:t>батьки</a:t>
            </a:r>
          </a:p>
          <a:p>
            <a:pPr lvl="1"/>
            <a:r>
              <a:rPr lang="uk-UA" dirty="0" smtClean="0"/>
              <a:t>вихователі</a:t>
            </a:r>
          </a:p>
          <a:p>
            <a:pPr lvl="1"/>
            <a:r>
              <a:rPr lang="uk-UA" dirty="0" smtClean="0"/>
              <a:t>вчителі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логопедії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Принцип систематичності.</a:t>
            </a:r>
            <a:endParaRPr lang="ru-RU" dirty="0" smtClean="0"/>
          </a:p>
          <a:p>
            <a:pPr lvl="0"/>
            <a:r>
              <a:rPr lang="uk-UA" dirty="0" smtClean="0"/>
              <a:t>Принцип комплексності.</a:t>
            </a:r>
            <a:endParaRPr lang="ru-RU" dirty="0" smtClean="0"/>
          </a:p>
          <a:p>
            <a:pPr lvl="0"/>
            <a:r>
              <a:rPr lang="uk-UA" dirty="0" smtClean="0"/>
              <a:t>Принцип розвитку.</a:t>
            </a:r>
            <a:endParaRPr lang="ru-RU" dirty="0" smtClean="0"/>
          </a:p>
          <a:p>
            <a:pPr lvl="0"/>
            <a:r>
              <a:rPr lang="uk-UA" dirty="0" smtClean="0"/>
              <a:t>принцип « обхідного шляху» КОМПЕНСАТОРНИЙ</a:t>
            </a:r>
          </a:p>
          <a:p>
            <a:r>
              <a:rPr lang="uk-UA" dirty="0" smtClean="0"/>
              <a:t>Дидактичні принципи: індивідуальність, унаочнення, доступність</a:t>
            </a:r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dirty="0" smtClean="0"/>
              <a:t> І. Група :</a:t>
            </a:r>
          </a:p>
          <a:p>
            <a:pPr lvl="0"/>
            <a:r>
              <a:rPr lang="uk-UA" dirty="0" smtClean="0"/>
              <a:t>Організаційні методи: порівняння, вивчення в динаміці, комплексний.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ІІ. Група:</a:t>
            </a:r>
          </a:p>
          <a:p>
            <a:r>
              <a:rPr lang="uk-UA" dirty="0" smtClean="0"/>
              <a:t> Емпіричні методи: </a:t>
            </a:r>
            <a:endParaRPr lang="ru-RU" dirty="0" smtClean="0"/>
          </a:p>
          <a:p>
            <a:pPr lvl="1"/>
            <a:r>
              <a:rPr lang="uk-UA" dirty="0" smtClean="0"/>
              <a:t> обсерваційні (спостереження)</a:t>
            </a:r>
            <a:endParaRPr lang="ru-RU" dirty="0" smtClean="0"/>
          </a:p>
          <a:p>
            <a:pPr lvl="1"/>
            <a:r>
              <a:rPr lang="uk-UA" dirty="0" smtClean="0"/>
              <a:t> експериментальні методи</a:t>
            </a:r>
            <a:endParaRPr lang="ru-RU" dirty="0" smtClean="0"/>
          </a:p>
          <a:p>
            <a:pPr lvl="1"/>
            <a:r>
              <a:rPr lang="uk-UA" dirty="0" smtClean="0"/>
              <a:t>психодіагностичні ( тести, анкети, бесіди)</a:t>
            </a:r>
            <a:endParaRPr lang="ru-RU" dirty="0" smtClean="0"/>
          </a:p>
          <a:p>
            <a:pPr lvl="1"/>
            <a:r>
              <a:rPr lang="uk-UA" dirty="0" smtClean="0"/>
              <a:t>біографічні методи ( збір і аналіз анамнестичних даних)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ІІІ. Група : </a:t>
            </a:r>
            <a:endParaRPr lang="ru-RU" dirty="0" smtClean="0"/>
          </a:p>
          <a:p>
            <a:r>
              <a:rPr lang="uk-UA" dirty="0" smtClean="0"/>
              <a:t>Кількісні методи ( математико-статистичні)</a:t>
            </a:r>
          </a:p>
          <a:p>
            <a:pPr>
              <a:buNone/>
            </a:pPr>
            <a:r>
              <a:rPr lang="uk-UA" dirty="0" smtClean="0"/>
              <a:t>І</a:t>
            </a:r>
            <a:r>
              <a:rPr lang="en-US" dirty="0" smtClean="0"/>
              <a:t>V</a:t>
            </a:r>
            <a:r>
              <a:rPr lang="uk-UA" dirty="0" smtClean="0"/>
              <a:t> група:</a:t>
            </a:r>
          </a:p>
          <a:p>
            <a:r>
              <a:rPr lang="uk-UA" dirty="0" smtClean="0"/>
              <a:t>Інтерпретаційні  методи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Логопедія в сучасному світі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І. Теоретична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ІІ. Практична</a:t>
            </a:r>
          </a:p>
          <a:p>
            <a:r>
              <a:rPr lang="uk-UA" dirty="0" smtClean="0"/>
              <a:t>Загальна</a:t>
            </a:r>
          </a:p>
          <a:p>
            <a:pPr lvl="1"/>
            <a:r>
              <a:rPr lang="uk-UA" dirty="0" err="1" smtClean="0"/>
              <a:t>Виховавча</a:t>
            </a:r>
            <a:endParaRPr lang="uk-UA" dirty="0" smtClean="0"/>
          </a:p>
          <a:p>
            <a:pPr lvl="1"/>
            <a:r>
              <a:rPr lang="uk-UA" dirty="0" smtClean="0"/>
              <a:t>артистична</a:t>
            </a:r>
          </a:p>
          <a:p>
            <a:r>
              <a:rPr lang="uk-UA" dirty="0" smtClean="0"/>
              <a:t>Спеціальна</a:t>
            </a:r>
          </a:p>
          <a:p>
            <a:pPr lvl="2">
              <a:buNone/>
            </a:pPr>
            <a:r>
              <a:rPr lang="uk-UA" dirty="0" err="1" smtClean="0"/>
              <a:t>Корекційна</a:t>
            </a:r>
            <a:endParaRPr lang="uk-UA" dirty="0" smtClean="0"/>
          </a:p>
          <a:p>
            <a:pPr lvl="2">
              <a:buNone/>
            </a:pPr>
            <a:r>
              <a:rPr lang="uk-UA" dirty="0" err="1" smtClean="0"/>
              <a:t>Сурдологопедія</a:t>
            </a:r>
            <a:r>
              <a:rPr lang="uk-UA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Логопедія як професія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Логопед в системі освіти</a:t>
            </a:r>
          </a:p>
          <a:p>
            <a:r>
              <a:rPr lang="uk-UA" dirty="0" smtClean="0"/>
              <a:t>Дошкільний навчальний заклад</a:t>
            </a:r>
          </a:p>
          <a:p>
            <a:r>
              <a:rPr lang="uk-UA" dirty="0" smtClean="0"/>
              <a:t>Шкільний освітній заклад</a:t>
            </a:r>
          </a:p>
          <a:p>
            <a:r>
              <a:rPr lang="uk-UA" dirty="0" smtClean="0"/>
              <a:t>Інклюзивно-ресурсний центр</a:t>
            </a:r>
          </a:p>
          <a:p>
            <a:r>
              <a:rPr lang="uk-UA" dirty="0" smtClean="0"/>
              <a:t>Реабілітаційний центр</a:t>
            </a:r>
          </a:p>
          <a:p>
            <a:pPr>
              <a:buNone/>
            </a:pPr>
            <a:r>
              <a:rPr lang="uk-UA" dirty="0" smtClean="0"/>
              <a:t>Логопед в системі медицини</a:t>
            </a:r>
          </a:p>
          <a:p>
            <a:r>
              <a:rPr lang="uk-UA" dirty="0" smtClean="0"/>
              <a:t>ЛОР відділення</a:t>
            </a:r>
          </a:p>
          <a:p>
            <a:r>
              <a:rPr lang="uk-UA" dirty="0" smtClean="0"/>
              <a:t>Неврологічне відділення</a:t>
            </a:r>
          </a:p>
          <a:p>
            <a:pPr>
              <a:buNone/>
            </a:pPr>
            <a:r>
              <a:rPr lang="uk-UA" dirty="0" smtClean="0"/>
              <a:t>Приватна логопедична діяльність</a:t>
            </a:r>
          </a:p>
          <a:p>
            <a:endParaRPr lang="uk-UA" dirty="0" smtClean="0"/>
          </a:p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Підготувала</a:t>
            </a:r>
          </a:p>
          <a:p>
            <a:pPr>
              <a:buNone/>
            </a:pPr>
            <a:r>
              <a:rPr lang="uk-UA" dirty="0" smtClean="0"/>
              <a:t>Нейрологопед </a:t>
            </a:r>
            <a:r>
              <a:rPr lang="uk-UA" dirty="0" smtClean="0"/>
              <a:t>Романишин Н.С.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терміну логопедія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77376"/>
            <a:ext cx="8115328" cy="416626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b="1" dirty="0" err="1" smtClean="0"/>
              <a:t>Логопе́дія</a:t>
            </a:r>
            <a:r>
              <a:rPr lang="ru-RU" dirty="0" smtClean="0"/>
              <a:t> </a:t>
            </a:r>
            <a:r>
              <a:rPr lang="uk-UA" dirty="0" smtClean="0"/>
              <a:t>— наука про порушення мовлення, методи їх попередження, виявлення й усунення засобами спеціального навчання й виховання. Логопедія вивчає причини, механізми, симптоматику, перебіг, структуру порушень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Мовленнєва комунікація"/>
              </a:rPr>
              <a:t>мовленнєвої</a:t>
            </a:r>
            <a:r>
              <a:rPr lang="ru-RU" dirty="0" smtClean="0">
                <a:hlinkClick r:id="rId2" tooltip="Мовленнєва комунікація"/>
              </a:rPr>
              <a:t> </a:t>
            </a:r>
            <a:r>
              <a:rPr lang="ru-RU" dirty="0" err="1" smtClean="0">
                <a:hlinkClick r:id="rId2" tooltip="Мовленнєва комунікація"/>
              </a:rPr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корекційного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терміну логопедія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/>
              <a:t>Logopedia</a:t>
            </a:r>
            <a:r>
              <a:rPr lang="pl-PL" dirty="0" smtClean="0"/>
              <a:t> – </a:t>
            </a:r>
            <a:r>
              <a:rPr lang="pl-PL" u="sng" dirty="0" smtClean="0">
                <a:hlinkClick r:id="rId2" tooltip="Nauka"/>
              </a:rPr>
              <a:t>nauka</a:t>
            </a:r>
            <a:r>
              <a:rPr lang="pl-PL" dirty="0" smtClean="0"/>
              <a:t> o kształtowaniu właściwej </a:t>
            </a:r>
            <a:r>
              <a:rPr lang="pl-PL" u="sng" dirty="0" smtClean="0">
                <a:hlinkClick r:id="rId3" tooltip="Mowa (językoznawstwo)"/>
              </a:rPr>
              <a:t>mowy</a:t>
            </a:r>
            <a:r>
              <a:rPr lang="pl-PL" dirty="0" smtClean="0"/>
              <a:t> w okresie jej rozwoju i jej doskonaleniu w późniejszym okresie (logopedia ogólna), a także o usuwaniu różnego rodzaju wad i zaburzeń mowy (logopedia specjalna).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(</a:t>
            </a:r>
            <a:r>
              <a:rPr lang="uk-UA" sz="2000" dirty="0" smtClean="0"/>
              <a:t>Логопедія – наука про формування правильного мовлення в період  розвитку мови і її вдосконалення на пізніших етапах (логопедія загальна), а також про усунення різного роду вад та розладів мовлення (логопедія спеціальна)</a:t>
            </a:r>
            <a:r>
              <a:rPr lang="uk-UA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терміну логопедія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dirty="0" smtClean="0"/>
              <a:t>     </a:t>
            </a:r>
            <a:r>
              <a:rPr lang="en-US" b="1" dirty="0" smtClean="0"/>
              <a:t>Speech–language pathology</a:t>
            </a:r>
            <a:r>
              <a:rPr lang="en-US" dirty="0" smtClean="0"/>
              <a:t> (or </a:t>
            </a:r>
            <a:r>
              <a:rPr lang="en-US" b="1" dirty="0" smtClean="0"/>
              <a:t>speech and language pathology</a:t>
            </a:r>
            <a:r>
              <a:rPr lang="en-US" dirty="0" smtClean="0"/>
              <a:t>) is a field of expertise practiced by a </a:t>
            </a:r>
            <a:r>
              <a:rPr lang="en-US" u="sng" dirty="0" smtClean="0">
                <a:hlinkClick r:id="rId2" tooltip="Clinician"/>
              </a:rPr>
              <a:t>clinician</a:t>
            </a:r>
            <a:r>
              <a:rPr lang="en-US" dirty="0" smtClean="0"/>
              <a:t> known as a </a:t>
            </a:r>
            <a:r>
              <a:rPr lang="en-US" b="1" dirty="0" smtClean="0"/>
              <a:t>speech–language pathologist</a:t>
            </a:r>
            <a:r>
              <a:rPr lang="en-US" dirty="0" smtClean="0"/>
              <a:t> (</a:t>
            </a:r>
            <a:r>
              <a:rPr lang="en-US" b="1" dirty="0" smtClean="0"/>
              <a:t>SLP</a:t>
            </a:r>
            <a:r>
              <a:rPr lang="en-US" dirty="0" smtClean="0"/>
              <a:t>) or a </a:t>
            </a:r>
            <a:r>
              <a:rPr lang="en-US" b="1" dirty="0" smtClean="0"/>
              <a:t>speech and language therapist</a:t>
            </a:r>
            <a:r>
              <a:rPr lang="en-US" dirty="0" smtClean="0"/>
              <a:t>, both of whom may be known by the shortened description, </a:t>
            </a:r>
            <a:r>
              <a:rPr lang="en-US" b="1" dirty="0" smtClean="0"/>
              <a:t>speech therapist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sz="2000" dirty="0" smtClean="0"/>
              <a:t>     </a:t>
            </a:r>
            <a:r>
              <a:rPr lang="uk-UA" dirty="0" smtClean="0"/>
              <a:t> (</a:t>
            </a:r>
            <a:r>
              <a:rPr lang="uk-UA" sz="2000" dirty="0" smtClean="0"/>
              <a:t>Мовна патологія ( або патологія мови і мовлення) –  це область знань, що практикується клініцистом, відомим як  патолог мови (</a:t>
            </a:r>
            <a:r>
              <a:rPr lang="en-US" sz="2000" dirty="0" smtClean="0"/>
              <a:t>SLP</a:t>
            </a:r>
            <a:r>
              <a:rPr lang="uk-UA" sz="2000" dirty="0" smtClean="0"/>
              <a:t>) або логопед , обоє відомі скорочено як логопед.</a:t>
            </a:r>
            <a:r>
              <a:rPr lang="uk-UA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логопедія</a:t>
            </a:r>
            <a:r>
              <a:rPr lang="ru-RU" dirty="0" smtClean="0"/>
              <a:t>» походить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Грецька мова"/>
              </a:rPr>
              <a:t>грец</a:t>
            </a:r>
            <a:r>
              <a:rPr lang="ru-RU" dirty="0" smtClean="0">
                <a:hlinkClick r:id="rId2" tooltip="Грецька мова"/>
              </a:rPr>
              <a:t>.</a:t>
            </a:r>
            <a:r>
              <a:rPr lang="ru-RU" dirty="0" smtClean="0"/>
              <a:t> </a:t>
            </a:r>
            <a:r>
              <a:rPr lang="pl-PL" dirty="0" smtClean="0"/>
              <a:t>logos — «</a:t>
            </a:r>
            <a:r>
              <a:rPr lang="ru-RU" dirty="0" smtClean="0"/>
              <a:t>слово</a:t>
            </a:r>
            <a:r>
              <a:rPr lang="pl-PL" dirty="0" smtClean="0"/>
              <a:t>», «</a:t>
            </a:r>
            <a:r>
              <a:rPr lang="ru-RU" dirty="0" err="1" smtClean="0"/>
              <a:t>мова</a:t>
            </a:r>
            <a:r>
              <a:rPr lang="pl-PL" dirty="0" smtClean="0"/>
              <a:t>» </a:t>
            </a:r>
            <a:r>
              <a:rPr lang="ru-RU" dirty="0" smtClean="0"/>
              <a:t>та</a:t>
            </a:r>
            <a:r>
              <a:rPr lang="pl-PL" dirty="0" smtClean="0"/>
              <a:t> </a:t>
            </a:r>
            <a:r>
              <a:rPr lang="ru-RU" dirty="0" err="1" smtClean="0">
                <a:hlinkClick r:id="rId2" tooltip="Грецька мова"/>
              </a:rPr>
              <a:t>грец</a:t>
            </a:r>
            <a:r>
              <a:rPr lang="pl-PL" dirty="0" smtClean="0">
                <a:hlinkClick r:id="rId2" tooltip="Грецька мова"/>
              </a:rPr>
              <a:t>.</a:t>
            </a:r>
            <a:r>
              <a:rPr lang="pl-PL" dirty="0" smtClean="0"/>
              <a:t> paideia </a:t>
            </a:r>
            <a:r>
              <a:rPr lang="uk-UA" dirty="0" smtClean="0"/>
              <a:t>( </a:t>
            </a:r>
            <a:r>
              <a:rPr lang="uk-UA" dirty="0" err="1" smtClean="0"/>
              <a:t>педіа</a:t>
            </a:r>
            <a:r>
              <a:rPr lang="uk-UA" dirty="0" smtClean="0"/>
              <a:t>) </a:t>
            </a:r>
            <a:r>
              <a:rPr lang="pl-PL" dirty="0" smtClean="0"/>
              <a:t>— «</a:t>
            </a:r>
            <a:r>
              <a:rPr lang="ru-RU" dirty="0" smtClean="0"/>
              <a:t>навчання</a:t>
            </a:r>
            <a:r>
              <a:rPr lang="pl-PL" dirty="0" smtClean="0"/>
              <a:t>»</a:t>
            </a:r>
            <a:r>
              <a:rPr lang="uk-UA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45173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uk-UA" dirty="0" smtClean="0"/>
              <a:t>Походження логопедії як науки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В процесі становлення логопедія розглядалася як наука:</a:t>
            </a:r>
            <a:endParaRPr lang="en-US" dirty="0" smtClean="0"/>
          </a:p>
          <a:p>
            <a:r>
              <a:rPr lang="uk-UA" dirty="0" smtClean="0"/>
              <a:t>Медична</a:t>
            </a:r>
          </a:p>
          <a:p>
            <a:r>
              <a:rPr lang="uk-UA" dirty="0" smtClean="0"/>
              <a:t>Біологічна</a:t>
            </a:r>
          </a:p>
          <a:p>
            <a:r>
              <a:rPr lang="uk-UA" dirty="0" smtClean="0"/>
              <a:t>Педагогічна</a:t>
            </a:r>
          </a:p>
          <a:p>
            <a:r>
              <a:rPr lang="uk-UA" dirty="0" smtClean="0"/>
              <a:t>Лінгвістична</a:t>
            </a:r>
          </a:p>
          <a:p>
            <a:r>
              <a:rPr lang="uk-UA" dirty="0" err="1" smtClean="0"/>
              <a:t>Холістична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Перші згадки про логопедію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 У найдавнішому письмі, збереженому до наших днів – Біблії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 </a:t>
            </a:r>
            <a:r>
              <a:rPr lang="ru-RU" i="1" dirty="0" err="1" smtClean="0"/>
              <a:t>Євангелія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Йоана</a:t>
            </a:r>
            <a:r>
              <a:rPr lang="ru-RU" i="1" dirty="0" smtClean="0"/>
              <a:t> 1:1-17</a:t>
            </a: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Споконвіку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Слово,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Богом </a:t>
            </a:r>
            <a:r>
              <a:rPr lang="ru-RU" dirty="0" err="1" smtClean="0"/>
              <a:t>було</a:t>
            </a:r>
            <a:r>
              <a:rPr lang="ru-RU" dirty="0" smtClean="0"/>
              <a:t> Слово, </a:t>
            </a:r>
            <a:r>
              <a:rPr lang="ru-RU" dirty="0" err="1" smtClean="0"/>
              <a:t>і</a:t>
            </a:r>
            <a:r>
              <a:rPr lang="ru-RU" dirty="0" smtClean="0"/>
              <a:t> Слово </a:t>
            </a:r>
            <a:r>
              <a:rPr lang="ru-RU" dirty="0" err="1" smtClean="0"/>
              <a:t>було</a:t>
            </a:r>
            <a:r>
              <a:rPr lang="ru-RU" dirty="0" smtClean="0"/>
              <a:t> - Бог. </a:t>
            </a:r>
          </a:p>
          <a:p>
            <a:pPr>
              <a:buNone/>
            </a:pPr>
            <a:r>
              <a:rPr lang="ru-RU" baseline="30000" dirty="0" smtClean="0"/>
              <a:t> </a:t>
            </a:r>
            <a:r>
              <a:rPr lang="ru-RU" dirty="0" smtClean="0"/>
              <a:t>   З Богом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споконвіку</a:t>
            </a:r>
            <a:r>
              <a:rPr lang="ru-RU" dirty="0" smtClean="0"/>
              <a:t>. </a:t>
            </a:r>
          </a:p>
          <a:p>
            <a:pPr>
              <a:buNone/>
            </a:pPr>
            <a:r>
              <a:rPr lang="ru-RU" baseline="30000" dirty="0" smtClean="0"/>
              <a:t> </a:t>
            </a:r>
            <a:r>
              <a:rPr lang="ru-RU" dirty="0" smtClean="0"/>
              <a:t>   Ним </a:t>
            </a:r>
            <a:r>
              <a:rPr lang="ru-RU" dirty="0" err="1" smtClean="0"/>
              <a:t>постало</a:t>
            </a:r>
            <a:r>
              <a:rPr lang="ru-RU" dirty="0" smtClean="0"/>
              <a:t> все,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ніщо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постало</a:t>
            </a:r>
            <a:r>
              <a:rPr lang="ru-RU" dirty="0" smtClean="0"/>
              <a:t>, не </a:t>
            </a:r>
            <a:r>
              <a:rPr lang="ru-RU" dirty="0" err="1" smtClean="0"/>
              <a:t>постало</a:t>
            </a:r>
            <a:r>
              <a:rPr lang="ru-RU" dirty="0" smtClean="0"/>
              <a:t> без </a:t>
            </a:r>
            <a:r>
              <a:rPr lang="ru-RU" dirty="0" err="1" smtClean="0"/>
              <a:t>нього</a:t>
            </a:r>
            <a:r>
              <a:rPr lang="ru-RU" dirty="0" smtClean="0"/>
              <a:t>. 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1834</TotalTime>
  <Words>1206</Words>
  <Application>Microsoft Office PowerPoint</Application>
  <PresentationFormat>Экран (4:3)</PresentationFormat>
  <Paragraphs>239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Апекс</vt:lpstr>
      <vt:lpstr>ЛОГОПЕДІЯ </vt:lpstr>
      <vt:lpstr>Знайомство</vt:lpstr>
      <vt:lpstr>Знайомство</vt:lpstr>
      <vt:lpstr>Значення терміну логопедія</vt:lpstr>
      <vt:lpstr>Значення терміну логопедія</vt:lpstr>
      <vt:lpstr>Значення терміну логопедія</vt:lpstr>
      <vt:lpstr> Термін «логопедія» походить від грец. logos — «слово», «мова» та грец. paideia ( педіа) — «навчання». </vt:lpstr>
      <vt:lpstr>Походження логопедії як науки</vt:lpstr>
      <vt:lpstr>Перші згадки про логопедію</vt:lpstr>
      <vt:lpstr>Стародавній схід -  колиска культури людства</vt:lpstr>
      <vt:lpstr>Стародавній Схід</vt:lpstr>
      <vt:lpstr>Стародавній схід</vt:lpstr>
      <vt:lpstr>Стародавній Схід</vt:lpstr>
      <vt:lpstr>Стародавній Схід</vt:lpstr>
      <vt:lpstr>Стародавній  Схід </vt:lpstr>
      <vt:lpstr>Стародавній Схід</vt:lpstr>
      <vt:lpstr>Середньовічна Європа</vt:lpstr>
      <vt:lpstr>XIX століття</vt:lpstr>
      <vt:lpstr>XIX століття</vt:lpstr>
      <vt:lpstr>Предмет і завдання логопедії  Теоретичні та метологічні основи логопедії.</vt:lpstr>
      <vt:lpstr>Предмет логопедії</vt:lpstr>
      <vt:lpstr>Предмет логопедії</vt:lpstr>
      <vt:lpstr>Об'єкт логопедії</vt:lpstr>
      <vt:lpstr>Завдання логопедії</vt:lpstr>
      <vt:lpstr>Завдання логопедії</vt:lpstr>
      <vt:lpstr>Мета логопедії</vt:lpstr>
      <vt:lpstr>Завдання логопедії</vt:lpstr>
      <vt:lpstr>Завдання логопедії</vt:lpstr>
      <vt:lpstr>Завдання логопедії</vt:lpstr>
      <vt:lpstr>Сучасні завдання логопедії</vt:lpstr>
      <vt:lpstr>Принципи логопедії</vt:lpstr>
      <vt:lpstr>Методи</vt:lpstr>
      <vt:lpstr>Методи</vt:lpstr>
      <vt:lpstr>Логопедія в сучасному світі</vt:lpstr>
      <vt:lpstr>Логопедія як професія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ЛОГОПЕДІЯ</dc:title>
  <dc:creator>Admin</dc:creator>
  <cp:lastModifiedBy>Admin</cp:lastModifiedBy>
  <cp:revision>186</cp:revision>
  <dcterms:created xsi:type="dcterms:W3CDTF">2021-10-23T15:47:38Z</dcterms:created>
  <dcterms:modified xsi:type="dcterms:W3CDTF">2021-11-29T05:24:23Z</dcterms:modified>
</cp:coreProperties>
</file>