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2" r:id="rId4"/>
    <p:sldId id="260" r:id="rId5"/>
    <p:sldId id="263" r:id="rId6"/>
    <p:sldId id="259" r:id="rId7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0033"/>
    <a:srgbClr val="A20000"/>
    <a:srgbClr val="993366"/>
    <a:srgbClr val="6F2927"/>
    <a:srgbClr val="FFCCCC"/>
    <a:srgbClr val="769DCC"/>
    <a:srgbClr val="89A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2921" tIns="46461" rIns="92921" bIns="46461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2921" tIns="46461" rIns="92921" bIns="46461" rtlCol="0"/>
          <a:lstStyle>
            <a:lvl1pPr algn="r">
              <a:defRPr sz="1200"/>
            </a:lvl1pPr>
          </a:lstStyle>
          <a:p>
            <a:pPr>
              <a:defRPr/>
            </a:pPr>
            <a:fld id="{ED153325-B188-4E99-B748-0BABDA713E96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1" rIns="92921" bIns="4646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 vert="horz" lIns="92921" tIns="46461" rIns="92921" bIns="4646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6677"/>
            <a:ext cx="2971800" cy="497285"/>
          </a:xfrm>
          <a:prstGeom prst="rect">
            <a:avLst/>
          </a:prstGeom>
        </p:spPr>
        <p:txBody>
          <a:bodyPr vert="horz" lIns="92921" tIns="46461" rIns="92921" bIns="4646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2921" tIns="46461" rIns="92921" bIns="46461" rtlCol="0" anchor="b"/>
          <a:lstStyle>
            <a:lvl1pPr algn="r">
              <a:defRPr sz="1200"/>
            </a:lvl1pPr>
          </a:lstStyle>
          <a:p>
            <a:pPr>
              <a:defRPr/>
            </a:pPr>
            <a:fld id="{3A16C9D4-DA4D-4B58-BA0B-E40F26E52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60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286676" cy="1470025"/>
          </a:xfrm>
        </p:spPr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429000"/>
            <a:ext cx="471490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00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6F86D-805C-4F70-9F7B-EB516A101A8B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7E6B-4B5C-4E10-8131-1D4402AC0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1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2B34-C614-4C33-80F9-81D321F52606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D049-E3A5-4CD2-9AC3-347005CFB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962B-DEF2-4E82-9571-F6B04D78D365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7421-95B4-4212-B34A-4C0172721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88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92CE-9A27-48E6-958B-AA14AC26B8E8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6A07-01CC-4452-B8C3-E1264D3A8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F7B35-F9D8-4486-9305-3316085A95B9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CC0C-7D2F-4281-9B4B-AAA4159ED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5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53E7-F940-41C4-BD0B-B731E79B7395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35BD-6463-4A60-A1AF-30F1DC21D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9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E24A-5D3E-4CAD-AFDA-7BD436B350BA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8340-9E74-4CEF-A2F5-7CB4B2301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7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1B3FB-319B-4A3E-8CFE-59330835C74F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F41D-EBE1-4309-ADAE-AF1152132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6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9D42-73C3-4A2E-832D-85F111030CD7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57CC-20AF-43D2-8928-18E96FDE8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2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C83C5-2ED7-44E6-9B3F-E1ECCBC4248D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CF75A-D5B2-425D-8C9E-F4F3786B9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7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C2F5F-D28B-4D32-80DA-971CCB33CAC1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517F-2094-4786-90D6-E731868EB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6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3C5C4-85D4-4A62-9A62-D3D0D83C0970}" type="datetimeFigureOut">
              <a:rPr lang="ru-RU"/>
              <a:pPr>
                <a:defRPr/>
              </a:pPr>
              <a:t>09.03.2011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921553-3040-41B5-9CB0-3A917AE86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1430"/>
          <a:solidFill>
            <a:srgbClr val="660033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6696744" cy="154203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smtClean="0"/>
              <a:t>Загальношкільні батьківські </a:t>
            </a:r>
            <a:br>
              <a:rPr lang="uk-UA" sz="6000" smtClean="0"/>
            </a:br>
            <a:r>
              <a:rPr lang="uk-UA" sz="6000" smtClean="0"/>
              <a:t>збори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56612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 жовтня 2017 р.</a:t>
            </a:r>
            <a:endParaRPr lang="uk-UA" b="1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6120680" cy="7920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cap="all" dirty="0" smtClean="0">
                <a:latin typeface="Georgia" pitchFamily="18" charset="0"/>
              </a:rPr>
              <a:t>Порядок  денний</a:t>
            </a:r>
            <a:r>
              <a:rPr lang="uk-UA" sz="2800" dirty="0" smtClean="0">
                <a:latin typeface="Georgia" pitchFamily="18" charset="0"/>
              </a:rPr>
              <a:t>: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484784"/>
            <a:ext cx="676875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2000" dirty="0" smtClean="0">
              <a:solidFill>
                <a:srgbClr val="660033"/>
              </a:solidFill>
              <a:latin typeface="Georgia" pitchFamily="18" charset="0"/>
            </a:endParaRP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rgbClr val="660033"/>
                </a:solidFill>
                <a:latin typeface="Georgia" pitchFamily="18" charset="0"/>
              </a:rPr>
              <a:t>Безпека життєдіяльності учнів в осінньо-зимовий період</a:t>
            </a:r>
          </a:p>
          <a:p>
            <a:pPr marL="342900" indent="-342900" algn="r"/>
            <a:r>
              <a:rPr lang="uk-UA" sz="1600" i="1" dirty="0" smtClean="0">
                <a:solidFill>
                  <a:srgbClr val="660033"/>
                </a:solidFill>
                <a:latin typeface="Georgia" pitchFamily="18" charset="0"/>
              </a:rPr>
              <a:t>Заступник директора з навчально-виховної роботи</a:t>
            </a:r>
          </a:p>
          <a:p>
            <a:pPr marL="342900" indent="-342900" algn="r"/>
            <a:r>
              <a:rPr lang="uk-UA" sz="1600" i="1" dirty="0" smtClean="0">
                <a:solidFill>
                  <a:srgbClr val="660033"/>
                </a:solidFill>
                <a:latin typeface="Georgia" pitchFamily="18" charset="0"/>
              </a:rPr>
              <a:t> </a:t>
            </a:r>
            <a:r>
              <a:rPr lang="uk-UA" sz="1600" i="1" dirty="0" err="1" smtClean="0">
                <a:solidFill>
                  <a:srgbClr val="660033"/>
                </a:solidFill>
                <a:latin typeface="Georgia" pitchFamily="18" charset="0"/>
              </a:rPr>
              <a:t>Свиридюк</a:t>
            </a:r>
            <a:r>
              <a:rPr lang="uk-UA" sz="1600" i="1" dirty="0" smtClean="0">
                <a:solidFill>
                  <a:srgbClr val="660033"/>
                </a:solidFill>
                <a:latin typeface="Georgia" pitchFamily="18" charset="0"/>
              </a:rPr>
              <a:t> О. М.</a:t>
            </a:r>
            <a:endParaRPr lang="en-US" sz="1600" i="1" dirty="0" smtClean="0">
              <a:solidFill>
                <a:srgbClr val="660033"/>
              </a:solidFill>
              <a:latin typeface="Georgia" pitchFamily="18" charset="0"/>
            </a:endParaRP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rgbClr val="660033"/>
                </a:solidFill>
                <a:latin typeface="Georgia" pitchFamily="18" charset="0"/>
              </a:rPr>
              <a:t>Мобільний телефон: сучасний засіб навчання         чи зайва річ у школі?</a:t>
            </a:r>
          </a:p>
          <a:p>
            <a:pPr marL="342900" indent="-342900"/>
            <a:r>
              <a:rPr lang="uk-UA" sz="2000" i="1" dirty="0" smtClean="0">
                <a:solidFill>
                  <a:srgbClr val="660033"/>
                </a:solidFill>
                <a:latin typeface="Georgia" pitchFamily="18" charset="0"/>
              </a:rPr>
              <a:t>                           </a:t>
            </a:r>
            <a:r>
              <a:rPr lang="uk-UA" sz="1600" i="1" dirty="0" smtClean="0">
                <a:solidFill>
                  <a:srgbClr val="660033"/>
                </a:solidFill>
                <a:latin typeface="Georgia" pitchFamily="18" charset="0"/>
              </a:rPr>
              <a:t>Практичний психолог Олійник Р. І.</a:t>
            </a:r>
          </a:p>
          <a:p>
            <a:pPr algn="r"/>
            <a:endParaRPr lang="uk-UA" sz="2000" i="1" dirty="0" smtClean="0">
              <a:solidFill>
                <a:srgbClr val="660033"/>
              </a:solidFill>
              <a:latin typeface="Georgia" pitchFamily="18" charset="0"/>
            </a:endParaRPr>
          </a:p>
          <a:p>
            <a:pPr marL="342900" indent="-342900">
              <a:buAutoNum type="arabicPeriod" startAt="2"/>
            </a:pPr>
            <a:r>
              <a:rPr lang="uk-UA" sz="2000" dirty="0" smtClean="0">
                <a:solidFill>
                  <a:srgbClr val="660033"/>
                </a:solidFill>
                <a:latin typeface="Georgia" pitchFamily="18" charset="0"/>
              </a:rPr>
              <a:t>Чому важливо передавати дітям </a:t>
            </a:r>
          </a:p>
          <a:p>
            <a:r>
              <a:rPr lang="uk-UA" sz="2000" dirty="0">
                <a:solidFill>
                  <a:srgbClr val="660033"/>
                </a:solidFill>
                <a:latin typeface="Georgia" pitchFamily="18" charset="0"/>
              </a:rPr>
              <a:t> </a:t>
            </a:r>
            <a:r>
              <a:rPr lang="uk-UA" sz="2000" dirty="0" smtClean="0">
                <a:solidFill>
                  <a:srgbClr val="660033"/>
                </a:solidFill>
                <a:latin typeface="Georgia" pitchFamily="18" charset="0"/>
              </a:rPr>
              <a:t>     духовні </a:t>
            </a:r>
            <a:r>
              <a:rPr lang="uk-UA" sz="2000" dirty="0" smtClean="0">
                <a:solidFill>
                  <a:srgbClr val="660033"/>
                </a:solidFill>
                <a:latin typeface="Georgia" pitchFamily="18" charset="0"/>
              </a:rPr>
              <a:t>цінності</a:t>
            </a:r>
            <a:endParaRPr lang="en-US" sz="2000" dirty="0" smtClean="0">
              <a:solidFill>
                <a:srgbClr val="660033"/>
              </a:solidFill>
              <a:latin typeface="Georgia" pitchFamily="18" charset="0"/>
            </a:endParaRPr>
          </a:p>
          <a:p>
            <a:r>
              <a:rPr lang="en-US" sz="2000" i="1" dirty="0">
                <a:solidFill>
                  <a:srgbClr val="660033"/>
                </a:solidFill>
                <a:latin typeface="Georgia" pitchFamily="18" charset="0"/>
              </a:rPr>
              <a:t> </a:t>
            </a:r>
            <a:r>
              <a:rPr lang="en-US" sz="2000" i="1" dirty="0" smtClean="0">
                <a:solidFill>
                  <a:srgbClr val="660033"/>
                </a:solidFill>
                <a:latin typeface="Georgia" pitchFamily="18" charset="0"/>
              </a:rPr>
              <a:t>                </a:t>
            </a:r>
            <a:r>
              <a:rPr lang="uk-UA" sz="2000" i="1" dirty="0" smtClean="0">
                <a:solidFill>
                  <a:srgbClr val="660033"/>
                </a:solidFill>
                <a:latin typeface="Georgia" pitchFamily="18" charset="0"/>
              </a:rPr>
              <a:t>                    </a:t>
            </a:r>
            <a:r>
              <a:rPr lang="en-US" sz="2000" i="1" dirty="0" smtClean="0">
                <a:solidFill>
                  <a:srgbClr val="660033"/>
                </a:solidFill>
                <a:latin typeface="Georgia" pitchFamily="18" charset="0"/>
              </a:rPr>
              <a:t>  </a:t>
            </a:r>
            <a:r>
              <a:rPr lang="uk-UA" sz="2000" i="1" dirty="0" smtClean="0">
                <a:solidFill>
                  <a:srgbClr val="660033"/>
                </a:solidFill>
                <a:latin typeface="Georgia" pitchFamily="18" charset="0"/>
              </a:rPr>
              <a:t>о. </a:t>
            </a:r>
            <a:r>
              <a:rPr lang="uk-UA" sz="2000" i="1" dirty="0">
                <a:solidFill>
                  <a:srgbClr val="660033"/>
                </a:solidFill>
                <a:latin typeface="Georgia" pitchFamily="18" charset="0"/>
              </a:rPr>
              <a:t>І</a:t>
            </a:r>
            <a:r>
              <a:rPr lang="uk-UA" sz="2000" i="1" dirty="0" smtClean="0">
                <a:solidFill>
                  <a:srgbClr val="660033"/>
                </a:solidFill>
                <a:latin typeface="Georgia" pitchFamily="18" charset="0"/>
              </a:rPr>
              <a:t>гор </a:t>
            </a:r>
            <a:r>
              <a:rPr lang="uk-UA" sz="2000" i="1" dirty="0">
                <a:solidFill>
                  <a:srgbClr val="660033"/>
                </a:solidFill>
                <a:latin typeface="Georgia" pitchFamily="18" charset="0"/>
              </a:rPr>
              <a:t>К</a:t>
            </a:r>
            <a:r>
              <a:rPr lang="uk-UA" sz="2000" i="1" dirty="0" smtClean="0">
                <a:solidFill>
                  <a:srgbClr val="660033"/>
                </a:solidFill>
                <a:latin typeface="Georgia" pitchFamily="18" charset="0"/>
              </a:rPr>
              <a:t>олісник</a:t>
            </a:r>
            <a:endParaRPr lang="uk-UA" sz="2000" i="1" dirty="0" smtClean="0">
              <a:solidFill>
                <a:srgbClr val="660033"/>
              </a:solidFill>
              <a:latin typeface="Georgia" pitchFamily="18" charset="0"/>
            </a:endParaRPr>
          </a:p>
          <a:p>
            <a:pPr algn="r"/>
            <a:endParaRPr lang="uk-UA" dirty="0">
              <a:solidFill>
                <a:srgbClr val="660033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764705"/>
            <a:ext cx="6120680" cy="7920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cap="all" dirty="0" smtClean="0">
                <a:latin typeface="Georgia" pitchFamily="18" charset="0"/>
              </a:rPr>
              <a:t> 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980728"/>
            <a:ext cx="67687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uk-UA" sz="2400" b="1" dirty="0" smtClean="0">
                <a:solidFill>
                  <a:srgbClr val="660033"/>
                </a:solidFill>
                <a:latin typeface="Georgia" pitchFamily="18" charset="0"/>
              </a:rPr>
              <a:t>Мобільний телефон: </a:t>
            </a:r>
          </a:p>
          <a:p>
            <a:pPr marL="342900" indent="-342900" algn="ctr"/>
            <a:r>
              <a:rPr lang="uk-UA" sz="2400" b="1" dirty="0" smtClean="0">
                <a:solidFill>
                  <a:srgbClr val="660033"/>
                </a:solidFill>
                <a:latin typeface="Georgia" pitchFamily="18" charset="0"/>
              </a:rPr>
              <a:t>сучасний засіб навчання чи зайва річ у школі?</a:t>
            </a:r>
          </a:p>
          <a:p>
            <a:pPr algn="r"/>
            <a:r>
              <a:rPr lang="uk-UA" sz="1600" i="1" dirty="0" smtClean="0">
                <a:solidFill>
                  <a:srgbClr val="660033"/>
                </a:solidFill>
                <a:latin typeface="Georgia" pitchFamily="18" charset="0"/>
              </a:rPr>
              <a:t> </a:t>
            </a:r>
            <a:endParaRPr lang="uk-UA" sz="2000" dirty="0" smtClean="0">
              <a:solidFill>
                <a:srgbClr val="660033"/>
              </a:solidFill>
              <a:latin typeface="Georgia" pitchFamily="18" charset="0"/>
            </a:endParaRPr>
          </a:p>
          <a:p>
            <a:pPr algn="r"/>
            <a:endParaRPr lang="uk-UA" dirty="0">
              <a:solidFill>
                <a:srgbClr val="660033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5"/>
            <a:ext cx="2304256" cy="144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861048"/>
            <a:ext cx="3619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74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49969"/>
          <a:stretch/>
        </p:blipFill>
        <p:spPr bwMode="auto">
          <a:xfrm rot="10800000">
            <a:off x="4578803" y="0"/>
            <a:ext cx="4565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6120680" cy="7920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cap="all" dirty="0" smtClean="0">
                <a:latin typeface="Georgia" pitchFamily="18" charset="0"/>
              </a:rPr>
              <a:t/>
            </a:r>
            <a:br>
              <a:rPr lang="uk-UA" sz="2000" cap="all" dirty="0" smtClean="0">
                <a:latin typeface="Georgia" pitchFamily="18" charset="0"/>
              </a:rPr>
            </a:br>
            <a:r>
              <a:rPr lang="uk-UA" sz="1800" cap="all" dirty="0" smtClean="0">
                <a:latin typeface="Georgia" pitchFamily="18" charset="0"/>
              </a:rPr>
              <a:t>До чого може призвести безконтрольне використання дитиною мобільного телефону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564243"/>
            <a:ext cx="67687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000" dirty="0" smtClean="0">
                <a:solidFill>
                  <a:srgbClr val="660033"/>
                </a:solidFill>
                <a:latin typeface="Georgia" pitchFamily="18" charset="0"/>
              </a:rPr>
              <a:t>Погіршення зору ;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rgbClr val="660033"/>
                </a:solidFill>
                <a:latin typeface="Georgia" pitchFamily="18" charset="0"/>
              </a:rPr>
              <a:t>Викривлення хребта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rgbClr val="660033"/>
                </a:solidFill>
                <a:latin typeface="Georgia" pitchFamily="18" charset="0"/>
              </a:rPr>
              <a:t>Гіподинамія – низька рухова активність дітей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rgbClr val="660033"/>
                </a:solidFill>
                <a:latin typeface="Georgia" pitchFamily="18" charset="0"/>
              </a:rPr>
              <a:t>Порушення сну та головні болі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rgbClr val="660033"/>
                </a:solidFill>
                <a:latin typeface="Georgia" pitchFamily="18" charset="0"/>
              </a:rPr>
              <a:t>Гігієнічні проблеми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rgbClr val="660033"/>
                </a:solidFill>
                <a:latin typeface="Georgia" pitchFamily="18" charset="0"/>
              </a:rPr>
              <a:t> Зниження концентрації уваги – і як наслідок труднощі у навчанні;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rgbClr val="660033"/>
                </a:solidFill>
                <a:latin typeface="Georgia" pitchFamily="18" charset="0"/>
              </a:rPr>
              <a:t>Розсіювання уваги – дитина йде додому і слухає музику в навушниках, забуваючи про правила дорожнього руху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rgbClr val="660033"/>
                </a:solidFill>
                <a:latin typeface="Georgia" pitchFamily="18" charset="0"/>
              </a:rPr>
              <a:t>Мобільна залежність – такий стан людини, при якому телефон стає предметом культу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rgbClr val="660033"/>
                </a:solidFill>
                <a:latin typeface="Georgia" pitchFamily="18" charset="0"/>
              </a:rPr>
              <a:t>Психологічні проблеми – втрачається зв’язок з реальним світом, виникають труднощі у спілкуванні та емоційні розлади</a:t>
            </a:r>
          </a:p>
          <a:p>
            <a:pPr marL="342900" indent="-342900"/>
            <a:endParaRPr lang="uk-UA" sz="2000" dirty="0" smtClean="0">
              <a:solidFill>
                <a:srgbClr val="660033"/>
              </a:solidFill>
              <a:latin typeface="Georgia" pitchFamily="18" charset="0"/>
            </a:endParaRPr>
          </a:p>
          <a:p>
            <a:pPr algn="r"/>
            <a:endParaRPr lang="uk-UA" dirty="0">
              <a:solidFill>
                <a:srgbClr val="660033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49969"/>
          <a:stretch/>
        </p:blipFill>
        <p:spPr bwMode="auto">
          <a:xfrm rot="10800000">
            <a:off x="4578803" y="0"/>
            <a:ext cx="45651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6120680" cy="7920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800" cap="all" smtClean="0">
                <a:latin typeface="Georgia" pitchFamily="18" charset="0"/>
              </a:rPr>
              <a:t>Правила користування мобільними телефонами у ліцеї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412776"/>
            <a:ext cx="7272808" cy="508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660033"/>
                </a:solidFill>
                <a:latin typeface="Georgia" pitchFamily="18" charset="0"/>
              </a:rPr>
              <a:t>Дозволити застосування у ліцеї мобільних телефонів для забезпечення застосування інформаційно-комунікаційних технологій під час  навчально-виховного процесу.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660033"/>
                </a:solidFill>
                <a:latin typeface="Georgia" pitchFamily="18" charset="0"/>
              </a:rPr>
              <a:t>Під час уроків, годин класного керівника, виховних заходів, а також під час перебування у бібліотеці ліцею необхідно вимикати або переводити телефон у режим «без звуку».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660033"/>
                </a:solidFill>
                <a:latin typeface="Georgia" pitchFamily="18" charset="0"/>
              </a:rPr>
              <a:t>Під час проведення уроків та інших заходів мобільний телефон не повинен бути на робочому місті. Якщо ж ця заборона буде порушена, </a:t>
            </a:r>
            <a:r>
              <a:rPr lang="uk-UA" sz="1600" dirty="0">
                <a:solidFill>
                  <a:srgbClr val="660033"/>
                </a:solidFill>
                <a:latin typeface="Georgia" pitchFamily="18" charset="0"/>
              </a:rPr>
              <a:t>то вчитель має право вилучити телефон та повернути його батькам учня</a:t>
            </a:r>
            <a:r>
              <a:rPr lang="uk-UA" sz="1600" dirty="0" smtClean="0">
                <a:solidFill>
                  <a:srgbClr val="660033"/>
                </a:solidFill>
                <a:latin typeface="Georgia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660033"/>
                </a:solidFill>
                <a:latin typeface="Georgia" pitchFamily="18" charset="0"/>
              </a:rPr>
              <a:t>Учням заборонено фотографувати мобільним телефоном, робити звукові та відео записи  - як під час перерв так і під час уроків та виховних заходів.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660033"/>
                </a:solidFill>
                <a:latin typeface="Georgia" pitchFamily="18" charset="0"/>
              </a:rPr>
              <a:t>Не залишати без догляду мобільний телефон, навіть коли ненадовго залишаєте своє робоче місце.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660033"/>
                </a:solidFill>
                <a:latin typeface="Georgia" pitchFamily="18" charset="0"/>
              </a:rPr>
              <a:t>Відповідальність за збереження мобільних телефонів адміністрація та педагогічний колектив  ліцею не несе. У випадку крадіжок  мобільних телефонів дирекція та вчителі не вживають жодних заходів щодо їх пошуку.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1600" dirty="0">
              <a:solidFill>
                <a:srgbClr val="660033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91680" y="620687"/>
            <a:ext cx="5832648" cy="1224137"/>
          </a:xfrm>
        </p:spPr>
        <p:txBody>
          <a:bodyPr/>
          <a:lstStyle/>
          <a:p>
            <a:r>
              <a:rPr lang="uk-UA" dirty="0" smtClean="0"/>
              <a:t>Шановні батьки!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700808"/>
            <a:ext cx="66247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000" dirty="0" smtClean="0">
                <a:solidFill>
                  <a:srgbClr val="990033"/>
                </a:solidFill>
                <a:latin typeface="Georgia" pitchFamily="18" charset="0"/>
              </a:rPr>
              <a:t>Вчіть дитину користуватися мобільним телефоном тільки за необхідністю;</a:t>
            </a:r>
            <a:endParaRPr lang="en-US" sz="2000" dirty="0" smtClean="0">
              <a:solidFill>
                <a:srgbClr val="990033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q"/>
            </a:pPr>
            <a:endParaRPr lang="uk-UA" sz="2000" dirty="0" smtClean="0">
              <a:solidFill>
                <a:srgbClr val="990033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solidFill>
                  <a:srgbClr val="990033"/>
                </a:solidFill>
                <a:latin typeface="Georgia" pitchFamily="18" charset="0"/>
              </a:rPr>
              <a:t> розвивати в дітей культуру спілкування телефоном в громадських місцях та підтверджувати це власним прикладом</a:t>
            </a:r>
          </a:p>
          <a:p>
            <a:endParaRPr lang="uk-UA" sz="2000" dirty="0" smtClean="0">
              <a:solidFill>
                <a:srgbClr val="990033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solidFill>
                  <a:srgbClr val="990033"/>
                </a:solidFill>
                <a:latin typeface="Georgia" pitchFamily="18" charset="0"/>
              </a:rPr>
              <a:t> відповідально ставитися до власного здоров</a:t>
            </a:r>
            <a:r>
              <a:rPr lang="en-US" sz="2000" dirty="0" smtClean="0">
                <a:solidFill>
                  <a:srgbClr val="990033"/>
                </a:solidFill>
                <a:latin typeface="Georgia" pitchFamily="18" charset="0"/>
              </a:rPr>
              <a:t>’</a:t>
            </a:r>
            <a:r>
              <a:rPr lang="uk-UA" sz="2000" dirty="0" smtClean="0">
                <a:solidFill>
                  <a:srgbClr val="990033"/>
                </a:solidFill>
                <a:latin typeface="Georgia" pitchFamily="18" charset="0"/>
              </a:rPr>
              <a:t>я </a:t>
            </a:r>
          </a:p>
          <a:p>
            <a:endParaRPr lang="uk-UA" dirty="0">
              <a:solidFill>
                <a:srgbClr val="9900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4797152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990033"/>
                </a:solidFill>
                <a:latin typeface="Georgia" pitchFamily="18" charset="0"/>
              </a:rPr>
              <a:t>Мобільний телефон з</a:t>
            </a:r>
            <a:r>
              <a:rPr lang="en-US" b="1" dirty="0" smtClean="0">
                <a:solidFill>
                  <a:srgbClr val="990033"/>
                </a:solidFill>
                <a:latin typeface="Georgia" pitchFamily="18" charset="0"/>
              </a:rPr>
              <a:t>’</a:t>
            </a:r>
            <a:r>
              <a:rPr lang="uk-UA" b="1" dirty="0" err="1" smtClean="0">
                <a:solidFill>
                  <a:srgbClr val="990033"/>
                </a:solidFill>
                <a:latin typeface="Georgia" pitchFamily="18" charset="0"/>
              </a:rPr>
              <a:t>єднує</a:t>
            </a:r>
            <a:r>
              <a:rPr lang="uk-UA" b="1" dirty="0" smtClean="0">
                <a:solidFill>
                  <a:srgbClr val="990033"/>
                </a:solidFill>
                <a:latin typeface="Georgia" pitchFamily="18" charset="0"/>
              </a:rPr>
              <a:t> людей, що знаходяться далеко і роз</a:t>
            </a:r>
            <a:r>
              <a:rPr lang="en-US" b="1" dirty="0" smtClean="0">
                <a:solidFill>
                  <a:srgbClr val="990033"/>
                </a:solidFill>
                <a:latin typeface="Georgia" pitchFamily="18" charset="0"/>
              </a:rPr>
              <a:t>’</a:t>
            </a:r>
            <a:r>
              <a:rPr lang="uk-UA" b="1" dirty="0" err="1" smtClean="0">
                <a:solidFill>
                  <a:srgbClr val="990033"/>
                </a:solidFill>
                <a:latin typeface="Georgia" pitchFamily="18" charset="0"/>
              </a:rPr>
              <a:t>єднує</a:t>
            </a:r>
            <a:r>
              <a:rPr lang="uk-UA" b="1" dirty="0" smtClean="0">
                <a:solidFill>
                  <a:srgbClr val="990033"/>
                </a:solidFill>
                <a:latin typeface="Georgia" pitchFamily="18" charset="0"/>
              </a:rPr>
              <a:t> з тими, хто знаходиться поруч</a:t>
            </a:r>
            <a:endParaRPr lang="uk-UA" b="1" dirty="0">
              <a:solidFill>
                <a:srgbClr val="990033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РОЗОВАЯ 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РОЗОВАЯ РАМКА</Template>
  <TotalTime>7476</TotalTime>
  <Words>360</Words>
  <Application>Microsoft Office PowerPoint</Application>
  <PresentationFormat>Экран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Презентация РОЗОВАЯ РАМКА</vt:lpstr>
      <vt:lpstr>Загальношкільні батьківські  збори</vt:lpstr>
      <vt:lpstr>Порядок  денний:</vt:lpstr>
      <vt:lpstr> </vt:lpstr>
      <vt:lpstr> До чого може призвести безконтрольне використання дитиною мобільного телефону</vt:lpstr>
      <vt:lpstr>Правила користування мобільними телефонами у ліцеї</vt:lpstr>
      <vt:lpstr>Шановні батьки!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1</cp:lastModifiedBy>
  <cp:revision>388</cp:revision>
  <cp:lastPrinted>2011-03-08T23:57:28Z</cp:lastPrinted>
  <dcterms:created xsi:type="dcterms:W3CDTF">2011-07-22T06:58:57Z</dcterms:created>
  <dcterms:modified xsi:type="dcterms:W3CDTF">2011-03-09T02:15:40Z</dcterms:modified>
</cp:coreProperties>
</file>