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D7203C0F-1B7A-4285-B72B-06300440193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озділ без заголовка" id="{27583025-9647-4361-A704-AA06B6C98A65}">
          <p14:sldIdLst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1%83%D0%B2%D0%B5%D0%BD%D1%96%D1%80" TargetMode="External"/><Relationship Id="rId13" Type="http://schemas.openxmlformats.org/officeDocument/2006/relationships/hyperlink" Target="https://uk.wikipedia.org/wiki/%D0%9A%D0%B0%D0%BC'%D1%8F%D0%BD%D0%B0_%D0%BC%D0%B0%D1%81%D0%B0" TargetMode="External"/><Relationship Id="rId3" Type="http://schemas.openxmlformats.org/officeDocument/2006/relationships/hyperlink" Target="https://uk.wikipedia.org/wiki/%D0%93%D0%BE%D0%BD%D1%87%D0%B0%D1%80%D0%BD%D1%96_%D0%B3%D0%BB%D0%B8%D0%BD%D0%B8" TargetMode="External"/><Relationship Id="rId7" Type="http://schemas.openxmlformats.org/officeDocument/2006/relationships/hyperlink" Target="https://uk.wikipedia.org/wiki/%D0%9F%D1%80%D0%B8%D0%BA%D1%80%D0%B0%D1%81%D0%B0" TargetMode="External"/><Relationship Id="rId12" Type="http://schemas.openxmlformats.org/officeDocument/2006/relationships/hyperlink" Target="https://uk.wikipedia.org/wiki/%D0%9F%D0%BE%D1%80%D1%86%D0%B5%D0%BB%D1%8F%D0%BD%D0%B0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s://uk.wikipedia.org/wiki/%D0%9A%D0%B5%D1%80%D0%B0%D0%BC%D1%96%D0%BA%D0%B0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86%D0%B3%D1%80%D0%B0%D1%88%D0%BA%D0%B0" TargetMode="External"/><Relationship Id="rId11" Type="http://schemas.openxmlformats.org/officeDocument/2006/relationships/hyperlink" Target="https://uk.wikipedia.org/wiki/%D0%93%D0%BB%D0%B8%D0%BD%D1%8F%D0%BD%D0%B8%D0%B9_%D0%BF%D0%BE%D1%81%D1%83%D0%B4" TargetMode="External"/><Relationship Id="rId5" Type="http://schemas.openxmlformats.org/officeDocument/2006/relationships/hyperlink" Target="https://uk.wikipedia.org/wiki/%D0%9A%D0%B0%D1%85%D0%BB%D1%96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uk.wikipedia.org/wiki/%D0%93%D0%BE%D1%81%D0%BF%D0%BE%D0%B4%D0%B0%D1%80%D1%81%D1%8C%D0%BA%D0%B0_%D0%B4%D1%96%D1%8F%D0%BB%D1%8C%D0%BD%D1%96%D1%81%D1%82%D1%8C" TargetMode="External"/><Relationship Id="rId4" Type="http://schemas.openxmlformats.org/officeDocument/2006/relationships/hyperlink" Target="https://uk.wikipedia.org/wiki/%D0%9F%D0%BE%D1%81%D1%83%D0%B4" TargetMode="External"/><Relationship Id="rId9" Type="http://schemas.openxmlformats.org/officeDocument/2006/relationships/hyperlink" Target="https://uk.wikipedia.org/wiki/%D0%A3%D0%BA%D1%80%D0%B0%D1%97%D0%BD%D1%81%D1%8C%D0%BA%D1%96_%D1%80%D0%B5%D0%BC%D0%B5%D1%81%D0%BB%D0%B0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uk.wikipedia.org/wiki/%D0%91%D1%83%D0%BA%D0%B5%D1%82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hyperlink" Target="https://uk.wikipedia.org/wiki/%D0%9C%D0%B8%D1%81%D1%82%D0%B5%D1%86%D1%82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B%D0%B8%D1%81%D1%82%D0%BE%D0%BA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uk.wikipedia.org/wiki/%D0%9A%D0%B2%D1%96%D1%82%D0%B8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uk.wikipedia.org/wiki/%D0%9F%D0%B0%D0%BD%D0%BD%D0%BE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4B8879-F8B9-454C-86F9-2DCB88A614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700" y="685800"/>
            <a:ext cx="7848600" cy="5486400"/>
            <a:chOff x="2305" y="1524"/>
            <a:chExt cx="7202" cy="497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0C3A80C-824B-4839-84FE-04FEF917C0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5" y="1524"/>
              <a:ext cx="7202" cy="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3788F4A-C908-4906-9D22-C77712D8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3044"/>
              <a:ext cx="3077" cy="21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Декоративно-ужиткове мистецтво </a:t>
              </a:r>
              <a:r>
                <a:rPr kumimoji="0" lang="uk-UA" sz="2000" b="1" i="0" u="none" strike="noStrike" cap="none" normalizeH="0" baseline="0" dirty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– створення і оздоблення художніх виробів, що мають практичне призначення у побуті</a:t>
              </a:r>
              <a:endPara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1C123F1-4879-48BD-A25F-3F016C793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" y="2702"/>
              <a:ext cx="1758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Витинанка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DF8B648-228F-4034-9F0D-E75D9EBF5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4797"/>
              <a:ext cx="1758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Гончарство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D0D193E7-A788-4939-9E00-20DDFA4E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2702"/>
              <a:ext cx="1888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Писанкарство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4344335-5D60-4359-A3FF-BC5A6C2AA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" y="4404"/>
              <a:ext cx="1757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Флористика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D55D36E2-6894-4293-80B3-06C5E865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" y="3881"/>
              <a:ext cx="1757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Батик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F13E97F-6A78-4634-ACCB-1DFD45A8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" y="3226"/>
              <a:ext cx="1757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Гравіювання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B1970426-C2A8-4C66-BEED-2155C6AB5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3357"/>
              <a:ext cx="1758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Лозоплетіння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1B76BA08-3A23-48C5-9FBB-D7C0F946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4011"/>
              <a:ext cx="1757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Ткацтво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C78DADB-052A-4CDC-AB39-02509333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5844"/>
              <a:ext cx="1757" cy="3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Кераміка</a:t>
              </a:r>
              <a:endParaRPr kumimoji="0" lang="ru-RU" sz="2000" b="0" i="0" u="non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45CC1018-1B44-463A-9992-F9EC84C2D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786"/>
              <a:ext cx="1757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Кування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F8CBE30-5363-4AD5-ADAB-464A6AB79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5844"/>
              <a:ext cx="1958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Декоративний розпис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79F00AD-166E-4E51-96B7-D68106F36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" y="5844"/>
              <a:ext cx="1757" cy="5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Художнє литво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D163FFB1-3CBA-4BAA-9F39-40AFE02B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" y="1593"/>
              <a:ext cx="1844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Художнє різьблення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B5523DB-73C4-4BDA-91EC-8FC336CC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786"/>
              <a:ext cx="1755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Вишивка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AC8904FF-1E77-41CC-BAF8-512CB027D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" y="5059"/>
              <a:ext cx="1756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  <a:cs typeface="Arial" pitchFamily="34" charset="0"/>
                </a:rPr>
                <a:t>Карбування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76FBFAB8-F2D9-4015-AEA9-4EB805317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1" y="2964"/>
              <a:ext cx="966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F54634D2-43EC-40C4-B3C2-B0BA06FAE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1" y="3597"/>
              <a:ext cx="482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F8AE374A-4862-435B-AD49-2AC9E3542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1" y="4081"/>
              <a:ext cx="48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90BDBBE1-C3F5-4839-9F90-2AF539794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5" y="2964"/>
              <a:ext cx="614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816896C2-3728-4A45-994D-A3EEAEE25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9" y="3357"/>
              <a:ext cx="41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96E3C6AF-CA68-46A1-BB28-66A763399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39" y="4142"/>
              <a:ext cx="410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2FB12339-38B2-4E31-9F5B-350956E85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9" y="4495"/>
              <a:ext cx="41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75495D5-9D09-45BA-92A3-D4528A6B2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1" y="4702"/>
              <a:ext cx="551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D681FC34-27F7-4095-AFA9-0450453DF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8" y="4797"/>
              <a:ext cx="1756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5FBD77B7-0A6B-402A-BB46-74C808E3A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3" y="4797"/>
              <a:ext cx="0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26289BE6-D5D7-4CF8-B671-5A23FA76D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3" y="4797"/>
              <a:ext cx="966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C9E6592A-DB0B-4FE3-82A3-F8A528ABB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2" y="4797"/>
              <a:ext cx="1317" cy="1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AC336A7B-A315-48A3-B76F-76B886902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8" y="2179"/>
              <a:ext cx="1668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DDB8BA67-8E8C-4AAA-8819-E542BABD8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3" y="2179"/>
              <a:ext cx="0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EF825001-EB46-4820-9E92-E9D12A598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8" y="2179"/>
              <a:ext cx="1493" cy="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6B289F-5300-475A-84A9-D04196E79502}"/>
              </a:ext>
            </a:extLst>
          </p:cNvPr>
          <p:cNvSpPr/>
          <p:nvPr/>
        </p:nvSpPr>
        <p:spPr>
          <a:xfrm>
            <a:off x="379411" y="50748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3400"/>
            </a:pP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Ковальство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найдавніше мистецтво в Україні. Ковалі, як чарівники, перетворюють метал на ті чи інші речі. Це мережані візерунки на решітках храмів, загорожах парканів і садів, віконних гратах</a:t>
            </a:r>
          </a:p>
        </p:txBody>
      </p:sp>
      <p:pic>
        <p:nvPicPr>
          <p:cNvPr id="2050" name="Picture 2" descr="Кована троянда - Наша продукція - Каталог файлов - Ковані вироби">
            <a:extLst>
              <a:ext uri="{FF2B5EF4-FFF2-40B4-BE49-F238E27FC236}">
                <a16:creationId xmlns:a16="http://schemas.microsoft.com/office/drawing/2014/main" id="{C0CE18CB-2582-460D-B23B-78710987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0" y="1594032"/>
            <a:ext cx="1809901" cy="27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Киеве появилось Дерево и Курочка желаний | | Агентство творческих событий">
            <a:extLst>
              <a:ext uri="{FF2B5EF4-FFF2-40B4-BE49-F238E27FC236}">
                <a16:creationId xmlns:a16="http://schemas.microsoft.com/office/drawing/2014/main" id="{D5F20703-3486-40F4-8C9F-7CBD793D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86" y="1603776"/>
            <a:ext cx="1809900" cy="28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00+ Ковальство ideas in 2021 | вироби з металу, метал, поручні">
            <a:extLst>
              <a:ext uri="{FF2B5EF4-FFF2-40B4-BE49-F238E27FC236}">
                <a16:creationId xmlns:a16="http://schemas.microsoft.com/office/drawing/2014/main" id="{0B41F45F-8554-43C6-AE74-B895B1C0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7" y="4447121"/>
            <a:ext cx="2789891" cy="20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брика ковальства - Misto.Net - Тернопіль та Тернопільська область">
            <a:extLst>
              <a:ext uri="{FF2B5EF4-FFF2-40B4-BE49-F238E27FC236}">
                <a16:creationId xmlns:a16="http://schemas.microsoft.com/office/drawing/2014/main" id="{E057709C-6FBC-4C83-BECB-A5366AC0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99" y="4592619"/>
            <a:ext cx="2572716" cy="19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🔥🔥🔥Фабрика ковальства🔥🔥🔥 📎м.... - Kovalstvo Ternopil | Facebook">
            <a:extLst>
              <a:ext uri="{FF2B5EF4-FFF2-40B4-BE49-F238E27FC236}">
                <a16:creationId xmlns:a16="http://schemas.microsoft.com/office/drawing/2014/main" id="{D3F94F13-5FDF-44F8-89C0-95C30AF2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65" y="1827199"/>
            <a:ext cx="2772469" cy="23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овані вироби - YouTube">
            <a:extLst>
              <a:ext uri="{FF2B5EF4-FFF2-40B4-BE49-F238E27FC236}">
                <a16:creationId xmlns:a16="http://schemas.microsoft.com/office/drawing/2014/main" id="{F8973888-DEA1-45D3-8669-D0426A59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11" y="4252709"/>
            <a:ext cx="3074542" cy="23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15ED7B6-596A-4D93-85DC-6809FFB02979}"/>
              </a:ext>
            </a:extLst>
          </p:cNvPr>
          <p:cNvSpPr/>
          <p:nvPr/>
        </p:nvSpPr>
        <p:spPr>
          <a:xfrm>
            <a:off x="575556" y="389494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Писанкарство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прикрашання візерунками та орнаментом яєць. Найпоширенішою технікою розпису є воскова, хоча часто застосовують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дряпанку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шкрябанку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Історія писанки в Україні: про виникнення та створення писанкарства читайте  на сайті Етнографія">
            <a:extLst>
              <a:ext uri="{FF2B5EF4-FFF2-40B4-BE49-F238E27FC236}">
                <a16:creationId xmlns:a16="http://schemas.microsoft.com/office/drawing/2014/main" id="{6C3CDFC6-42B3-4EDF-B5A1-037A67DB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8" y="162879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сторія писанкарства - Святкова Україна">
            <a:extLst>
              <a:ext uri="{FF2B5EF4-FFF2-40B4-BE49-F238E27FC236}">
                <a16:creationId xmlns:a16="http://schemas.microsoft.com/office/drawing/2014/main" id="{230A994A-E141-4742-B5A2-75B1B8A7F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/>
          <a:stretch/>
        </p:blipFill>
        <p:spPr bwMode="auto">
          <a:xfrm>
            <a:off x="6430006" y="1542472"/>
            <a:ext cx="2309637" cy="23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ворення писанок – чарівне дійство">
            <a:extLst>
              <a:ext uri="{FF2B5EF4-FFF2-40B4-BE49-F238E27FC236}">
                <a16:creationId xmlns:a16="http://schemas.microsoft.com/office/drawing/2014/main" id="{0AB9744D-024F-4713-A9F5-EB65CE9F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9" y="4273051"/>
            <a:ext cx="3522392" cy="20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крашение и раскраска пасхальных яиц: оригинальность и традиции. Обсуждение  на LiveInternet - Российский Сервис Онлайн-Дневников">
            <a:extLst>
              <a:ext uri="{FF2B5EF4-FFF2-40B4-BE49-F238E27FC236}">
                <a16:creationId xmlns:a16="http://schemas.microsoft.com/office/drawing/2014/main" id="{56842510-0FEE-4215-B5CB-2562B9A0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97" y="1783927"/>
            <a:ext cx="2882191" cy="19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исанки :что означает цвет, знаки и символы 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id="{1173F689-6782-4779-8948-87417CC1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9" y="4266442"/>
            <a:ext cx="4025592" cy="20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5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544A118-D2A3-4D40-8ED7-4EF862FD9AE4}"/>
              </a:ext>
            </a:extLst>
          </p:cNvPr>
          <p:cNvSpPr/>
          <p:nvPr/>
        </p:nvSpPr>
        <p:spPr>
          <a:xfrm>
            <a:off x="575556" y="49273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900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 різьблення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прикрашання дерев’яних побутових речей шляхом різьблення чи випилювання на них певних узорів, надання їм певних форм (напр. ручка ложки у формі голови звіра).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Художнє різьблення будь-якої складності на верстатах зі ЧПУ  (візерунки,герби,емблеми) купити в Харків">
            <a:extLst>
              <a:ext uri="{FF2B5EF4-FFF2-40B4-BE49-F238E27FC236}">
                <a16:creationId xmlns:a16="http://schemas.microsoft.com/office/drawing/2014/main" id="{2D3C35F8-48E2-4CFA-AA44-7AA26198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33" y="1724899"/>
            <a:ext cx="2653226" cy="20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ізьбярство... - Інтернет - магазин &amp;quot;Hohhol&amp;quot; / Україна / Київ | Facebook">
            <a:extLst>
              <a:ext uri="{FF2B5EF4-FFF2-40B4-BE49-F238E27FC236}">
                <a16:creationId xmlns:a16="http://schemas.microsoft.com/office/drawing/2014/main" id="{B7A352AC-C13F-49F3-9C46-04F4CE68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2" y="4077072"/>
            <a:ext cx="3372689" cy="20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Художня обробка дерева">
            <a:extLst>
              <a:ext uri="{FF2B5EF4-FFF2-40B4-BE49-F238E27FC236}">
                <a16:creationId xmlns:a16="http://schemas.microsoft.com/office/drawing/2014/main" id="{6089298A-7A49-47FB-82C1-8040F197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2" y="1755199"/>
            <a:ext cx="2977180" cy="19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СХОДИ ЛЕВ | Елітні меблі з дерева">
            <a:extLst>
              <a:ext uri="{FF2B5EF4-FFF2-40B4-BE49-F238E27FC236}">
                <a16:creationId xmlns:a16="http://schemas.microsoft.com/office/drawing/2014/main" id="{91A8ACEF-ABED-41F3-AD39-A7954B7F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08" y="1769464"/>
            <a:ext cx="245537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Natirèl Stone Marble Cheval Estati Konpayi fabrikasyon ak Founisè - Achte  nan faktori - EDGESTONE">
            <a:extLst>
              <a:ext uri="{FF2B5EF4-FFF2-40B4-BE49-F238E27FC236}">
                <a16:creationId xmlns:a16="http://schemas.microsoft.com/office/drawing/2014/main" id="{C1C46FDA-C649-4007-B383-770581C1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3" y="4031415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0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2D7BB44-048E-4E60-90DA-B161BACB076F}"/>
              </a:ext>
            </a:extLst>
          </p:cNvPr>
          <p:cNvSpPr/>
          <p:nvPr/>
        </p:nvSpPr>
        <p:spPr>
          <a:xfrm>
            <a:off x="611560" y="456080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Гонча́рство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— виготовлення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ерамі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керамічних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виробів з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нчарні гл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гончарної глини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су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посуду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ах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кахлів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Іграш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іграшок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икрас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прикрас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Сувені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сувенірів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тощо. Давнє ремесло багатьох народів світу, належить до традиційних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українських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ремесел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видів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осподарська діяльніс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господарської діяльності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мистецької культури українців. Основні типи —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Глиняний посу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глиняний посуд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Порцеля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порцеляна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Кам'яна мас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кам'янка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2" descr="Возникновение и развитие гончарства на территории Украины">
            <a:extLst>
              <a:ext uri="{FF2B5EF4-FFF2-40B4-BE49-F238E27FC236}">
                <a16:creationId xmlns:a16="http://schemas.microsoft.com/office/drawing/2014/main" id="{2409EACC-6611-47BF-A5C7-D0B69650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IMG_8711">
            <a:extLst>
              <a:ext uri="{FF2B5EF4-FFF2-40B4-BE49-F238E27FC236}">
                <a16:creationId xmlns:a16="http://schemas.microsoft.com/office/drawing/2014/main" id="{C263B5FA-189E-4CF2-B43A-C79623A0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1" y="4476984"/>
            <a:ext cx="3089898" cy="20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ончарство семейских - староверов Забайкалья | Семейские - староверы  Забайкалья | Яндекс Дзен">
            <a:extLst>
              <a:ext uri="{FF2B5EF4-FFF2-40B4-BE49-F238E27FC236}">
                <a16:creationId xmlns:a16="http://schemas.microsoft.com/office/drawing/2014/main" id="{C07B7BA8-409E-44CF-AD0A-A6F3BB58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7" y="2236064"/>
            <a:ext cx="3342038" cy="20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ончарство - Экскурсии. Туристический оператор. (068) 784-84-84">
            <a:extLst>
              <a:ext uri="{FF2B5EF4-FFF2-40B4-BE49-F238E27FC236}">
                <a16:creationId xmlns:a16="http://schemas.microsoft.com/office/drawing/2014/main" id="{6C5CC2A1-162B-4418-95FE-72936233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0" y="2236065"/>
            <a:ext cx="3089899" cy="20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нчарня Руслана Друка Тернопіль">
            <a:extLst>
              <a:ext uri="{FF2B5EF4-FFF2-40B4-BE49-F238E27FC236}">
                <a16:creationId xmlns:a16="http://schemas.microsoft.com/office/drawing/2014/main" id="{84A9BCC7-1C8A-4D3C-AC69-22CA292D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66" y="4453915"/>
            <a:ext cx="3151035" cy="20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F9764C-23D5-48C7-AE29-EFB677CC0EE4}"/>
              </a:ext>
            </a:extLst>
          </p:cNvPr>
          <p:cNvSpPr/>
          <p:nvPr/>
        </p:nvSpPr>
        <p:spPr>
          <a:xfrm>
            <a:off x="504056" y="548680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Лозоплетіння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виготовлення господарсько-побутових та художніх виробів з різноманітної еластичної сировини, одне з найдавніших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ремесел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Воно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виникло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і кераміка, раніше, ніж обробка дерева, металу, які потребували відповідних знарядь виробництва. Його сліди знайдені археологами ще в неоліті. </a:t>
            </a:r>
            <a:endParaRPr lang="uk-UA" sz="2000" dirty="0"/>
          </a:p>
        </p:txBody>
      </p:sp>
      <p:pic>
        <p:nvPicPr>
          <p:cNvPr id="2052" name="Picture 4" descr="https://lh5.googleusercontent.com/DXdw8oWvPN8SAv_cJqI6s4et8szKQnGHnUQpzQNT9Vgpvz-RxbaSXrwisn_Hn43sR4Bie_pIwEFIlrWM8g7ZoORmoZDftHJNmhCaCY5AxY2y0XAmDDS2Va5587H_flcedTmkRK1Id-df0AGx">
            <a:extLst>
              <a:ext uri="{FF2B5EF4-FFF2-40B4-BE49-F238E27FC236}">
                <a16:creationId xmlns:a16="http://schemas.microsoft.com/office/drawing/2014/main" id="{F0AE4F99-7ECE-4496-BBEC-0961A908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0616"/>
            <a:ext cx="3572251" cy="2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g6DANbrjTu76O5dB-97XBaj4nYjT0XEvksZINBDxKDpXQUyjp2CXoN5Ckbyow9XUpOl3y4tXqnEvFtlKF0vUQSszb9WEmrhCNNtTJ-gh6GiP-stYiQy14Y2AHaAL9cymW9Au4RKZ3xWNDASP">
            <a:extLst>
              <a:ext uri="{FF2B5EF4-FFF2-40B4-BE49-F238E27FC236}">
                <a16:creationId xmlns:a16="http://schemas.microsoft.com/office/drawing/2014/main" id="{33B96B75-10F3-450A-82CA-14539F2C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52" y="2083003"/>
            <a:ext cx="3764849" cy="23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Центр лозоплетіння на Закарпатті | Закарпатська область | Про Україну">
            <a:extLst>
              <a:ext uri="{FF2B5EF4-FFF2-40B4-BE49-F238E27FC236}">
                <a16:creationId xmlns:a16="http://schemas.microsoft.com/office/drawing/2014/main" id="{EB426B71-8368-48C7-9540-21D5A723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3" y="4392005"/>
            <a:ext cx="4394855" cy="21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Лозоплетіння — Енциклопедія Сучасної України">
            <a:extLst>
              <a:ext uri="{FF2B5EF4-FFF2-40B4-BE49-F238E27FC236}">
                <a16:creationId xmlns:a16="http://schemas.microsoft.com/office/drawing/2014/main" id="{F442DAEC-FCBE-42D8-9B29-D432EBE1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2201100"/>
            <a:ext cx="4473333" cy="21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B8E7F1D-DC5B-4C2A-AC5A-51AAC2378AF1}"/>
              </a:ext>
            </a:extLst>
          </p:cNvPr>
          <p:cNvSpPr/>
          <p:nvPr/>
        </p:nvSpPr>
        <p:spPr>
          <a:xfrm>
            <a:off x="539552" y="52578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900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Ткацтво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сукупність виробничих процесів виготовлення тканини на ткацькому верстаті шляхом переплетення ниток. Нитки використовують із льону, конопель, вовни. З тканини виготовляють серветки, одяг, килими, рушники та ін.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Пояс-крайка Воїн, ручне ткацтво - «VIOLITY» Antiques">
            <a:extLst>
              <a:ext uri="{FF2B5EF4-FFF2-40B4-BE49-F238E27FC236}">
                <a16:creationId xmlns:a16="http://schemas.microsoft.com/office/drawing/2014/main" id="{2386302F-3D15-4919-B74B-2B3916B2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39" y="2265076"/>
            <a:ext cx="4090789" cy="30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еребірне ткацтво. Чинувате. Опілля. майстер-клас. - YouTube">
            <a:extLst>
              <a:ext uri="{FF2B5EF4-FFF2-40B4-BE49-F238E27FC236}">
                <a16:creationId xmlns:a16="http://schemas.microsoft.com/office/drawing/2014/main" id="{86C3F259-877A-42C3-BCBC-E2A00E5D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1" y="1928689"/>
            <a:ext cx="3780629" cy="21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D312BCD-72E9-4FF0-8647-2C3A3A866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110" t="12877" b="9176"/>
          <a:stretch/>
        </p:blipFill>
        <p:spPr bwMode="auto">
          <a:xfrm>
            <a:off x="449566" y="4120734"/>
            <a:ext cx="4090789" cy="24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76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43A359-0F9F-4E43-AD3F-00CEED5DC90A}"/>
              </a:ext>
            </a:extLst>
          </p:cNvPr>
          <p:cNvSpPr/>
          <p:nvPr/>
        </p:nvSpPr>
        <p:spPr>
          <a:xfrm>
            <a:off x="539552" y="476672"/>
            <a:ext cx="80648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різновид декоративно-прикладного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мистецтва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дизайну, яке проявляється у створенні флористичних робіт (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Букет"/>
              </a:rPr>
              <a:t>букетів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композицій,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анно"/>
              </a:rPr>
              <a:t>панно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колажів) з різноманітних природних матеріалів (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Квіти"/>
              </a:rPr>
              <a:t>квітів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Листок"/>
              </a:rPr>
              <a:t>листків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трав, ягід, плодів, горіхів і т. і.), які можуть бути живими, сухими або консервованими.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лористика для начинающих: техники составления букетов, виды и принципы  сочетания цветов">
            <a:extLst>
              <a:ext uri="{FF2B5EF4-FFF2-40B4-BE49-F238E27FC236}">
                <a16:creationId xmlns:a16="http://schemas.microsoft.com/office/drawing/2014/main" id="{07FAFD7A-E63E-4E2F-8F50-DA7DB805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" y="2107888"/>
            <a:ext cx="2685678" cy="23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лантопедия: Флористика: Школа флористики: Флористические техники  Флористические работы могут выполняться в различной технике, в зависимости  от предназначения композиции и того эффекта, которого хочет добиться флорист ...">
            <a:extLst>
              <a:ext uri="{FF2B5EF4-FFF2-40B4-BE49-F238E27FC236}">
                <a16:creationId xmlns:a16="http://schemas.microsoft.com/office/drawing/2014/main" id="{35F0614B-C85A-4E13-9C2F-D85C410D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3" y="2188049"/>
            <a:ext cx="2959977" cy="224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лористический конкурс «Преподобному Сергию с любовью» | Трехсвятительский  храм">
            <a:extLst>
              <a:ext uri="{FF2B5EF4-FFF2-40B4-BE49-F238E27FC236}">
                <a16:creationId xmlns:a16="http://schemas.microsoft.com/office/drawing/2014/main" id="{411940A7-4951-4AD2-AAA9-3495D128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57636"/>
            <a:ext cx="2471072" cy="20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лористика — Коробка с живыми цветами и букет. | Флорист Марина Кио">
            <a:extLst>
              <a:ext uri="{FF2B5EF4-FFF2-40B4-BE49-F238E27FC236}">
                <a16:creationId xmlns:a16="http://schemas.microsoft.com/office/drawing/2014/main" id="{3E62DF91-4FE4-4CFD-9B60-EE068076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1" y="4628640"/>
            <a:ext cx="3368349" cy="18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ористика - Антиквариат / коллекции - OLX.ua">
            <a:extLst>
              <a:ext uri="{FF2B5EF4-FFF2-40B4-BE49-F238E27FC236}">
                <a16:creationId xmlns:a16="http://schemas.microsoft.com/office/drawing/2014/main" id="{903F0849-80F7-4E31-9BC6-68092DA0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05" y="1776224"/>
            <a:ext cx="1994216" cy="26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ерковная флористика, виды и направления - фото примеров">
            <a:extLst>
              <a:ext uri="{FF2B5EF4-FFF2-40B4-BE49-F238E27FC236}">
                <a16:creationId xmlns:a16="http://schemas.microsoft.com/office/drawing/2014/main" id="{B3721DC0-FC85-40EC-909C-AF3C6079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05" y="4557636"/>
            <a:ext cx="2244246" cy="22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1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430EE75-C971-429B-9B29-AF4F63789CB2}"/>
              </a:ext>
            </a:extLst>
          </p:cNvPr>
          <p:cNvSpPr/>
          <p:nvPr/>
        </p:nvSpPr>
        <p:spPr>
          <a:xfrm>
            <a:off x="539552" y="548680"/>
            <a:ext cx="80648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Батик</a:t>
            </a: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розпис на тканині, при якому використовуються склади, що «резервують» рідку фарбу на ділянці, обмеженій контуром малюнка. Техніка родом з Індонезії.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може служити для створення самодостатніх творів мистецтва - картин, панно, для оформлення одягу, аксесуарів, предметів побуту.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_.catherine._._ on Instagram: “#ромашки #батик #batik #панно #холодныйбатик  #картина #интерьер #ткань #шелк #рисовать… | Silk painting, Silk art,  Floral painting">
            <a:extLst>
              <a:ext uri="{FF2B5EF4-FFF2-40B4-BE49-F238E27FC236}">
                <a16:creationId xmlns:a16="http://schemas.microsoft.com/office/drawing/2014/main" id="{A8580195-BEAB-4CF4-87A2-1DFB9281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4" y="2537012"/>
            <a:ext cx="376808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оспись по шелку (Холодный батик): Мастер-класс - | Афиша - Афиша в  Харькове - 057.ua">
            <a:extLst>
              <a:ext uri="{FF2B5EF4-FFF2-40B4-BE49-F238E27FC236}">
                <a16:creationId xmlns:a16="http://schemas.microsoft.com/office/drawing/2014/main" id="{7CC79C7A-B27D-4399-85F4-68C6D6CC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2" y="2685505"/>
            <a:ext cx="4457264" cy="34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9FE3225-B4A9-4ED6-9215-642FF6C2C4AD}"/>
              </a:ext>
            </a:extLst>
          </p:cNvPr>
          <p:cNvSpPr/>
          <p:nvPr/>
        </p:nvSpPr>
        <p:spPr>
          <a:xfrm>
            <a:off x="539552" y="429563"/>
            <a:ext cx="80648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витинанка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витинати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ножем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ножицями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силуетно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ажурно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витинанок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орнамент,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in on Knipsels">
            <a:extLst>
              <a:ext uri="{FF2B5EF4-FFF2-40B4-BE49-F238E27FC236}">
                <a16:creationId xmlns:a16="http://schemas.microsoft.com/office/drawing/2014/main" id="{0EBC743A-2FC7-408F-BBC3-A10FCD83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3" y="2911647"/>
            <a:ext cx="2476898" cy="30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итинанки (від українського слова — «витинати» — «вирізувати») — вид  давнього слов&amp;amp;#39;янського, зокрема українського на… | Paper art, Pattern  art, Polish folk art">
            <a:extLst>
              <a:ext uri="{FF2B5EF4-FFF2-40B4-BE49-F238E27FC236}">
                <a16:creationId xmlns:a16="http://schemas.microsoft.com/office/drawing/2014/main" id="{F304FE25-FF4C-4B86-83B8-272D7B38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16" y="2911647"/>
            <a:ext cx="2129528" cy="30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інницька майстриня витинає твори Шевченка манікюрними ножицями - Town Pass">
            <a:extLst>
              <a:ext uri="{FF2B5EF4-FFF2-40B4-BE49-F238E27FC236}">
                <a16:creationId xmlns:a16="http://schemas.microsoft.com/office/drawing/2014/main" id="{B42455A3-7BCD-49A5-9A90-9772B1B8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9" y="4535908"/>
            <a:ext cx="2987958" cy="2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МИСТЕЦТВО ВИТИНАНКИ Вирішила дізнатись, що таке ВИТИНАНКА... | Интересный  контент в группе ༺♥༻ УКРАЇНСЬКА ДУША ༺♥༻">
            <a:extLst>
              <a:ext uri="{FF2B5EF4-FFF2-40B4-BE49-F238E27FC236}">
                <a16:creationId xmlns:a16="http://schemas.microsoft.com/office/drawing/2014/main" id="{2AB14854-1735-46C6-AF7C-D345723B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1" y="2415663"/>
            <a:ext cx="3013979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5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678522F-F978-48CB-B684-59A9803FB021}"/>
              </a:ext>
            </a:extLst>
          </p:cNvPr>
          <p:cNvSpPr/>
          <p:nvPr/>
        </p:nvSpPr>
        <p:spPr>
          <a:xfrm>
            <a:off x="575556" y="476672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3400"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Декоративний розпис 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давній український розпис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печей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дерев’яних побутових предметів: скринь, мисок, ложок, мисників, саней, упряжі, іграшок.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 розписи широко використовували для орнаментації житла, керамічних і дерев'яних виробів, у текстильній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порцеляново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-фаянсовій промисловості, поліграфії тощо.</a:t>
            </a: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Тарелка петриковская роспись, Тарелка расписная., цена 300 грн., купить в  Тернополе — Prom.ua (ID#566665389)">
            <a:extLst>
              <a:ext uri="{FF2B5EF4-FFF2-40B4-BE49-F238E27FC236}">
                <a16:creationId xmlns:a16="http://schemas.microsoft.com/office/drawing/2014/main" id="{EA21465B-DECD-419D-9E70-A9761AC5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0" y="215289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Український декоративний розпис: що, де і як? :: Країна Ю Ей">
            <a:extLst>
              <a:ext uri="{FF2B5EF4-FFF2-40B4-BE49-F238E27FC236}">
                <a16:creationId xmlns:a16="http://schemas.microsoft.com/office/drawing/2014/main" id="{2275C51E-7589-4BC6-874E-A8937FE6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1555"/>
            <a:ext cx="2651250" cy="19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авчання - Майстер-клас 'Декоративний розпис свищика'">
            <a:extLst>
              <a:ext uri="{FF2B5EF4-FFF2-40B4-BE49-F238E27FC236}">
                <a16:creationId xmlns:a16="http://schemas.microsoft.com/office/drawing/2014/main" id="{BBCB21D2-B39A-43E4-90C7-3AA369E9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0946"/>
            <a:ext cx="2923981" cy="219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упить Дошка з петриківським розписом | Skrami.by">
            <a:extLst>
              <a:ext uri="{FF2B5EF4-FFF2-40B4-BE49-F238E27FC236}">
                <a16:creationId xmlns:a16="http://schemas.microsoft.com/office/drawing/2014/main" id="{11718562-D140-4F98-B463-F75C78FB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39" y="2168854"/>
            <a:ext cx="2907250" cy="21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Український декоративний розпис: що, де і як? :: Країна Ю Ей">
            <a:extLst>
              <a:ext uri="{FF2B5EF4-FFF2-40B4-BE49-F238E27FC236}">
                <a16:creationId xmlns:a16="http://schemas.microsoft.com/office/drawing/2014/main" id="{A2225F29-601B-4F4E-A362-E3DEDFBB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12" y="4457153"/>
            <a:ext cx="2816340" cy="19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Розпис печі. 1958 р. (с. Оленівка Одеської області) | Картинки, Трафареты,  Для дома">
            <a:extLst>
              <a:ext uri="{FF2B5EF4-FFF2-40B4-BE49-F238E27FC236}">
                <a16:creationId xmlns:a16="http://schemas.microsoft.com/office/drawing/2014/main" id="{A32B2624-8B24-4ED8-84B4-00FD2063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9" y="4441555"/>
            <a:ext cx="2687860" cy="20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48397F6-84D6-45E3-8199-D7B22DCA6095}"/>
              </a:ext>
            </a:extLst>
          </p:cNvPr>
          <p:cNvSpPr/>
          <p:nvPr/>
        </p:nvSpPr>
        <p:spPr>
          <a:xfrm>
            <a:off x="535472" y="426873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Соломоплетіння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вироби із соломки, спеціально перед цим обробленої. Ще наші прадіди вміли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виплести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собі необхідні речі побуту, наприклад капелюхи,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кошики тощо, які були досить міцними і служили протягом довгого часу, оскільки були зроблені з рогози.</a:t>
            </a:r>
          </a:p>
        </p:txBody>
      </p:sp>
      <p:pic>
        <p:nvPicPr>
          <p:cNvPr id="1028" name="Picture 4" descr="Мистецтво плетіння з соломи">
            <a:extLst>
              <a:ext uri="{FF2B5EF4-FFF2-40B4-BE49-F238E27FC236}">
                <a16:creationId xmlns:a16="http://schemas.microsoft.com/office/drawing/2014/main" id="{06C6E313-784B-49F8-AB95-E65D95D4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55" y="1794100"/>
            <a:ext cx="3033858" cy="24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гел з житньої соломи з лотосом №373144 - купити в Україні на Crafta.ua">
            <a:extLst>
              <a:ext uri="{FF2B5EF4-FFF2-40B4-BE49-F238E27FC236}">
                <a16:creationId xmlns:a16="http://schemas.microsoft.com/office/drawing/2014/main" id="{18D2EA3D-44E6-4913-8501-EC905406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5" y="2058089"/>
            <a:ext cx="2298347" cy="34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иготовляємо дідух самотужки (30 ідей із колосків) – Самотужки | Straw  crafts, Straw weaving, Classic christmas tree">
            <a:extLst>
              <a:ext uri="{FF2B5EF4-FFF2-40B4-BE49-F238E27FC236}">
                <a16:creationId xmlns:a16="http://schemas.microsoft.com/office/drawing/2014/main" id="{42E95F79-2C65-40F7-9AEF-C3C7DDC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89" y="1727137"/>
            <a:ext cx="2072470" cy="27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летіння з соломки для початківців: повернення в минуле. Плетіння з соломки  для початківців: відео виготовлення виробу і мк Кошики з соломи своїми  руками">
            <a:extLst>
              <a:ext uri="{FF2B5EF4-FFF2-40B4-BE49-F238E27FC236}">
                <a16:creationId xmlns:a16="http://schemas.microsoft.com/office/drawing/2014/main" id="{E566EF5A-2154-4C47-A19C-9A3088FE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93" y="4338311"/>
            <a:ext cx="3030720" cy="2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упити солом&amp;#39;яні тапочки відмінної якості">
            <a:extLst>
              <a:ext uri="{FF2B5EF4-FFF2-40B4-BE49-F238E27FC236}">
                <a16:creationId xmlns:a16="http://schemas.microsoft.com/office/drawing/2014/main" id="{27E623E9-0DB0-4CBE-BF4A-27D71CDD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2" b="15074"/>
          <a:stretch/>
        </p:blipFill>
        <p:spPr bwMode="auto">
          <a:xfrm>
            <a:off x="6084168" y="4515674"/>
            <a:ext cx="2534093" cy="19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89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309</Words>
  <Application>Microsoft Office PowerPoint</Application>
  <PresentationFormat>Екран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Адмін</cp:lastModifiedBy>
  <cp:revision>57</cp:revision>
  <dcterms:created xsi:type="dcterms:W3CDTF">2013-09-07T18:35:40Z</dcterms:created>
  <dcterms:modified xsi:type="dcterms:W3CDTF">2021-08-02T11:31:31Z</dcterms:modified>
</cp:coreProperties>
</file>