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92" r:id="rId2"/>
    <p:sldId id="291" r:id="rId3"/>
    <p:sldId id="285" r:id="rId4"/>
    <p:sldId id="286" r:id="rId5"/>
    <p:sldId id="270" r:id="rId6"/>
    <p:sldId id="303" r:id="rId7"/>
    <p:sldId id="284" r:id="rId8"/>
    <p:sldId id="287" r:id="rId9"/>
    <p:sldId id="288" r:id="rId10"/>
    <p:sldId id="305" r:id="rId11"/>
    <p:sldId id="290" r:id="rId12"/>
    <p:sldId id="294" r:id="rId13"/>
    <p:sldId id="310" r:id="rId14"/>
    <p:sldId id="313" r:id="rId15"/>
    <p:sldId id="300" r:id="rId16"/>
    <p:sldId id="302" r:id="rId17"/>
    <p:sldId id="297" r:id="rId18"/>
    <p:sldId id="275" r:id="rId19"/>
    <p:sldId id="312" r:id="rId20"/>
    <p:sldId id="311" r:id="rId21"/>
    <p:sldId id="298" r:id="rId22"/>
    <p:sldId id="282" r:id="rId23"/>
    <p:sldId id="299" r:id="rId24"/>
    <p:sldId id="301" r:id="rId25"/>
    <p:sldId id="306" r:id="rId26"/>
    <p:sldId id="308" r:id="rId27"/>
    <p:sldId id="309" r:id="rId28"/>
    <p:sldId id="289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A62C"/>
    <a:srgbClr val="69A12B"/>
    <a:srgbClr val="DF3C0F"/>
    <a:srgbClr val="E4931C"/>
    <a:srgbClr val="FFE89F"/>
    <a:srgbClr val="008080"/>
    <a:srgbClr val="27704F"/>
    <a:srgbClr val="50C850"/>
    <a:srgbClr val="D8830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2C72A-390A-4AB9-A459-D0AEF2134141}" type="datetimeFigureOut">
              <a:rPr lang="uk-UA" smtClean="0"/>
              <a:t>04.02.2022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0BC12-8995-4BF0-981E-198C4A73DAF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0538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F0BC12-8995-4BF0-981E-198C4A73DAFE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5864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F0BC12-8995-4BF0-981E-198C4A73DAFE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272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1BA7A52-3740-4456-84E4-3683B7EC79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en-US"/>
              <a:t>Р у с и н Е. М.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4713DE7-6D27-44F6-A83B-58EBC15D08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en-US"/>
              <a:t>ЗОШ І-ІІІ ст. №8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797E63E-DE5A-44B3-81A3-F68C50A632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571C32-3992-4FBD-8020-6B19A93360F0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8998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04.02.2022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display?v=p6tz7ptcn18" TargetMode="External"/><Relationship Id="rId3" Type="http://schemas.openxmlformats.org/officeDocument/2006/relationships/hyperlink" Target="https://learningapps.org/display?v=pg27gtb3n18" TargetMode="External"/><Relationship Id="rId7" Type="http://schemas.openxmlformats.org/officeDocument/2006/relationships/hyperlink" Target="https://learningapps.org/display?v=pef3buou318" TargetMode="External"/><Relationship Id="rId2" Type="http://schemas.openxmlformats.org/officeDocument/2006/relationships/hyperlink" Target="https://learningapps.org/display?v=py67sa5dk18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learningapps.org/display?v=p965dvt1n18" TargetMode="External"/><Relationship Id="rId5" Type="http://schemas.openxmlformats.org/officeDocument/2006/relationships/hyperlink" Target="https://learningapps.org/display?v=pnkw21tgt18" TargetMode="External"/><Relationship Id="rId4" Type="http://schemas.openxmlformats.org/officeDocument/2006/relationships/hyperlink" Target="https://learningapps.org/display?v=pi4yr591v1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1858894-E835-447D-8A3B-4518D2A0338D}"/>
              </a:ext>
            </a:extLst>
          </p:cNvPr>
          <p:cNvSpPr/>
          <p:nvPr/>
        </p:nvSpPr>
        <p:spPr>
          <a:xfrm>
            <a:off x="304800" y="762000"/>
            <a:ext cx="8610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Портфоліо </a:t>
            </a:r>
            <a:br>
              <a:rPr lang="uk-UA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uk-UA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вчителя трудового навчання</a:t>
            </a:r>
            <a:br>
              <a:rPr lang="uk-UA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uk-UA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комунального закладу </a:t>
            </a:r>
            <a:r>
              <a:rPr lang="uk-UA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Буцнівської</a:t>
            </a:r>
            <a:r>
              <a:rPr lang="uk-UA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ЗОШ І-ІІІ ст. </a:t>
            </a:r>
            <a:r>
              <a:rPr lang="uk-UA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Великоберезовицької</a:t>
            </a:r>
            <a:r>
              <a:rPr lang="uk-UA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селищної ради Тернопільської області</a:t>
            </a:r>
            <a:br>
              <a:rPr lang="uk-UA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uk-UA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Мачужак</a:t>
            </a:r>
            <a:r>
              <a:rPr lang="uk-UA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Марії Романівни</a:t>
            </a:r>
            <a:b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uk-UA" sz="3200" dirty="0"/>
          </a:p>
        </p:txBody>
      </p:sp>
      <p:pic>
        <p:nvPicPr>
          <p:cNvPr id="3" name="Picture 2" descr="белая роза">
            <a:extLst>
              <a:ext uri="{FF2B5EF4-FFF2-40B4-BE49-F238E27FC236}">
                <a16:creationId xmlns:a16="http://schemas.microsoft.com/office/drawing/2014/main" id="{DAE7135D-CFE2-40DF-89A0-405EFC6E50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871" y="3962400"/>
            <a:ext cx="3380258" cy="242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564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75C64946-F9B4-4418-83F4-476F7B76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 dirty="0">
                <a:solidFill>
                  <a:schemeClr val="tx2">
                    <a:lumMod val="50000"/>
                  </a:schemeClr>
                </a:solidFill>
              </a:rPr>
              <a:t> Вправи </a:t>
            </a:r>
            <a:r>
              <a:rPr lang="en-US" altLang="uk-UA" b="1" dirty="0">
                <a:solidFill>
                  <a:schemeClr val="tx2">
                    <a:lumMod val="50000"/>
                  </a:schemeClr>
                </a:solidFill>
              </a:rPr>
              <a:t>LearningApps.org</a:t>
            </a:r>
            <a:endParaRPr lang="uk-UA" altLang="uk-UA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F9E3B57-1C6A-4ADF-846D-2C0979ADBFBD}"/>
              </a:ext>
            </a:extLst>
          </p:cNvPr>
          <p:cNvSpPr/>
          <p:nvPr/>
        </p:nvSpPr>
        <p:spPr>
          <a:xfrm>
            <a:off x="1547813" y="1519238"/>
            <a:ext cx="6911975" cy="50784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uk-UA" dirty="0"/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uk-UA" dirty="0"/>
              <a:t>Виділити слова - Вишивання - </a:t>
            </a:r>
            <a:r>
              <a:rPr lang="en-US" dirty="0">
                <a:hlinkClick r:id="rId2"/>
              </a:rPr>
              <a:t>https://learningapps.org/display?v=py67sa5dk18</a:t>
            </a:r>
            <a:endParaRPr lang="uk-UA" dirty="0"/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uk-UA" dirty="0"/>
              <a:t> Вікторина «Писанкарство» - </a:t>
            </a:r>
            <a:r>
              <a:rPr lang="en-US" dirty="0">
                <a:hlinkClick r:id="rId3"/>
              </a:rPr>
              <a:t>https://learningapps.org/display?v=pg27gtb3n18</a:t>
            </a:r>
            <a:endParaRPr lang="uk-UA" dirty="0"/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uk-UA" dirty="0" err="1"/>
              <a:t>Пазли</a:t>
            </a:r>
            <a:r>
              <a:rPr lang="uk-UA" dirty="0"/>
              <a:t> - </a:t>
            </a:r>
            <a:r>
              <a:rPr lang="uk-UA" dirty="0">
                <a:hlinkClick r:id="rId4"/>
              </a:rPr>
              <a:t>https://learningapps.org/display?v=pi4yr591v18</a:t>
            </a:r>
            <a:endParaRPr lang="uk-UA" dirty="0"/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uk-UA" dirty="0"/>
              <a:t>Вікторина з друкуванням - </a:t>
            </a:r>
            <a:r>
              <a:rPr lang="en-US" dirty="0">
                <a:hlinkClick r:id="rId5"/>
              </a:rPr>
              <a:t>https://learningapps.org/display?v=pnkw21tgt18</a:t>
            </a:r>
            <a:endParaRPr lang="uk-UA" dirty="0"/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uk-UA" dirty="0"/>
              <a:t>Знайди слова  - </a:t>
            </a:r>
            <a:r>
              <a:rPr lang="en-US" dirty="0">
                <a:hlinkClick r:id="rId6"/>
              </a:rPr>
              <a:t>https://learningapps.org/display?v=p965dvt1n18</a:t>
            </a:r>
            <a:endParaRPr lang="uk-UA" dirty="0"/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uk-UA" dirty="0"/>
              <a:t>Процес вишивання - </a:t>
            </a:r>
            <a:r>
              <a:rPr lang="en-US" dirty="0">
                <a:hlinkClick r:id="rId7"/>
              </a:rPr>
              <a:t>https://learningapps.org/display?v=pef3buou318</a:t>
            </a:r>
            <a:endParaRPr lang="uk-UA" dirty="0"/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uk-UA" dirty="0"/>
              <a:t>Перший мільйон - </a:t>
            </a:r>
            <a:r>
              <a:rPr lang="en-US" dirty="0">
                <a:hlinkClick r:id="rId8"/>
              </a:rPr>
              <a:t>https://learningapps.org/display?v=p6tz7ptcn18</a:t>
            </a:r>
            <a:endParaRPr lang="uk-UA" dirty="0"/>
          </a:p>
          <a:p>
            <a:pPr marL="342900" indent="-342900" eaLnBrk="1" hangingPunct="1">
              <a:buFontTx/>
              <a:buAutoNum type="arabicPeriod"/>
              <a:defRPr/>
            </a:pPr>
            <a:endParaRPr lang="uk-UA" dirty="0"/>
          </a:p>
          <a:p>
            <a:pPr marL="342900" indent="-342900" eaLnBrk="1" hangingPunct="1">
              <a:buFontTx/>
              <a:buAutoNum type="arabicPeriod"/>
              <a:defRPr/>
            </a:pPr>
            <a:endParaRPr lang="uk-UA" dirty="0"/>
          </a:p>
          <a:p>
            <a:pPr marL="342900" indent="-342900" eaLnBrk="1" hangingPunct="1">
              <a:buFontTx/>
              <a:buAutoNum type="arabicPeriod"/>
              <a:defRPr/>
            </a:pPr>
            <a:endParaRPr lang="uk-UA" dirty="0"/>
          </a:p>
          <a:p>
            <a:pPr marL="342900" indent="-342900" eaLnBrk="1" hangingPunct="1">
              <a:buFontTx/>
              <a:buAutoNum type="arabicPeriod"/>
              <a:defRPr/>
            </a:pPr>
            <a:endParaRPr lang="uk-UA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16D295A-D0DD-4458-A602-BD0818E45717}"/>
              </a:ext>
            </a:extLst>
          </p:cNvPr>
          <p:cNvSpPr/>
          <p:nvPr/>
        </p:nvSpPr>
        <p:spPr>
          <a:xfrm>
            <a:off x="342900" y="381000"/>
            <a:ext cx="8458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50505"/>
                </a:solidFill>
              </a:rPr>
              <a:t>З </a:t>
            </a:r>
            <a:r>
              <a:rPr lang="ru-RU" sz="2000" dirty="0" err="1">
                <a:solidFill>
                  <a:srgbClr val="050505"/>
                </a:solidFill>
              </a:rPr>
              <a:t>дев'ятого</a:t>
            </a:r>
            <a:r>
              <a:rPr lang="ru-RU" sz="2000" dirty="0">
                <a:solidFill>
                  <a:srgbClr val="050505"/>
                </a:solidFill>
              </a:rPr>
              <a:t> по </a:t>
            </a:r>
            <a:r>
              <a:rPr lang="ru-RU" sz="2000" dirty="0" err="1">
                <a:solidFill>
                  <a:srgbClr val="050505"/>
                </a:solidFill>
              </a:rPr>
              <a:t>тринадцяте</a:t>
            </a:r>
            <a:r>
              <a:rPr lang="ru-RU" sz="2000" dirty="0">
                <a:solidFill>
                  <a:srgbClr val="050505"/>
                </a:solidFill>
              </a:rPr>
              <a:t> </a:t>
            </a:r>
            <a:r>
              <a:rPr lang="ru-RU" sz="2000" dirty="0" err="1">
                <a:solidFill>
                  <a:srgbClr val="050505"/>
                </a:solidFill>
              </a:rPr>
              <a:t>грудня</a:t>
            </a:r>
            <a:r>
              <a:rPr lang="ru-RU" sz="2000" dirty="0">
                <a:solidFill>
                  <a:srgbClr val="050505"/>
                </a:solidFill>
              </a:rPr>
              <a:t> 2019 </a:t>
            </a:r>
            <a:r>
              <a:rPr lang="ru-RU" sz="2000" dirty="0" err="1">
                <a:solidFill>
                  <a:srgbClr val="050505"/>
                </a:solidFill>
              </a:rPr>
              <a:t>р.в</a:t>
            </a:r>
            <a:r>
              <a:rPr lang="ru-RU" sz="2000" dirty="0">
                <a:solidFill>
                  <a:srgbClr val="050505"/>
                </a:solidFill>
              </a:rPr>
              <a:t> </a:t>
            </a:r>
            <a:r>
              <a:rPr lang="ru-RU" sz="2000" dirty="0" err="1">
                <a:solidFill>
                  <a:srgbClr val="050505"/>
                </a:solidFill>
              </a:rPr>
              <a:t>Буцнівській</a:t>
            </a:r>
            <a:r>
              <a:rPr lang="ru-RU" sz="2000" dirty="0">
                <a:solidFill>
                  <a:srgbClr val="050505"/>
                </a:solidFill>
              </a:rPr>
              <a:t> ЗОШ І-ІІІ </a:t>
            </a:r>
            <a:r>
              <a:rPr lang="ru-RU" sz="2000" dirty="0" err="1">
                <a:solidFill>
                  <a:srgbClr val="050505"/>
                </a:solidFill>
              </a:rPr>
              <a:t>ступенів</a:t>
            </a:r>
            <a:r>
              <a:rPr lang="ru-RU" sz="2000" dirty="0">
                <a:solidFill>
                  <a:srgbClr val="050505"/>
                </a:solidFill>
              </a:rPr>
              <a:t> проходив  </a:t>
            </a:r>
            <a:r>
              <a:rPr lang="ru-RU" sz="2000" dirty="0" err="1">
                <a:solidFill>
                  <a:srgbClr val="050505"/>
                </a:solidFill>
              </a:rPr>
              <a:t>тиждень</a:t>
            </a:r>
            <a:r>
              <a:rPr lang="ru-RU" sz="2000" dirty="0">
                <a:solidFill>
                  <a:srgbClr val="050505"/>
                </a:solidFill>
              </a:rPr>
              <a:t> трудового </a:t>
            </a:r>
            <a:r>
              <a:rPr lang="ru-RU" sz="2000" dirty="0" err="1">
                <a:solidFill>
                  <a:srgbClr val="050505"/>
                </a:solidFill>
              </a:rPr>
              <a:t>навчання</a:t>
            </a:r>
            <a:r>
              <a:rPr lang="ru-RU" sz="2000" dirty="0">
                <a:solidFill>
                  <a:srgbClr val="050505"/>
                </a:solidFill>
              </a:rPr>
              <a:t>. </a:t>
            </a:r>
            <a:r>
              <a:rPr lang="ru-RU" sz="2000" dirty="0" err="1">
                <a:solidFill>
                  <a:srgbClr val="050505"/>
                </a:solidFill>
              </a:rPr>
              <a:t>Кожен</a:t>
            </a:r>
            <a:r>
              <a:rPr lang="ru-RU" sz="2000" dirty="0">
                <a:solidFill>
                  <a:srgbClr val="050505"/>
                </a:solidFill>
              </a:rPr>
              <a:t> день </a:t>
            </a:r>
            <a:r>
              <a:rPr lang="ru-RU" sz="2000" dirty="0" err="1">
                <a:solidFill>
                  <a:srgbClr val="050505"/>
                </a:solidFill>
              </a:rPr>
              <a:t>тижня</a:t>
            </a:r>
            <a:r>
              <a:rPr lang="ru-RU" sz="2000" dirty="0">
                <a:solidFill>
                  <a:srgbClr val="050505"/>
                </a:solidFill>
              </a:rPr>
              <a:t> </a:t>
            </a:r>
            <a:r>
              <a:rPr lang="ru-RU" sz="2000" dirty="0" err="1">
                <a:solidFill>
                  <a:srgbClr val="050505"/>
                </a:solidFill>
              </a:rPr>
              <a:t>присвячений</a:t>
            </a:r>
            <a:r>
              <a:rPr lang="ru-RU" sz="2000" dirty="0">
                <a:solidFill>
                  <a:srgbClr val="050505"/>
                </a:solidFill>
              </a:rPr>
              <a:t> </a:t>
            </a:r>
            <a:r>
              <a:rPr lang="ru-RU" sz="2000" dirty="0" err="1">
                <a:solidFill>
                  <a:srgbClr val="050505"/>
                </a:solidFill>
              </a:rPr>
              <a:t>різним</a:t>
            </a:r>
            <a:r>
              <a:rPr lang="ru-RU" sz="2000" dirty="0">
                <a:solidFill>
                  <a:srgbClr val="050505"/>
                </a:solidFill>
              </a:rPr>
              <a:t> стилям </a:t>
            </a:r>
            <a:r>
              <a:rPr lang="ru-RU" sz="2000" dirty="0" err="1">
                <a:solidFill>
                  <a:srgbClr val="050505"/>
                </a:solidFill>
              </a:rPr>
              <a:t>одягу</a:t>
            </a:r>
            <a:r>
              <a:rPr lang="ru-RU" sz="2000" dirty="0">
                <a:solidFill>
                  <a:srgbClr val="050505"/>
                </a:solidFill>
              </a:rPr>
              <a:t>. </a:t>
            </a:r>
            <a:r>
              <a:rPr lang="ru-RU" sz="2000" dirty="0" err="1">
                <a:solidFill>
                  <a:srgbClr val="050505"/>
                </a:solidFill>
              </a:rPr>
              <a:t>Понеділок</a:t>
            </a:r>
            <a:r>
              <a:rPr lang="ru-RU" sz="2000" dirty="0">
                <a:solidFill>
                  <a:srgbClr val="050505"/>
                </a:solidFill>
              </a:rPr>
              <a:t> – день  спортивного стилю;</a:t>
            </a:r>
          </a:p>
          <a:p>
            <a:pPr algn="just"/>
            <a:r>
              <a:rPr lang="ru-RU" sz="2000" dirty="0" err="1"/>
              <a:t>вівторок</a:t>
            </a:r>
            <a:r>
              <a:rPr lang="ru-RU" sz="2000" dirty="0"/>
              <a:t> - </a:t>
            </a:r>
            <a:r>
              <a:rPr lang="ru-RU" sz="2000" dirty="0" err="1"/>
              <a:t>джинсовий</a:t>
            </a:r>
            <a:r>
              <a:rPr lang="ru-RU" sz="2000" dirty="0"/>
              <a:t> стиль, середа - </a:t>
            </a:r>
            <a:r>
              <a:rPr lang="ru-RU" sz="2000" dirty="0" err="1"/>
              <a:t>етностиль</a:t>
            </a:r>
            <a:r>
              <a:rPr lang="ru-RU" sz="2000" dirty="0"/>
              <a:t>, флешмоб "</a:t>
            </a:r>
            <a:r>
              <a:rPr lang="ru-RU" sz="2000" dirty="0" err="1"/>
              <a:t>Українська</a:t>
            </a:r>
            <a:r>
              <a:rPr lang="ru-RU" sz="2000" dirty="0"/>
              <a:t> </a:t>
            </a:r>
            <a:r>
              <a:rPr lang="ru-RU" sz="2000" dirty="0" err="1"/>
              <a:t>хустина</a:t>
            </a:r>
            <a:r>
              <a:rPr lang="ru-RU" sz="2000" dirty="0"/>
              <a:t>», </a:t>
            </a:r>
            <a:r>
              <a:rPr lang="ru-RU" sz="2000" dirty="0" err="1"/>
              <a:t>четвер</a:t>
            </a:r>
            <a:r>
              <a:rPr lang="ru-RU" sz="2000" dirty="0"/>
              <a:t> – </a:t>
            </a:r>
            <a:r>
              <a:rPr lang="ru-RU" sz="2000" dirty="0" err="1"/>
              <a:t>класичний</a:t>
            </a:r>
            <a:r>
              <a:rPr lang="ru-RU" sz="2000" dirty="0"/>
              <a:t> стиль, п</a:t>
            </a:r>
            <a:r>
              <a:rPr lang="en-US" sz="2000" dirty="0"/>
              <a:t>’</a:t>
            </a:r>
            <a:r>
              <a:rPr lang="ru-RU" sz="2000" dirty="0" err="1"/>
              <a:t>ятниця</a:t>
            </a:r>
            <a:r>
              <a:rPr lang="ru-RU" sz="2000" dirty="0"/>
              <a:t> – </a:t>
            </a:r>
            <a:r>
              <a:rPr lang="ru-RU" sz="2000" dirty="0" err="1"/>
              <a:t>екостиль</a:t>
            </a:r>
            <a:r>
              <a:rPr lang="ru-RU" sz="2000" dirty="0"/>
              <a:t>. </a:t>
            </a:r>
            <a:endParaRPr lang="uk-UA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379A95-F4ED-404B-85D8-93B263C08D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012216"/>
            <a:ext cx="2971800" cy="22288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F28C83-15B2-459C-8EE7-6846A8949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2" y="4400745"/>
            <a:ext cx="2971800" cy="22288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14C5F3-4F35-4636-A387-3521D3AA78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99" y="1978878"/>
            <a:ext cx="3060700" cy="22955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6C8579-5E3D-4073-B24A-F89B975DFF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56" y="4400745"/>
            <a:ext cx="29718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00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30441-0C32-4212-8DCE-865EF14D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Майстер-клас по виготовленню еко сумки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F9DC2A-F49A-470E-B876-63C110686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20" y="4113017"/>
            <a:ext cx="3276600" cy="24574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6EA346-F5E8-4F77-9291-AA74F00C7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950" y="4073159"/>
            <a:ext cx="3329744" cy="24973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ED578C-C214-46A5-A098-9FF01ACD78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0" y="1410604"/>
            <a:ext cx="3248921" cy="24366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4BEDCE-FAD8-4646-B898-76B93F1493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79" y="1417638"/>
            <a:ext cx="3266115" cy="24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33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275A7-04BA-44D9-908E-281D423DA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>
                <a:solidFill>
                  <a:schemeClr val="tx2">
                    <a:lumMod val="50000"/>
                  </a:schemeClr>
                </a:solidFill>
              </a:rPr>
              <a:t>Проєкт</a:t>
            </a:r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 «Еко сумка»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049665-DCEE-47EB-8BC2-A371CB842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73" y="1295132"/>
            <a:ext cx="2837341" cy="21280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1D1491-4FDA-4F03-9049-FF60F0638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766" y="1295132"/>
            <a:ext cx="2837341" cy="21280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29AC39-872F-4C0C-95D5-2AC90E4C53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74" b="10000"/>
          <a:stretch/>
        </p:blipFill>
        <p:spPr>
          <a:xfrm>
            <a:off x="177541" y="3957444"/>
            <a:ext cx="2571750" cy="2699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861F00-D6FF-4415-A2A7-A4B8359A0F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22" b="4005"/>
          <a:stretch/>
        </p:blipFill>
        <p:spPr>
          <a:xfrm>
            <a:off x="6302913" y="3837550"/>
            <a:ext cx="2524138" cy="2819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4909AC-6AD5-4407-9F9E-92D002324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091" y="4154685"/>
            <a:ext cx="3073365" cy="23050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2BEF26-BFF5-403F-897A-FED3C00B3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9710" y="1295132"/>
            <a:ext cx="2837341" cy="212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42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AEB7A-0399-4E45-9CAF-466C5C922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>
                <a:solidFill>
                  <a:schemeClr val="tx2">
                    <a:lumMod val="50000"/>
                  </a:schemeClr>
                </a:solidFill>
              </a:rPr>
              <a:t>Проєкт</a:t>
            </a:r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 «Кімнатні рослини»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CE23A6-632F-48EC-8578-51956856C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94" y="1273126"/>
            <a:ext cx="3281697" cy="24612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F79570-CD03-4062-974D-8070CB81A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011" y="3904078"/>
            <a:ext cx="3572379" cy="26792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5E06F6-90F6-413F-8531-E1E91BBFD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518801"/>
            <a:ext cx="2865298" cy="382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98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E7899-E4A5-4E9D-B04C-94BF29D36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>
                <a:solidFill>
                  <a:schemeClr val="tx2">
                    <a:lumMod val="50000"/>
                  </a:schemeClr>
                </a:solidFill>
              </a:rPr>
              <a:t>Проєкт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 «Батарейки, здавайтеся!»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F5B3CD-688C-4D6D-95FE-290912E90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97" y="1553894"/>
            <a:ext cx="3124200" cy="4165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99ECDF-9290-4056-B3F6-A66AF462B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803" y="1553894"/>
            <a:ext cx="31242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33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187BE-C448-454D-AE2A-E36CC124F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День вишиванки</a:t>
            </a:r>
          </a:p>
        </p:txBody>
      </p:sp>
      <p:pic>
        <p:nvPicPr>
          <p:cNvPr id="4098" name="Picture 2" descr="https://1.bp.blogspot.com/-IuL3kyPjaRg/YKvaoOsp7JI/AAAAAAAAGOI/JsF6cZ6-hFY-3IzZtKhFeAnIKvfBn23SwCNcBGAsYHQ/s320/IMG_20210520_132438.jpg">
            <a:extLst>
              <a:ext uri="{FF2B5EF4-FFF2-40B4-BE49-F238E27FC236}">
                <a16:creationId xmlns:a16="http://schemas.microsoft.com/office/drawing/2014/main" id="{F4AF002A-14B1-42D5-B241-ABD89FAB7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2" y="2057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1.bp.blogspot.com/-7e0g_NzQsdU/YKvaq0rm-tI/AAAAAAAAGOM/XAsPkbzckdUxotgOVJxjJp6Bc14nfNLrwCNcBGAsYHQ/s320/IMG-1b966b635b04ad896f4a8f7131e9e909-V%2B%25281%2529.jpg">
            <a:extLst>
              <a:ext uri="{FF2B5EF4-FFF2-40B4-BE49-F238E27FC236}">
                <a16:creationId xmlns:a16="http://schemas.microsoft.com/office/drawing/2014/main" id="{A78FA61E-A50B-4F2D-BE82-2F17B7FB6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70" y="1927592"/>
            <a:ext cx="3877569" cy="290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774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>
            <a:extLst>
              <a:ext uri="{FF2B5EF4-FFF2-40B4-BE49-F238E27FC236}">
                <a16:creationId xmlns:a16="http://schemas.microsoft.com/office/drawing/2014/main" id="{0FE19591-EE0D-4B52-B8A3-ADEDD831A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altLang="uk-UA" sz="4000" b="1" dirty="0">
                <a:solidFill>
                  <a:srgbClr val="002060"/>
                </a:solidFill>
              </a:rPr>
              <a:t>МОЯ МАЙСТЕРНЯ –</a:t>
            </a:r>
            <a:br>
              <a:rPr lang="uk-UA" altLang="uk-UA" sz="4000" b="1" dirty="0">
                <a:solidFill>
                  <a:srgbClr val="002060"/>
                </a:solidFill>
              </a:rPr>
            </a:br>
            <a:r>
              <a:rPr lang="uk-UA" altLang="uk-UA" sz="4000" b="1" dirty="0">
                <a:solidFill>
                  <a:srgbClr val="002060"/>
                </a:solidFill>
              </a:rPr>
              <a:t> МОЯ ФОРТЕЦЯ</a:t>
            </a:r>
            <a:endParaRPr lang="ru-RU" altLang="uk-UA" sz="4000" dirty="0">
              <a:solidFill>
                <a:srgbClr val="002060"/>
              </a:solidFill>
            </a:endParaRPr>
          </a:p>
        </p:txBody>
      </p:sp>
      <p:pic>
        <p:nvPicPr>
          <p:cNvPr id="29699" name="Picture 4" descr="http://cs624625.vk.me/v624625600/1f429/1Cf8aem9qs8.jpg">
            <a:extLst>
              <a:ext uri="{FF2B5EF4-FFF2-40B4-BE49-F238E27FC236}">
                <a16:creationId xmlns:a16="http://schemas.microsoft.com/office/drawing/2014/main" id="{BF3B6D0C-DF1B-4994-B4DF-7BF04524B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2" y="1457655"/>
            <a:ext cx="3186113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8" descr="http://cs624625.vk.me/v624625600/1f447/UJd402yxhjI.jpg">
            <a:extLst>
              <a:ext uri="{FF2B5EF4-FFF2-40B4-BE49-F238E27FC236}">
                <a16:creationId xmlns:a16="http://schemas.microsoft.com/office/drawing/2014/main" id="{D31C2C19-EF21-42EB-9759-968DD750F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8" y="4114800"/>
            <a:ext cx="3471862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0" descr="http://cs624625.vk.me/v624625600/1f39d/vtTtZFiQKrs.jpg">
            <a:extLst>
              <a:ext uri="{FF2B5EF4-FFF2-40B4-BE49-F238E27FC236}">
                <a16:creationId xmlns:a16="http://schemas.microsoft.com/office/drawing/2014/main" id="{9095D20B-ABC5-4D22-ADD0-CEF223CC9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740" y="4134083"/>
            <a:ext cx="3376613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cs624625.vk.me/v624625600/1f3e3/LGplGAj3kJQ.jpg">
            <a:extLst>
              <a:ext uri="{FF2B5EF4-FFF2-40B4-BE49-F238E27FC236}">
                <a16:creationId xmlns:a16="http://schemas.microsoft.com/office/drawing/2014/main" id="{A4558909-542B-44A4-906E-2FC09272F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96" y="1396536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49AC8F1D-AAC1-4AF1-9C30-40FCE843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88" y="285750"/>
            <a:ext cx="7500937" cy="785813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uk-UA" altLang="uk-UA" sz="3200" b="1">
                <a:solidFill>
                  <a:srgbClr val="002060"/>
                </a:solidFill>
              </a:rPr>
            </a:br>
            <a:r>
              <a:rPr lang="uk-UA" altLang="uk-UA" sz="3200" b="1">
                <a:solidFill>
                  <a:srgbClr val="002060"/>
                </a:solidFill>
              </a:rPr>
              <a:t>РОБОТА З ОБДАРОВАНИМИ ДІТЬМИ</a:t>
            </a:r>
            <a:br>
              <a:rPr lang="ru-RU" altLang="uk-UA" sz="3200" b="1">
                <a:solidFill>
                  <a:srgbClr val="002060"/>
                </a:solidFill>
              </a:rPr>
            </a:br>
            <a:endParaRPr lang="ru-RU" altLang="uk-UA" sz="320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5B8A15D-01C7-45EA-93BA-28DAA1E06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54112"/>
              </p:ext>
            </p:extLst>
          </p:nvPr>
        </p:nvGraphicFramePr>
        <p:xfrm>
          <a:off x="642910" y="1928802"/>
          <a:ext cx="7858181" cy="3854944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343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0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0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83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Навчальний рік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Прізвище учня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Клас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Місце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6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2018-2019 </a:t>
                      </a:r>
                      <a:r>
                        <a:rPr kumimoji="0" lang="uk-UA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н.р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Фенц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Анастасія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Буяк</a:t>
                      </a: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Софія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Трут Надія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b="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b="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800" b="0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ru-RU" sz="1800" b="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2019-2020 </a:t>
                      </a:r>
                      <a:r>
                        <a:rPr kumimoji="0" lang="uk-UA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н.р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Буяк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Софія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Михайличенко Надія  </a:t>
                      </a:r>
                    </a:p>
                  </a:txBody>
                  <a:tcPr marL="68580" marR="68580" marT="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uk-UA" b="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  <a:p>
                      <a:pPr algn="ctr"/>
                      <a:endParaRPr lang="ru-RU" b="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9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2021-2022 </a:t>
                      </a:r>
                      <a:r>
                        <a:rPr kumimoji="0" lang="uk-UA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н.р</a:t>
                      </a: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Романюк </a:t>
                      </a: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Анастасія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Музика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Анастасія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Шершун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Аліна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0" dirty="0">
                          <a:solidFill>
                            <a:srgbClr val="C00000"/>
                          </a:solidFill>
                          <a:latin typeface="+mn-lt"/>
                        </a:rPr>
                        <a:t>1</a:t>
                      </a:r>
                    </a:p>
                    <a:p>
                      <a:pPr algn="ctr"/>
                      <a:r>
                        <a:rPr lang="uk-UA" sz="2000" b="0" dirty="0">
                          <a:solidFill>
                            <a:srgbClr val="C00000"/>
                          </a:solidFill>
                          <a:latin typeface="+mn-lt"/>
                        </a:rPr>
                        <a:t>1</a:t>
                      </a:r>
                    </a:p>
                    <a:p>
                      <a:pPr algn="ctr"/>
                      <a:r>
                        <a:rPr lang="uk-UA" sz="2000" b="0" dirty="0">
                          <a:solidFill>
                            <a:srgbClr val="C00000"/>
                          </a:solidFill>
                          <a:latin typeface="+mn-lt"/>
                        </a:rPr>
                        <a:t>1</a:t>
                      </a:r>
                    </a:p>
                    <a:p>
                      <a:pPr algn="ctr"/>
                      <a:endParaRPr lang="ru-RU" sz="2000" b="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484" name="Rectangle 1">
            <a:extLst>
              <a:ext uri="{FF2B5EF4-FFF2-40B4-BE49-F238E27FC236}">
                <a16:creationId xmlns:a16="http://schemas.microsoft.com/office/drawing/2014/main" id="{8E8033FA-7D92-4BD4-89B4-3AC405CD5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979488"/>
            <a:ext cx="7000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400" b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у ІІ етапі Всеукраїнської  учнівської олімпіади з трудового навчання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0829D-DDF0-4285-8647-56D1A687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1143000"/>
          </a:xfrm>
        </p:spPr>
        <p:txBody>
          <a:bodyPr/>
          <a:lstStyle/>
          <a:p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Нагороди учнів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2FD6FD-647C-45EB-A3E2-58E45E9FD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12" y="1981200"/>
            <a:ext cx="2914650" cy="3886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BCCE57-AB28-446F-9B8A-0245B0019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836" y="3607143"/>
            <a:ext cx="2437264" cy="32496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733EEC-5681-4999-BE56-65D65EDF0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835" y="179313"/>
            <a:ext cx="2437265" cy="3249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F63379-7988-40A4-9481-92FBDCA80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297" y="1961271"/>
            <a:ext cx="2914651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04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987F91-17F1-4B22-AD74-B797765F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Загальні відомості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F99519-B850-4D69-B8ED-25F8E8E86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78" t="28308" r="44074" b="33914"/>
          <a:stretch/>
        </p:blipFill>
        <p:spPr>
          <a:xfrm>
            <a:off x="990600" y="1828800"/>
            <a:ext cx="2057400" cy="3681663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AEE8B815-18D3-4289-9FA6-A02B2AFF5986}"/>
              </a:ext>
            </a:extLst>
          </p:cNvPr>
          <p:cNvSpPr/>
          <p:nvPr/>
        </p:nvSpPr>
        <p:spPr>
          <a:xfrm>
            <a:off x="3429000" y="2209800"/>
            <a:ext cx="4572000" cy="2806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народження: 16 червня 1972р.</a:t>
            </a:r>
          </a:p>
          <a:p>
            <a:pPr algn="ctr">
              <a:lnSpc>
                <a:spcPct val="150000"/>
              </a:lnSpc>
              <a:defRPr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Освіта: вища</a:t>
            </a:r>
          </a:p>
          <a:p>
            <a:pPr algn="ctr">
              <a:lnSpc>
                <a:spcPct val="150000"/>
              </a:lnSpc>
              <a:defRPr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Професія: вчитель трудового навчання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Кваліфікація: спеціаліст вищої категорії, старший вчитель</a:t>
            </a:r>
          </a:p>
        </p:txBody>
      </p:sp>
    </p:spTree>
    <p:extLst>
      <p:ext uri="{BB962C8B-B14F-4D97-AF65-F5344CB8AC3E}">
        <p14:creationId xmlns:p14="http://schemas.microsoft.com/office/powerpoint/2010/main" val="3011236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69283-419D-44D3-B957-1DCA81F7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91" y="12895"/>
            <a:ext cx="8229600" cy="1143000"/>
          </a:xfrm>
        </p:spPr>
        <p:txBody>
          <a:bodyPr/>
          <a:lstStyle/>
          <a:p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Виставка учнівських робіт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898339-C176-4DCC-AE4D-D4CB9D8EA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0" y="4445796"/>
            <a:ext cx="2844800" cy="2133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6D7D99-2C14-45EE-908B-9AC045395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990600"/>
            <a:ext cx="2457450" cy="3276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1C3575-89DE-4367-980E-CA92D9EFA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027" y="987572"/>
            <a:ext cx="2457450" cy="3276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116F37-D008-49AF-B411-CAC0784EA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630" y="936576"/>
            <a:ext cx="2495697" cy="33275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9BCE53-63F2-4B67-841F-22DF626E2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945" y="4319368"/>
            <a:ext cx="3013370" cy="22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31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:a16="http://schemas.microsoft.com/office/drawing/2014/main" id="{E0F7F166-45DF-4C1B-8C88-565EDE400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uk-UA" altLang="uk-UA" b="1" dirty="0">
                <a:solidFill>
                  <a:srgbClr val="002060"/>
                </a:solidFill>
              </a:rPr>
              <a:t>Вироби учнів</a:t>
            </a:r>
            <a:endParaRPr lang="ru-RU" altLang="uk-UA" dirty="0"/>
          </a:p>
        </p:txBody>
      </p:sp>
      <p:pic>
        <p:nvPicPr>
          <p:cNvPr id="27651" name="Picture 2" descr="http://cs10826.vk.me/v10826644/d34/wcTyeB6aBhI.jpg">
            <a:extLst>
              <a:ext uri="{FF2B5EF4-FFF2-40B4-BE49-F238E27FC236}">
                <a16:creationId xmlns:a16="http://schemas.microsoft.com/office/drawing/2014/main" id="{2F6D9DA6-894E-4955-9D48-898F8F9F4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428750"/>
            <a:ext cx="195738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8" descr="http://cs540100.vk.me/c617420/v617420543/21b65/fth6wRZFC10.jpg">
            <a:extLst>
              <a:ext uri="{FF2B5EF4-FFF2-40B4-BE49-F238E27FC236}">
                <a16:creationId xmlns:a16="http://schemas.microsoft.com/office/drawing/2014/main" id="{287947F6-117B-4BF0-B138-93934A4F2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1500188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4" descr="Фотография">
            <a:extLst>
              <a:ext uri="{FF2B5EF4-FFF2-40B4-BE49-F238E27FC236}">
                <a16:creationId xmlns:a16="http://schemas.microsoft.com/office/drawing/2014/main" id="{10A39E1F-7B5E-40FA-974E-5F2303380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0"/>
            <a:ext cx="25241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 descr="http://cs617420.vk.me/v617420543/21b8a/mBOKs_PUdlQ.jpg">
            <a:extLst>
              <a:ext uri="{FF2B5EF4-FFF2-40B4-BE49-F238E27FC236}">
                <a16:creationId xmlns:a16="http://schemas.microsoft.com/office/drawing/2014/main" id="{568D515C-12D0-4500-92C6-C463E7680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286250"/>
            <a:ext cx="2633662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http://cs617420.vk.me/v617420543/21b94/7TxofshuY0s.jpg">
            <a:extLst>
              <a:ext uri="{FF2B5EF4-FFF2-40B4-BE49-F238E27FC236}">
                <a16:creationId xmlns:a16="http://schemas.microsoft.com/office/drawing/2014/main" id="{38F9271F-D6D1-4B83-A7C8-F2263708F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143375"/>
            <a:ext cx="26812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" descr="Фотография">
            <a:extLst>
              <a:ext uri="{FF2B5EF4-FFF2-40B4-BE49-F238E27FC236}">
                <a16:creationId xmlns:a16="http://schemas.microsoft.com/office/drawing/2014/main" id="{5083C386-0474-4F77-BAFC-A99F44C9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500188"/>
            <a:ext cx="18573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id="{808B0241-B1BB-4BE7-AC9B-BEA95ED4D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 b="1">
                <a:solidFill>
                  <a:srgbClr val="002060"/>
                </a:solidFill>
              </a:rPr>
              <a:t>Вироби учнів</a:t>
            </a:r>
            <a:endParaRPr lang="ru-RU" altLang="uk-UA" b="1">
              <a:solidFill>
                <a:srgbClr val="002060"/>
              </a:solidFill>
            </a:endParaRPr>
          </a:p>
        </p:txBody>
      </p:sp>
      <p:pic>
        <p:nvPicPr>
          <p:cNvPr id="26627" name="Picture 4" descr="Фотография">
            <a:extLst>
              <a:ext uri="{FF2B5EF4-FFF2-40B4-BE49-F238E27FC236}">
                <a16:creationId xmlns:a16="http://schemas.microsoft.com/office/drawing/2014/main" id="{81931BC2-E63B-408C-A0B7-CC2FCD649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357312"/>
            <a:ext cx="2728913" cy="204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Фотография">
            <a:extLst>
              <a:ext uri="{FF2B5EF4-FFF2-40B4-BE49-F238E27FC236}">
                <a16:creationId xmlns:a16="http://schemas.microsoft.com/office/drawing/2014/main" id="{57EEEFFD-3FED-4EDA-ADFE-C4C4E0234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2" y="1281112"/>
            <a:ext cx="1728788" cy="229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" descr="C:\Documents and Settings\USER\Рабочий стол\фотографії\Новая папка (2)\Фото0108.jpg">
            <a:extLst>
              <a:ext uri="{FF2B5EF4-FFF2-40B4-BE49-F238E27FC236}">
                <a16:creationId xmlns:a16="http://schemas.microsoft.com/office/drawing/2014/main" id="{8B56CC1D-DE9E-41C6-9900-E0AD1B7D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786188"/>
            <a:ext cx="15144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" descr="C:\Documents and Settings\USER\Рабочий стол\фотографії\Новая папка\Фото0012.jpg">
            <a:extLst>
              <a:ext uri="{FF2B5EF4-FFF2-40B4-BE49-F238E27FC236}">
                <a16:creationId xmlns:a16="http://schemas.microsoft.com/office/drawing/2014/main" id="{8023CC9C-CA76-4990-A7B3-E6D5070F7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571875"/>
            <a:ext cx="18573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3" descr="http://cs617420.vk.me/v617420543/21ba8/ytl8WaREUF0.jpg">
            <a:extLst>
              <a:ext uri="{FF2B5EF4-FFF2-40B4-BE49-F238E27FC236}">
                <a16:creationId xmlns:a16="http://schemas.microsoft.com/office/drawing/2014/main" id="{795AD2BC-C1A4-40EE-9006-3D3EA02E3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935657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5" descr="http://cs617420.vk.me/v617420543/21b58/_gZmuY8knEg.jpg">
            <a:extLst>
              <a:ext uri="{FF2B5EF4-FFF2-40B4-BE49-F238E27FC236}">
                <a16:creationId xmlns:a16="http://schemas.microsoft.com/office/drawing/2014/main" id="{1BA7228E-EF1E-4D05-8B23-58AF6904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3829051"/>
            <a:ext cx="2228850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FC5C01-9B53-43B6-ACB3-3AA983AF684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812" r="5001" b="4005"/>
          <a:stretch/>
        </p:blipFill>
        <p:spPr>
          <a:xfrm>
            <a:off x="5915537" y="1182633"/>
            <a:ext cx="2893362" cy="238924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7FB56-7DB7-4F26-AF24-7F2EB8238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 dirty="0">
                <a:solidFill>
                  <a:srgbClr val="002060"/>
                </a:solidFill>
              </a:rPr>
              <a:t>Вироби учнів</a:t>
            </a:r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6C6DE7-41B0-4950-B190-B8C27E278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0" b="6951"/>
          <a:stretch/>
        </p:blipFill>
        <p:spPr>
          <a:xfrm>
            <a:off x="457200" y="1389129"/>
            <a:ext cx="3348342" cy="24832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A14A65-17E2-4A6A-AB24-05F2E5F6C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34" t="18977" r="17334" b="41833"/>
          <a:stretch/>
        </p:blipFill>
        <p:spPr>
          <a:xfrm>
            <a:off x="4103268" y="1439166"/>
            <a:ext cx="2130429" cy="2687659"/>
          </a:xfrm>
          <a:prstGeom prst="rect">
            <a:avLst/>
          </a:prstGeom>
        </p:spPr>
      </p:pic>
      <p:pic>
        <p:nvPicPr>
          <p:cNvPr id="5" name="Рисунок 4" descr="D:\Users\Марія\Desktop\изображение_viber_2020-05-21_15-59-11.jpg">
            <a:extLst>
              <a:ext uri="{FF2B5EF4-FFF2-40B4-BE49-F238E27FC236}">
                <a16:creationId xmlns:a16="http://schemas.microsoft.com/office/drawing/2014/main" id="{578DE667-C4D9-4436-BDF5-FE321C12AB3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" t="2204" r="4765" b="4525"/>
          <a:stretch/>
        </p:blipFill>
        <p:spPr bwMode="auto">
          <a:xfrm>
            <a:off x="6604108" y="1310740"/>
            <a:ext cx="2082692" cy="28376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CA7A51-A04D-45AA-9C24-16BA25807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148354"/>
            <a:ext cx="2951325" cy="2213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72518F-3EAD-444B-9630-098374E648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571" r="-1609" b="6021"/>
          <a:stretch/>
        </p:blipFill>
        <p:spPr>
          <a:xfrm>
            <a:off x="4572000" y="4266439"/>
            <a:ext cx="3713624" cy="214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74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6916C-0E03-4B23-93BF-C5236CD4A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Друковані видання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D2B428-3D22-4EF9-9573-3888B14FC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03570"/>
            <a:ext cx="3657600" cy="4876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263FE4-1880-4DE9-B0F9-780EEE6A6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790" y="1381295"/>
            <a:ext cx="3657601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26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749B5-55CF-46F3-8EB2-BCED41098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Виступи на обласних семінарах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3DAD004-90FC-48EC-A968-DD1F53176207}"/>
              </a:ext>
            </a:extLst>
          </p:cNvPr>
          <p:cNvSpPr/>
          <p:nvPr/>
        </p:nvSpPr>
        <p:spPr>
          <a:xfrm>
            <a:off x="266700" y="1417638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rgbClr val="111111"/>
                </a:solidFill>
                <a:latin typeface="Ubuntu"/>
              </a:rPr>
              <a:t> </a:t>
            </a:r>
            <a:r>
              <a:rPr lang="ru-RU" sz="2000" dirty="0"/>
              <a:t>«</a:t>
            </a:r>
            <a:r>
              <a:rPr lang="ru-RU" sz="2000" dirty="0" err="1"/>
              <a:t>Проєктування</a:t>
            </a:r>
            <a:r>
              <a:rPr lang="ru-RU" sz="2000" dirty="0"/>
              <a:t> </a:t>
            </a:r>
            <a:r>
              <a:rPr lang="ru-RU" sz="2000" dirty="0" err="1"/>
              <a:t>безпечного</a:t>
            </a:r>
            <a:r>
              <a:rPr lang="ru-RU" sz="2000" dirty="0"/>
              <a:t>, комфортного, </a:t>
            </a:r>
            <a:r>
              <a:rPr lang="ru-RU" sz="2000" dirty="0" err="1"/>
              <a:t>екологічно</a:t>
            </a:r>
            <a:r>
              <a:rPr lang="ru-RU" sz="2000" dirty="0"/>
              <a:t> здорового </a:t>
            </a:r>
            <a:r>
              <a:rPr lang="ru-RU" sz="2000" dirty="0" err="1"/>
              <a:t>освітнього</a:t>
            </a:r>
            <a:r>
              <a:rPr lang="ru-RU" sz="2000" dirty="0"/>
              <a:t> </a:t>
            </a:r>
            <a:r>
              <a:rPr lang="ru-RU" sz="2000" dirty="0" err="1"/>
              <a:t>середовища</a:t>
            </a:r>
            <a:r>
              <a:rPr lang="ru-RU" sz="2000" dirty="0"/>
              <a:t> як </a:t>
            </a:r>
            <a:r>
              <a:rPr lang="ru-RU" sz="2000" dirty="0" err="1"/>
              <a:t>інструмент</a:t>
            </a:r>
            <a:r>
              <a:rPr lang="ru-RU" sz="2000" dirty="0"/>
              <a:t> </a:t>
            </a:r>
            <a:r>
              <a:rPr lang="ru-RU" sz="2000" dirty="0" err="1"/>
              <a:t>інноваційного</a:t>
            </a:r>
            <a:r>
              <a:rPr lang="ru-RU" sz="2000" dirty="0"/>
              <a:t> та </a:t>
            </a:r>
            <a:r>
              <a:rPr lang="ru-RU" sz="2000" dirty="0" err="1"/>
              <a:t>змішаного</a:t>
            </a:r>
            <a:r>
              <a:rPr lang="ru-RU" sz="2000" dirty="0"/>
              <a:t> </a:t>
            </a:r>
            <a:r>
              <a:rPr lang="ru-RU" sz="2000" dirty="0" err="1"/>
              <a:t>навчання</a:t>
            </a:r>
            <a:r>
              <a:rPr lang="ru-RU" sz="2000" dirty="0"/>
              <a:t>. </a:t>
            </a:r>
            <a:r>
              <a:rPr lang="ru-RU" sz="2000" dirty="0" err="1"/>
              <a:t>Дорожня</a:t>
            </a:r>
            <a:r>
              <a:rPr lang="ru-RU" sz="2000" dirty="0"/>
              <a:t> карта. </a:t>
            </a:r>
            <a:r>
              <a:rPr lang="uk-UA" sz="2000" dirty="0">
                <a:solidFill>
                  <a:srgbClr val="111111"/>
                </a:solidFill>
              </a:rPr>
              <a:t>З технологією змішаного навчання, що є новою парадигмою у </a:t>
            </a:r>
            <a:r>
              <a:rPr lang="uk-UA" sz="2000" dirty="0" err="1">
                <a:solidFill>
                  <a:srgbClr val="111111"/>
                </a:solidFill>
              </a:rPr>
              <a:t>проєктуванні</a:t>
            </a:r>
            <a:r>
              <a:rPr lang="uk-UA" sz="2000" dirty="0">
                <a:solidFill>
                  <a:srgbClr val="111111"/>
                </a:solidFill>
              </a:rPr>
              <a:t> освітнього середовища ознайомила учасників тренінгу. </a:t>
            </a:r>
            <a:endParaRPr lang="uk-UA" sz="2000" dirty="0"/>
          </a:p>
        </p:txBody>
      </p:sp>
      <p:pic>
        <p:nvPicPr>
          <p:cNvPr id="8194" name="Picture 2" descr="https://ekolabnauka.files.wordpress.com/2021/04/d0b7d0bed0b1d180d0b0d0b6d0b5d0bdd0bdd18f_viber_2021-04-23_10-54-32.jpg?w=816&amp;h=9999">
            <a:extLst>
              <a:ext uri="{FF2B5EF4-FFF2-40B4-BE49-F238E27FC236}">
                <a16:creationId xmlns:a16="http://schemas.microsoft.com/office/drawing/2014/main" id="{062EA25C-9C42-4B65-831C-E3AA12E7C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71800"/>
            <a:ext cx="5791200" cy="29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607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F8855-12B7-4B4F-90FA-B8D7C4BAD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tx2">
                    <a:lumMod val="50000"/>
                  </a:schemeClr>
                </a:solidFill>
              </a:rPr>
              <a:t>Виступи на обласних семінарах</a:t>
            </a:r>
            <a:endParaRPr lang="uk-UA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9F6F39F-6302-4637-B222-0FA0A6E7EBFB}"/>
              </a:ext>
            </a:extLst>
          </p:cNvPr>
          <p:cNvSpPr/>
          <p:nvPr/>
        </p:nvSpPr>
        <p:spPr>
          <a:xfrm>
            <a:off x="304800" y="1307704"/>
            <a:ext cx="838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    </a:t>
            </a:r>
            <a:r>
              <a:rPr lang="ru-RU" sz="2000" dirty="0" err="1"/>
              <a:t>Створення</a:t>
            </a:r>
            <a:r>
              <a:rPr lang="ru-RU" sz="2000" dirty="0"/>
              <a:t> </a:t>
            </a:r>
            <a:r>
              <a:rPr lang="ru-RU" sz="2000" dirty="0" err="1"/>
              <a:t>інноваційного</a:t>
            </a:r>
            <a:r>
              <a:rPr lang="ru-RU" sz="2000" dirty="0"/>
              <a:t> </a:t>
            </a:r>
            <a:r>
              <a:rPr lang="ru-RU" sz="2000" dirty="0" err="1"/>
              <a:t>мотивуючого</a:t>
            </a:r>
            <a:r>
              <a:rPr lang="ru-RU" sz="2000" dirty="0"/>
              <a:t> </a:t>
            </a:r>
            <a:r>
              <a:rPr lang="ru-RU" sz="2000" dirty="0" err="1"/>
              <a:t>освітнього</a:t>
            </a:r>
            <a:r>
              <a:rPr lang="ru-RU" sz="2000" dirty="0"/>
              <a:t> </a:t>
            </a:r>
            <a:r>
              <a:rPr lang="ru-RU" sz="2000" dirty="0" err="1"/>
              <a:t>екопростору</a:t>
            </a:r>
            <a:r>
              <a:rPr lang="ru-RU" sz="2000" dirty="0"/>
              <a:t> як </a:t>
            </a:r>
            <a:r>
              <a:rPr lang="ru-RU" sz="2000" dirty="0" err="1"/>
              <a:t>засобу</a:t>
            </a:r>
            <a:r>
              <a:rPr lang="ru-RU" sz="2000" dirty="0"/>
              <a:t> </a:t>
            </a:r>
            <a:r>
              <a:rPr lang="ru-RU" sz="2000" dirty="0" err="1"/>
              <a:t>реалізації</a:t>
            </a:r>
            <a:r>
              <a:rPr lang="ru-RU" sz="2000" dirty="0"/>
              <a:t> Державного стандарту </a:t>
            </a:r>
            <a:r>
              <a:rPr lang="ru-RU" sz="2000" dirty="0" err="1"/>
              <a:t>базової</a:t>
            </a:r>
            <a:r>
              <a:rPr lang="ru-RU" sz="2000" dirty="0"/>
              <a:t> </a:t>
            </a:r>
            <a:r>
              <a:rPr lang="ru-RU" sz="2000" dirty="0" err="1"/>
              <a:t>загальної</a:t>
            </a:r>
            <a:r>
              <a:rPr lang="ru-RU" sz="2000" dirty="0"/>
              <a:t> </a:t>
            </a:r>
            <a:r>
              <a:rPr lang="ru-RU" sz="2000" dirty="0" err="1"/>
              <a:t>середньої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/>
              <a:t>. </a:t>
            </a:r>
            <a:r>
              <a:rPr lang="uk-UA" sz="2000" dirty="0">
                <a:solidFill>
                  <a:srgbClr val="111111"/>
                </a:solidFill>
              </a:rPr>
              <a:t>Поділилася з учасниками заходу досвідом впровадження екологічних тенденцій в освітній процес під час уроків трудового навчання.</a:t>
            </a:r>
            <a:endParaRPr lang="uk-UA" sz="2000" dirty="0"/>
          </a:p>
        </p:txBody>
      </p:sp>
      <p:pic>
        <p:nvPicPr>
          <p:cNvPr id="12290" name="Picture 2" descr="https://ekolabnauka.files.wordpress.com/2021/05/20210514_130607.jpg?w=1024">
            <a:extLst>
              <a:ext uri="{FF2B5EF4-FFF2-40B4-BE49-F238E27FC236}">
                <a16:creationId xmlns:a16="http://schemas.microsoft.com/office/drawing/2014/main" id="{78BF3DBD-8AA6-4BEC-B0E8-3A5654164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43200"/>
            <a:ext cx="4495800" cy="336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652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ABC06-A2E8-4652-89CA-A5B576BE3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8368"/>
            <a:ext cx="8229600" cy="1143000"/>
          </a:xfrm>
        </p:spPr>
        <p:txBody>
          <a:bodyPr/>
          <a:lstStyle/>
          <a:p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Нагороди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AE89F3-226E-4556-9C37-4427630F49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/>
          <a:stretch/>
        </p:blipFill>
        <p:spPr>
          <a:xfrm>
            <a:off x="3347787" y="2286000"/>
            <a:ext cx="2448426" cy="3352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FB490F-F0FF-4109-A9D0-79CF95DB1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10" y="4035254"/>
            <a:ext cx="2999874" cy="22499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B42F42-DBFE-4C4D-92A9-7C034E87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4"/>
          <a:stretch/>
        </p:blipFill>
        <p:spPr>
          <a:xfrm rot="5400000">
            <a:off x="6088364" y="740405"/>
            <a:ext cx="3127283" cy="22499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7A4ACB1-3803-40D3-BFC9-98F9F68405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2593"/>
          <a:stretch/>
        </p:blipFill>
        <p:spPr>
          <a:xfrm>
            <a:off x="395639" y="257051"/>
            <a:ext cx="2249906" cy="32141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C310D2-F9DE-42BD-AE72-C9CA24EC1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053" y="3660270"/>
            <a:ext cx="2249906" cy="299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90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323966C8-FF87-4F3C-A6B3-123B57A9DC89}"/>
              </a:ext>
            </a:extLst>
          </p:cNvPr>
          <p:cNvSpPr/>
          <p:nvPr/>
        </p:nvSpPr>
        <p:spPr>
          <a:xfrm>
            <a:off x="381000" y="381000"/>
            <a:ext cx="83058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справи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 хороший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батько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прочитав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книжки, але не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справи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поєднує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до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справи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до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досконалий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учитель.»                                                                Л.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М.Толстой</a:t>
            </a:r>
            <a:endParaRPr lang="ru-RU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 </a:t>
            </a:r>
          </a:p>
        </p:txBody>
      </p:sp>
      <p:pic>
        <p:nvPicPr>
          <p:cNvPr id="3" name="Picture 8" descr="http://school.xvatit.com/images/thumb/5/52/Stanok.jpg/300px-Stanok.jpg">
            <a:extLst>
              <a:ext uri="{FF2B5EF4-FFF2-40B4-BE49-F238E27FC236}">
                <a16:creationId xmlns:a16="http://schemas.microsoft.com/office/drawing/2014/main" id="{167997DC-D931-4C0A-98E2-8DF9191D2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06" y="2289215"/>
            <a:ext cx="3862387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373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C72F7-A426-4850-8214-E014B6A2D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Резюме вчителя</a:t>
            </a:r>
            <a:endParaRPr lang="uk-UA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9DD7F49-EBF8-4732-8F70-103BBFA20538}"/>
              </a:ext>
            </a:extLst>
          </p:cNvPr>
          <p:cNvSpPr/>
          <p:nvPr/>
        </p:nvSpPr>
        <p:spPr>
          <a:xfrm>
            <a:off x="457200" y="1674191"/>
            <a:ext cx="3681046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uk-UA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Освіта</a:t>
            </a:r>
          </a:p>
          <a:p>
            <a:pPr algn="ctr">
              <a:lnSpc>
                <a:spcPct val="80000"/>
              </a:lnSpc>
              <a:defRPr/>
            </a:pPr>
            <a:r>
              <a:rPr lang="uk-UA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ВУЗ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: Тернопільський  національний педагогічний університет імені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В.Гнатюка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uk-UA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ctr">
              <a:lnSpc>
                <a:spcPct val="80000"/>
              </a:lnSpc>
              <a:defRPr/>
            </a:pPr>
            <a:r>
              <a:rPr lang="uk-UA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Кваліфікація :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>
              <a:lnSpc>
                <a:spcPct val="80000"/>
              </a:lnSpc>
              <a:defRPr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Вчитель технологій, профільного навчання (автосправа, обслуговуюча праця), креслення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Рік закінчення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:	 2014</a:t>
            </a:r>
          </a:p>
          <a:p>
            <a:pPr algn="ctr">
              <a:lnSpc>
                <a:spcPct val="80000"/>
              </a:lnSpc>
              <a:defRPr/>
            </a:pPr>
            <a:endParaRPr lang="uk-UA" b="1" i="1" u="sng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uk-UA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Досвід роботи </a:t>
            </a:r>
          </a:p>
          <a:p>
            <a:pPr algn="ctr">
              <a:lnSpc>
                <a:spcPct val="80000"/>
              </a:lnSpc>
              <a:defRPr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Період роботи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:     з 1997</a:t>
            </a:r>
          </a:p>
          <a:p>
            <a:pPr algn="ctr">
              <a:lnSpc>
                <a:spcPct val="80000"/>
              </a:lnSpc>
              <a:defRPr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Місце роботи: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Буцнівська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ЗОШ  І-ІІІ ст.</a:t>
            </a:r>
          </a:p>
          <a:p>
            <a:pPr algn="ctr">
              <a:lnSpc>
                <a:spcPct val="80000"/>
              </a:lnSpc>
              <a:defRPr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Посада :  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    Вчитель трудового навчання</a:t>
            </a:r>
          </a:p>
        </p:txBody>
      </p:sp>
      <p:pic>
        <p:nvPicPr>
          <p:cNvPr id="4" name="Picture 4" descr="H:\сканер\Изображение 007.jpg">
            <a:extLst>
              <a:ext uri="{FF2B5EF4-FFF2-40B4-BE49-F238E27FC236}">
                <a16:creationId xmlns:a16="http://schemas.microsoft.com/office/drawing/2014/main" id="{77491E60-E641-4A31-A633-A72797014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81200"/>
            <a:ext cx="4675187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928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62AEC-58CB-4993-B3A2-543D7D407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  кредо:</a:t>
            </a:r>
            <a:endParaRPr lang="uk-UA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970983A-172F-42C0-980C-6BDAE67CD8B4}"/>
              </a:ext>
            </a:extLst>
          </p:cNvPr>
          <p:cNvSpPr/>
          <p:nvPr/>
        </p:nvSpPr>
        <p:spPr>
          <a:xfrm>
            <a:off x="2286000" y="121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alt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«Донести до серця кожної дитини знання, досвід і практичні вміння»</a:t>
            </a:r>
          </a:p>
        </p:txBody>
      </p:sp>
      <p:pic>
        <p:nvPicPr>
          <p:cNvPr id="4" name="Picture 4" descr="Букет из нежных цветов">
            <a:extLst>
              <a:ext uri="{FF2B5EF4-FFF2-40B4-BE49-F238E27FC236}">
                <a16:creationId xmlns:a16="http://schemas.microsoft.com/office/drawing/2014/main" id="{3183C530-77AA-4549-8B8E-95A4BB6B4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2700" y="1954710"/>
            <a:ext cx="4038600" cy="4235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1275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7CC9FC78-17AA-45DA-9418-8333848684CB}"/>
              </a:ext>
            </a:extLst>
          </p:cNvPr>
          <p:cNvSpPr/>
          <p:nvPr/>
        </p:nvSpPr>
        <p:spPr>
          <a:xfrm>
            <a:off x="495300" y="457200"/>
            <a:ext cx="8153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Трудове</a:t>
            </a:r>
            <a:r>
              <a:rPr lang="ru-RU" alt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alt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загальноосвітній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предмет,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становить основу предметного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наповнення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освітньої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ru-RU" alt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 мета трудового </a:t>
            </a:r>
            <a:r>
              <a:rPr lang="ru-RU" alt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alt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технологічно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грамотної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підготовленої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активної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трудової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високотехнологічного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мети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забезпечується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змістом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трудового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розроблено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стандартів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освітньої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000" dirty="0"/>
          </a:p>
        </p:txBody>
      </p:sp>
      <p:pic>
        <p:nvPicPr>
          <p:cNvPr id="3" name="Picture 2" descr="http://trud-mukachevo.at.ua/EMBROIDERED_EGGS_BY_I_FOROSTYUK.jpg">
            <a:extLst>
              <a:ext uri="{FF2B5EF4-FFF2-40B4-BE49-F238E27FC236}">
                <a16:creationId xmlns:a16="http://schemas.microsoft.com/office/drawing/2014/main" id="{7928DD04-01F2-4EE8-8A15-2596C050A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11745"/>
            <a:ext cx="4443412" cy="31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192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>
            <a:extLst>
              <a:ext uri="{FF2B5EF4-FFF2-40B4-BE49-F238E27FC236}">
                <a16:creationId xmlns:a16="http://schemas.microsoft.com/office/drawing/2014/main" id="{CD08F371-53E1-4797-86DF-EE00BF0BF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357188"/>
            <a:ext cx="7929562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uk-UA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 змісту навчальної програми повинна забезпечувати розв'язання таких завдань: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  <a:t>* формування в учнів технічного світогляду, закріплення на практиці знань про технологічну діяльність, спираючись на закони та закономірності розвитку природи, суспільства, виробництва і науки;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  <a:t>* формування в учнів практичних навичок творчої діяльності, творчого та критичного мислення в процесі вивчення проектної технології;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  <a:t>* ознайомлення учнів з місцем і роллю інформаційно-комунікаційних технологій в сучасному виробництві, повсякденному житті;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  <a:t>* формування культури поводження з різноманітними засобами праці;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умов для професійного самовизначення, обґрунтованого вибору професії з урахуванням власних здібностей, уподобань та інтересів;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  <a:t>* формування в учнів культури праці, навичок раціонального ведення домашнього господарства, культури побуту, відповідальності за результати власної діяльності, комплексу особистісних якостей, потрібних людині як суб'єкту сучасного виробництва і культурного розвитку суспільства;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  <a:t>* виховання активної життєвої позиції, адаптивності, готовності до безперервної професійної освіти, конкурентної боротьби на ринку праці, потреби ініціативно включатися в систему нових економічних відносин, в підприємницьку діяльність;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  <a:t>* створення умов для реалізації особистісно-орієнтованого підходу до навчання, виховання та розвитку особистості.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Дата 5">
            <a:extLst>
              <a:ext uri="{FF2B5EF4-FFF2-40B4-BE49-F238E27FC236}">
                <a16:creationId xmlns:a16="http://schemas.microsoft.com/office/drawing/2014/main" id="{E98EADF8-62F6-4CB4-92F9-55135539140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/>
              <a:t>Р у с и н Е. М.</a:t>
            </a:r>
          </a:p>
        </p:txBody>
      </p:sp>
      <p:sp>
        <p:nvSpPr>
          <p:cNvPr id="3076" name="Rectangle 2">
            <a:extLst>
              <a:ext uri="{FF2B5EF4-FFF2-40B4-BE49-F238E27FC236}">
                <a16:creationId xmlns:a16="http://schemas.microsoft.com/office/drawing/2014/main" id="{9DA2DF50-2BAE-48D2-914B-6899AE7D2E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8080375" cy="1143000"/>
          </a:xfrm>
        </p:spPr>
        <p:txBody>
          <a:bodyPr/>
          <a:lstStyle/>
          <a:p>
            <a:pPr eaLnBrk="1" hangingPunct="1"/>
            <a:r>
              <a:rPr lang="uk-UA" altLang="en-US"/>
              <a:t>Життєдіяльність учителя</a:t>
            </a:r>
            <a:endParaRPr lang="ru-RU" altLang="en-US"/>
          </a:p>
        </p:txBody>
      </p:sp>
      <p:sp>
        <p:nvSpPr>
          <p:cNvPr id="71683" name="Oval 3">
            <a:extLst>
              <a:ext uri="{FF2B5EF4-FFF2-40B4-BE49-F238E27FC236}">
                <a16:creationId xmlns:a16="http://schemas.microsoft.com/office/drawing/2014/main" id="{A540983D-BF86-4342-878A-A52E794D5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25146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en-US" sz="1200">
              <a:latin typeface="Times New Roman" panose="02020603050405020304" pitchFamily="18" charset="0"/>
            </a:endParaRPr>
          </a:p>
          <a:p>
            <a:pPr algn="ctr"/>
            <a:r>
              <a:rPr lang="uk-UA" altLang="en-US" sz="2800">
                <a:latin typeface="Times New Roman" panose="02020603050405020304" pitchFamily="18" charset="0"/>
              </a:rPr>
              <a:t>Творчість </a:t>
            </a:r>
            <a:endParaRPr lang="ru-RU" altLang="en-US" sz="2800">
              <a:latin typeface="Times New Roman" panose="02020603050405020304" pitchFamily="18" charset="0"/>
            </a:endParaRPr>
          </a:p>
          <a:p>
            <a:pPr algn="ctr"/>
            <a:endParaRPr lang="ru-RU" altLang="en-US" sz="2800">
              <a:latin typeface="Times New Roman" panose="02020603050405020304" pitchFamily="18" charset="0"/>
            </a:endParaRPr>
          </a:p>
        </p:txBody>
      </p:sp>
      <p:sp>
        <p:nvSpPr>
          <p:cNvPr id="71684" name="Oval 4">
            <a:extLst>
              <a:ext uri="{FF2B5EF4-FFF2-40B4-BE49-F238E27FC236}">
                <a16:creationId xmlns:a16="http://schemas.microsoft.com/office/drawing/2014/main" id="{8E204783-BEEB-4558-BC51-14B966550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447800"/>
            <a:ext cx="2590800" cy="1600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en-US" sz="2800">
                <a:latin typeface="Times New Roman" panose="02020603050405020304" pitchFamily="18" charset="0"/>
              </a:rPr>
              <a:t>Майстерність</a:t>
            </a:r>
            <a:endParaRPr lang="ru-RU" altLang="en-US" sz="2800">
              <a:latin typeface="Times New Roman" panose="02020603050405020304" pitchFamily="18" charset="0"/>
            </a:endParaRPr>
          </a:p>
        </p:txBody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DA95EC07-4223-4FE7-B0CD-29DDDC993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257800"/>
            <a:ext cx="2895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en-US" sz="2800">
                <a:latin typeface="Times New Roman" panose="02020603050405020304" pitchFamily="18" charset="0"/>
              </a:rPr>
              <a:t>Буденність </a:t>
            </a:r>
            <a:endParaRPr lang="ru-RU" altLang="en-US" sz="2800">
              <a:latin typeface="Times New Roman" panose="02020603050405020304" pitchFamily="18" charset="0"/>
            </a:endParaRPr>
          </a:p>
        </p:txBody>
      </p:sp>
      <p:sp>
        <p:nvSpPr>
          <p:cNvPr id="71686" name="Rectangle 6">
            <a:extLst>
              <a:ext uri="{FF2B5EF4-FFF2-40B4-BE49-F238E27FC236}">
                <a16:creationId xmlns:a16="http://schemas.microsoft.com/office/drawing/2014/main" id="{F355DBF3-A8F9-48FB-9404-0D34EE57A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638800"/>
            <a:ext cx="2590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en-US" sz="1200">
              <a:latin typeface="Times New Roman" panose="02020603050405020304" pitchFamily="18" charset="0"/>
            </a:endParaRPr>
          </a:p>
          <a:p>
            <a:pPr algn="ctr"/>
            <a:r>
              <a:rPr lang="uk-UA" altLang="en-US" sz="2800">
                <a:latin typeface="Times New Roman" panose="02020603050405020304" pitchFamily="18" charset="0"/>
              </a:rPr>
              <a:t>Функціонування </a:t>
            </a:r>
            <a:endParaRPr lang="ru-RU" altLang="en-US" sz="2800">
              <a:latin typeface="Times New Roman" panose="02020603050405020304" pitchFamily="18" charset="0"/>
            </a:endParaRPr>
          </a:p>
          <a:p>
            <a:pPr algn="ctr"/>
            <a:endParaRPr lang="ru-RU" altLang="en-US" sz="2800">
              <a:latin typeface="Times New Roman" panose="02020603050405020304" pitchFamily="18" charset="0"/>
            </a:endParaRPr>
          </a:p>
        </p:txBody>
      </p:sp>
      <p:sp>
        <p:nvSpPr>
          <p:cNvPr id="71687" name="Rectangle 7">
            <a:extLst>
              <a:ext uri="{FF2B5EF4-FFF2-40B4-BE49-F238E27FC236}">
                <a16:creationId xmlns:a16="http://schemas.microsoft.com/office/drawing/2014/main" id="{A0B93432-220A-4230-87E9-C63AC216C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429000"/>
            <a:ext cx="25908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en-US" sz="2800">
                <a:latin typeface="Times New Roman" panose="02020603050405020304" pitchFamily="18" charset="0"/>
              </a:rPr>
              <a:t>Удосконалення,</a:t>
            </a:r>
          </a:p>
          <a:p>
            <a:pPr algn="ctr"/>
            <a:r>
              <a:rPr lang="uk-UA" altLang="en-US" sz="2800">
                <a:latin typeface="Times New Roman" panose="02020603050405020304" pitchFamily="18" charset="0"/>
              </a:rPr>
              <a:t> пізнання нового</a:t>
            </a:r>
            <a:endParaRPr lang="ru-RU" altLang="en-US" sz="2800">
              <a:latin typeface="Times New Roman" panose="02020603050405020304" pitchFamily="18" charset="0"/>
            </a:endParaRPr>
          </a:p>
          <a:p>
            <a:pPr algn="ctr"/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71688" name="Rectangle 8">
            <a:extLst>
              <a:ext uri="{FF2B5EF4-FFF2-40B4-BE49-F238E27FC236}">
                <a16:creationId xmlns:a16="http://schemas.microsoft.com/office/drawing/2014/main" id="{1641B79A-49AB-46CD-9DA2-6976D1464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657600"/>
            <a:ext cx="2743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en-US" sz="1200">
              <a:latin typeface="Times New Roman" panose="02020603050405020304" pitchFamily="18" charset="0"/>
            </a:endParaRPr>
          </a:p>
          <a:p>
            <a:pPr algn="ctr"/>
            <a:r>
              <a:rPr lang="uk-UA" altLang="en-US" sz="2800">
                <a:latin typeface="Times New Roman" panose="02020603050405020304" pitchFamily="18" charset="0"/>
              </a:rPr>
              <a:t>Розвиток </a:t>
            </a:r>
            <a:endParaRPr lang="ru-RU" altLang="en-US" sz="2800">
              <a:latin typeface="Times New Roman" panose="02020603050405020304" pitchFamily="18" charset="0"/>
            </a:endParaRPr>
          </a:p>
          <a:p>
            <a:pPr algn="ctr"/>
            <a:endParaRPr lang="ru-RU" altLang="en-US" sz="2800">
              <a:latin typeface="Times New Roman" panose="02020603050405020304" pitchFamily="18" charset="0"/>
            </a:endParaRPr>
          </a:p>
        </p:txBody>
      </p:sp>
      <p:sp>
        <p:nvSpPr>
          <p:cNvPr id="71689" name="AutoShape 9">
            <a:extLst>
              <a:ext uri="{FF2B5EF4-FFF2-40B4-BE49-F238E27FC236}">
                <a16:creationId xmlns:a16="http://schemas.microsoft.com/office/drawing/2014/main" id="{EDD68F30-39EB-49BA-800D-1C1045AFE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638800"/>
            <a:ext cx="2895600" cy="457200"/>
          </a:xfrm>
          <a:custGeom>
            <a:avLst/>
            <a:gdLst>
              <a:gd name="T0" fmla="*/ 2171700 w 21600"/>
              <a:gd name="T1" fmla="*/ 0 h 21600"/>
              <a:gd name="T2" fmla="*/ 0 w 21600"/>
              <a:gd name="T3" fmla="*/ 228600 h 21600"/>
              <a:gd name="T4" fmla="*/ 2171700 w 21600"/>
              <a:gd name="T5" fmla="*/ 457200 h 21600"/>
              <a:gd name="T6" fmla="*/ 2895600 w 21600"/>
              <a:gd name="T7" fmla="*/ 2286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71690" name="AutoShape 10">
            <a:extLst>
              <a:ext uri="{FF2B5EF4-FFF2-40B4-BE49-F238E27FC236}">
                <a16:creationId xmlns:a16="http://schemas.microsoft.com/office/drawing/2014/main" id="{61E424AA-68CF-4ABB-9163-B13846C54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962400"/>
            <a:ext cx="2971800" cy="457200"/>
          </a:xfrm>
          <a:custGeom>
            <a:avLst/>
            <a:gdLst>
              <a:gd name="T0" fmla="*/ 2228850 w 21600"/>
              <a:gd name="T1" fmla="*/ 0 h 21600"/>
              <a:gd name="T2" fmla="*/ 0 w 21600"/>
              <a:gd name="T3" fmla="*/ 228600 h 21600"/>
              <a:gd name="T4" fmla="*/ 2228850 w 21600"/>
              <a:gd name="T5" fmla="*/ 457200 h 21600"/>
              <a:gd name="T6" fmla="*/ 2971800 w 21600"/>
              <a:gd name="T7" fmla="*/ 2286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71691" name="AutoShape 11">
            <a:extLst>
              <a:ext uri="{FF2B5EF4-FFF2-40B4-BE49-F238E27FC236}">
                <a16:creationId xmlns:a16="http://schemas.microsoft.com/office/drawing/2014/main" id="{C86C0814-B428-41ED-B2E7-AE64EA60E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057400"/>
            <a:ext cx="2667000" cy="457200"/>
          </a:xfrm>
          <a:custGeom>
            <a:avLst/>
            <a:gdLst>
              <a:gd name="T0" fmla="*/ 2000250 w 21600"/>
              <a:gd name="T1" fmla="*/ 0 h 21600"/>
              <a:gd name="T2" fmla="*/ 0 w 21600"/>
              <a:gd name="T3" fmla="*/ 228600 h 21600"/>
              <a:gd name="T4" fmla="*/ 2000250 w 21600"/>
              <a:gd name="T5" fmla="*/ 457200 h 21600"/>
              <a:gd name="T6" fmla="*/ 2667000 w 21600"/>
              <a:gd name="T7" fmla="*/ 2286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/>
      <p:bldP spid="71684" grpId="0" animBg="1"/>
      <p:bldP spid="71685" grpId="0" animBg="1"/>
      <p:bldP spid="71686" grpId="0" animBg="1"/>
      <p:bldP spid="71687" grpId="0" animBg="1"/>
      <p:bldP spid="716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6722EC-FF1F-4FD1-8E71-44EE2ED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Організація роботи на </a:t>
            </a:r>
            <a:r>
              <a:rPr lang="uk-UA" b="1" dirty="0" err="1">
                <a:solidFill>
                  <a:schemeClr val="tx2">
                    <a:lumMod val="50000"/>
                  </a:schemeClr>
                </a:solidFill>
              </a:rPr>
              <a:t>уроці</a:t>
            </a:r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B8C397A-670E-4424-B797-50F1BC0BA9B3}"/>
              </a:ext>
            </a:extLst>
          </p:cNvPr>
          <p:cNvSpPr/>
          <p:nvPr/>
        </p:nvSpPr>
        <p:spPr>
          <a:xfrm>
            <a:off x="800100" y="1417638"/>
            <a:ext cx="7543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* Підбір матеріалів  </a:t>
            </a:r>
          </a:p>
          <a:p>
            <a:r>
              <a:rPr lang="uk-UA" sz="2000" dirty="0"/>
              <a:t>* Робота з інструкційними картами </a:t>
            </a:r>
          </a:p>
          <a:p>
            <a:r>
              <a:rPr lang="uk-UA" sz="2000" dirty="0"/>
              <a:t>* Вивчення історії виробу та техніки виконання </a:t>
            </a:r>
          </a:p>
          <a:p>
            <a:r>
              <a:rPr lang="uk-UA" sz="2000" dirty="0"/>
              <a:t>* Демонстрація вчителем різних прийомів </a:t>
            </a:r>
          </a:p>
          <a:p>
            <a:r>
              <a:rPr lang="uk-UA" sz="2000" dirty="0"/>
              <a:t>* Формування позитивного ставлення до ручної праці </a:t>
            </a:r>
          </a:p>
          <a:p>
            <a:r>
              <a:rPr lang="uk-UA" sz="2000" dirty="0"/>
              <a:t>* Використання прийомів для формування творчого мислення</a:t>
            </a:r>
          </a:p>
          <a:p>
            <a:r>
              <a:rPr lang="uk-UA" sz="2000" dirty="0"/>
              <a:t> * Створення ситуацій успіху </a:t>
            </a:r>
          </a:p>
          <a:p>
            <a:r>
              <a:rPr lang="uk-UA" sz="2000" dirty="0"/>
              <a:t>* Створення безпечних умов праці</a:t>
            </a:r>
          </a:p>
        </p:txBody>
      </p:sp>
      <p:pic>
        <p:nvPicPr>
          <p:cNvPr id="1026" name="Picture 2" descr="Трудове навчання – технології — Страница 3">
            <a:extLst>
              <a:ext uri="{FF2B5EF4-FFF2-40B4-BE49-F238E27FC236}">
                <a16:creationId xmlns:a16="http://schemas.microsoft.com/office/drawing/2014/main" id="{0B360C58-81BA-4E80-9834-99A530A14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96" y="3972182"/>
            <a:ext cx="3533608" cy="261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800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4113C-4356-4FE1-AF9B-D8B3895D5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uk-UA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uk-UA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Проблема, над якою працюю:</a:t>
            </a:r>
            <a:br>
              <a:rPr lang="ru-RU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uk-UA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DCBA95D1-8181-499B-855F-21F1C17E2145}"/>
              </a:ext>
            </a:extLst>
          </p:cNvPr>
          <p:cNvSpPr/>
          <p:nvPr/>
        </p:nvSpPr>
        <p:spPr>
          <a:xfrm>
            <a:off x="990600" y="1523510"/>
            <a:ext cx="7162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«Впровадження екологічних тенденцій під час </a:t>
            </a:r>
          </a:p>
          <a:p>
            <a:pPr algn="ctr"/>
            <a:r>
              <a:rPr lang="uk-UA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уроків трудового навчання»</a:t>
            </a:r>
          </a:p>
        </p:txBody>
      </p:sp>
      <p:pic>
        <p:nvPicPr>
          <p:cNvPr id="3076" name="Picture 4" descr="Экология - почему она так важна для окружающей среды?">
            <a:extLst>
              <a:ext uri="{FF2B5EF4-FFF2-40B4-BE49-F238E27FC236}">
                <a16:creationId xmlns:a16="http://schemas.microsoft.com/office/drawing/2014/main" id="{3B1916D4-0455-46F8-8316-5F88B7521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68441"/>
            <a:ext cx="4343400" cy="285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448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8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823B"/>
      </a:hlink>
      <a:folHlink>
        <a:srgbClr val="C3D69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780</Words>
  <Application>Microsoft Office PowerPoint</Application>
  <PresentationFormat>Екран (4:3)</PresentationFormat>
  <Paragraphs>125</Paragraphs>
  <Slides>28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33" baseType="lpstr">
      <vt:lpstr>Times New Roman</vt:lpstr>
      <vt:lpstr>Arial</vt:lpstr>
      <vt:lpstr>Calibri</vt:lpstr>
      <vt:lpstr>Ubuntu</vt:lpstr>
      <vt:lpstr>Тема Office</vt:lpstr>
      <vt:lpstr>Презентація PowerPoint</vt:lpstr>
      <vt:lpstr>Загальні відомості</vt:lpstr>
      <vt:lpstr>Резюме вчителя</vt:lpstr>
      <vt:lpstr>Педагогічне  кредо:</vt:lpstr>
      <vt:lpstr>Презентація PowerPoint</vt:lpstr>
      <vt:lpstr>Презентація PowerPoint</vt:lpstr>
      <vt:lpstr>Життєдіяльність учителя</vt:lpstr>
      <vt:lpstr>Організація роботи на уроці:</vt:lpstr>
      <vt:lpstr> Проблема, над якою працюю: </vt:lpstr>
      <vt:lpstr> Вправи LearningApps.org</vt:lpstr>
      <vt:lpstr>Презентація PowerPoint</vt:lpstr>
      <vt:lpstr>Майстер-клас по виготовленню еко сумки</vt:lpstr>
      <vt:lpstr>Проєкт «Еко сумка»</vt:lpstr>
      <vt:lpstr>Проєкт «Кімнатні рослини»</vt:lpstr>
      <vt:lpstr>Проєкт «Батарейки, здавайтеся!»</vt:lpstr>
      <vt:lpstr>День вишиванки</vt:lpstr>
      <vt:lpstr>МОЯ МАЙСТЕРНЯ –  МОЯ ФОРТЕЦЯ</vt:lpstr>
      <vt:lpstr> РОБОТА З ОБДАРОВАНИМИ ДІТЬМИ </vt:lpstr>
      <vt:lpstr>Нагороди учнів</vt:lpstr>
      <vt:lpstr>Виставка учнівських робіт </vt:lpstr>
      <vt:lpstr>Вироби учнів</vt:lpstr>
      <vt:lpstr>Вироби учнів</vt:lpstr>
      <vt:lpstr>Вироби учнів</vt:lpstr>
      <vt:lpstr>Друковані видання</vt:lpstr>
      <vt:lpstr>Виступи на обласних семінарах</vt:lpstr>
      <vt:lpstr>Виступи на обласних семінарах</vt:lpstr>
      <vt:lpstr>Нагороди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Ранько Е.А.</dc:creator>
  <cp:lastModifiedBy>Адмін</cp:lastModifiedBy>
  <cp:revision>113</cp:revision>
  <dcterms:created xsi:type="dcterms:W3CDTF">2013-08-23T08:38:35Z</dcterms:created>
  <dcterms:modified xsi:type="dcterms:W3CDTF">2022-02-04T08:10:16Z</dcterms:modified>
</cp:coreProperties>
</file>