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Nunito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NunitoSans-bold.fntdata"/><Relationship Id="rId16" Type="http://schemas.openxmlformats.org/officeDocument/2006/relationships/font" Target="fonts/NunitoSans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NunitoSans-boldItalic.fntdata"/><Relationship Id="rId6" Type="http://schemas.openxmlformats.org/officeDocument/2006/relationships/slide" Target="slides/slide1.xml"/><Relationship Id="rId18" Type="http://schemas.openxmlformats.org/officeDocument/2006/relationships/font" Target="fonts/Nunito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b="1" sz="3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b="1" sz="30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b="1" sz="30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b="1" sz="30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b="1" sz="30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b="1" sz="30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b="1" sz="30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b="1" sz="30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b="1" sz="3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" name="Google Shape;12;p2"/>
          <p:cNvSpPr/>
          <p:nvPr/>
        </p:nvSpPr>
        <p:spPr>
          <a:xfrm>
            <a:off x="4574900" y="-15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019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3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with intro text">
  <p:cSld name="TITLE_AND_BODY_1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4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090625" y="575500"/>
            <a:ext cx="5596200" cy="12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▪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24" name="Google Shape;24;p4"/>
          <p:cNvSpPr txBox="1"/>
          <p:nvPr>
            <p:ph idx="2" type="body"/>
          </p:nvPr>
        </p:nvSpPr>
        <p:spPr>
          <a:xfrm>
            <a:off x="3090625" y="2004313"/>
            <a:ext cx="5596200" cy="25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5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 with intro text">
  <p:cSld name="TITLE_AND_BODY_1_2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6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3090625" y="575500"/>
            <a:ext cx="5596200" cy="12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▪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3090625" y="2004325"/>
            <a:ext cx="2727000" cy="25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/>
        </p:txBody>
      </p:sp>
      <p:sp>
        <p:nvSpPr>
          <p:cNvPr id="38" name="Google Shape;38;p6"/>
          <p:cNvSpPr txBox="1"/>
          <p:nvPr>
            <p:ph idx="3" type="body"/>
          </p:nvPr>
        </p:nvSpPr>
        <p:spPr>
          <a:xfrm>
            <a:off x="5959744" y="2004325"/>
            <a:ext cx="2727000" cy="25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7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7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3069325" y="575500"/>
            <a:ext cx="17898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900"/>
              <a:buChar char="▪"/>
              <a:defRPr sz="900"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4951006" y="575500"/>
            <a:ext cx="17898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900"/>
              <a:buChar char="▪"/>
              <a:defRPr sz="900"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9pPr>
          </a:lstStyle>
          <a:p/>
        </p:txBody>
      </p:sp>
      <p:sp>
        <p:nvSpPr>
          <p:cNvPr id="45" name="Google Shape;45;p7"/>
          <p:cNvSpPr txBox="1"/>
          <p:nvPr>
            <p:ph idx="3" type="body"/>
          </p:nvPr>
        </p:nvSpPr>
        <p:spPr>
          <a:xfrm>
            <a:off x="6832686" y="575500"/>
            <a:ext cx="17898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900"/>
              <a:buChar char="▪"/>
              <a:defRPr sz="900"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left">
  <p:cSld name="TITLE_AND_BODY_1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/>
          <p:nvPr/>
        </p:nvSpPr>
        <p:spPr>
          <a:xfrm flipH="1">
            <a:off x="-7125" y="0"/>
            <a:ext cx="2592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8"/>
          <p:cNvSpPr/>
          <p:nvPr/>
        </p:nvSpPr>
        <p:spPr>
          <a:xfrm>
            <a:off x="2585478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8"/>
          <p:cNvSpPr txBox="1"/>
          <p:nvPr>
            <p:ph type="title"/>
          </p:nvPr>
        </p:nvSpPr>
        <p:spPr>
          <a:xfrm>
            <a:off x="234450" y="575500"/>
            <a:ext cx="2046300" cy="136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52" name="Google Shape;52;p8"/>
          <p:cNvSpPr txBox="1"/>
          <p:nvPr>
            <p:ph idx="1" type="body"/>
          </p:nvPr>
        </p:nvSpPr>
        <p:spPr>
          <a:xfrm>
            <a:off x="234450" y="2004325"/>
            <a:ext cx="2046300" cy="25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▪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0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0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" type="body"/>
          </p:nvPr>
        </p:nvSpPr>
        <p:spPr>
          <a:xfrm>
            <a:off x="3062200" y="575500"/>
            <a:ext cx="27300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/>
        </p:txBody>
      </p:sp>
      <p:sp>
        <p:nvSpPr>
          <p:cNvPr id="60" name="Google Shape;60;p10"/>
          <p:cNvSpPr txBox="1"/>
          <p:nvPr>
            <p:ph idx="2" type="body"/>
          </p:nvPr>
        </p:nvSpPr>
        <p:spPr>
          <a:xfrm>
            <a:off x="5956701" y="575500"/>
            <a:ext cx="27300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/>
        </p:txBody>
      </p:sp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 b="0" i="0" sz="1400" u="none" cap="none" strike="noStrik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b="0" i="0" sz="1400" u="none" cap="none" strike="noStrik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b="0" i="0" sz="1400" u="none" cap="none" strike="noStrik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b="0" i="0" sz="1400" u="none" cap="none" strike="noStrik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b="0" i="0" sz="1400" u="none" cap="none" strike="noStrik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b="0" i="0" sz="1400" u="none" cap="none" strike="noStrik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b="0" i="0" sz="1400" u="none" cap="none" strike="noStrik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b="0" i="0" sz="1400" u="none" cap="none" strike="noStrik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b="0" i="0" sz="1400" u="none" cap="none" strike="noStrik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15.jpg"/><Relationship Id="rId6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Relationship Id="rId4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2.jpg"/><Relationship Id="rId5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Relationship Id="rId4" Type="http://schemas.openxmlformats.org/officeDocument/2006/relationships/image" Target="../media/image18.jpg"/><Relationship Id="rId5" Type="http://schemas.openxmlformats.org/officeDocument/2006/relationships/image" Target="../media/image7.jpg"/><Relationship Id="rId6" Type="http://schemas.openxmlformats.org/officeDocument/2006/relationships/image" Target="../media/image3.jpg"/><Relationship Id="rId7" Type="http://schemas.openxmlformats.org/officeDocument/2006/relationships/image" Target="../media/image11.jpg"/><Relationship Id="rId8" Type="http://schemas.openxmlformats.org/officeDocument/2006/relationships/image" Target="../media/image1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8.jpg"/><Relationship Id="rId5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jpg"/><Relationship Id="rId4" Type="http://schemas.openxmlformats.org/officeDocument/2006/relationships/image" Target="../media/image22.png"/><Relationship Id="rId5" Type="http://schemas.openxmlformats.org/officeDocument/2006/relationships/image" Target="../media/image23.jpg"/><Relationship Id="rId6" Type="http://schemas.openxmlformats.org/officeDocument/2006/relationships/image" Target="../media/image2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ctrTitle"/>
          </p:nvPr>
        </p:nvSpPr>
        <p:spPr>
          <a:xfrm>
            <a:off x="285720" y="1214428"/>
            <a:ext cx="4103075" cy="30031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uk-UA" sz="4400"/>
              <a:t>Поняття комп’ютерної </a:t>
            </a:r>
            <a:br>
              <a:rPr lang="uk-UA" sz="4400"/>
            </a:br>
            <a:r>
              <a:rPr lang="uk-UA" sz="4400"/>
              <a:t>графіки</a:t>
            </a:r>
            <a:endParaRPr sz="4400"/>
          </a:p>
        </p:txBody>
      </p:sp>
      <p:grpSp>
        <p:nvGrpSpPr>
          <p:cNvPr id="67" name="Google Shape;67;p11"/>
          <p:cNvGrpSpPr/>
          <p:nvPr/>
        </p:nvGrpSpPr>
        <p:grpSpPr>
          <a:xfrm>
            <a:off x="642910" y="571486"/>
            <a:ext cx="549262" cy="487982"/>
            <a:chOff x="5292575" y="3681900"/>
            <a:chExt cx="420150" cy="373275"/>
          </a:xfrm>
        </p:grpSpPr>
        <p:sp>
          <p:nvSpPr>
            <p:cNvPr id="68" name="Google Shape;68;p11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1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1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1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1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1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1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7031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oc7tslb1o8-lauren-mancke.jpg" id="239" name="Google Shape;239;p20"/>
          <p:cNvPicPr preferRelativeResize="0"/>
          <p:nvPr/>
        </p:nvPicPr>
        <p:blipFill rotWithShape="1">
          <a:blip r:embed="rId3">
            <a:alphaModFix amt="29000"/>
          </a:blip>
          <a:srcRect b="0" l="0" r="0" t="0"/>
          <a:stretch/>
        </p:blipFill>
        <p:spPr>
          <a:xfrm>
            <a:off x="0" y="0"/>
            <a:ext cx="9144000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0"/>
          <p:cNvSpPr txBox="1"/>
          <p:nvPr/>
        </p:nvSpPr>
        <p:spPr>
          <a:xfrm>
            <a:off x="2285984" y="714362"/>
            <a:ext cx="371477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Діємо: Вправа 1 с. 11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завантаження.png" id="79" name="Google Shape;7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0364" y="2928940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2ed2db66c61460c3ad467c5c45e9a35.png" id="80" name="Google Shape;8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43240" y="285734"/>
            <a:ext cx="2086952" cy="18573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авантаження.jpg" id="81" name="Google Shape;81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57950" y="3000378"/>
            <a:ext cx="2571736" cy="17281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b3b6e700f9d.jpg" id="82" name="Google Shape;82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57950" y="357172"/>
            <a:ext cx="2437117" cy="17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2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84" name="Google Shape;84;p12"/>
          <p:cNvSpPr/>
          <p:nvPr/>
        </p:nvSpPr>
        <p:spPr>
          <a:xfrm>
            <a:off x="4500562" y="1518350"/>
            <a:ext cx="2500330" cy="2106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uk-UA" sz="2000" u="none" cap="none" strike="noStrik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Графічні зображення</a:t>
            </a:r>
            <a:endParaRPr b="1" i="0" sz="2000" u="none" cap="none" strike="noStrike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85" name="Google Shape;85;p12"/>
          <p:cNvSpPr/>
          <p:nvPr/>
        </p:nvSpPr>
        <p:spPr>
          <a:xfrm>
            <a:off x="4840050" y="1651475"/>
            <a:ext cx="1829100" cy="1829100"/>
          </a:xfrm>
          <a:prstGeom prst="donut">
            <a:avLst>
              <a:gd fmla="val 11468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" name="Google Shape;86;p12"/>
          <p:cNvGrpSpPr/>
          <p:nvPr/>
        </p:nvGrpSpPr>
        <p:grpSpPr>
          <a:xfrm>
            <a:off x="6789409" y="3442823"/>
            <a:ext cx="304009" cy="326513"/>
            <a:chOff x="616425" y="2329600"/>
            <a:chExt cx="361700" cy="388475"/>
          </a:xfrm>
        </p:grpSpPr>
        <p:sp>
          <p:nvSpPr>
            <p:cNvPr id="87" name="Google Shape;87;p12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2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2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2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2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2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2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2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" name="Google Shape;95;p12"/>
          <p:cNvGrpSpPr/>
          <p:nvPr/>
        </p:nvGrpSpPr>
        <p:grpSpPr>
          <a:xfrm>
            <a:off x="4411981" y="3472329"/>
            <a:ext cx="397136" cy="305017"/>
            <a:chOff x="568950" y="3686775"/>
            <a:chExt cx="472500" cy="362900"/>
          </a:xfrm>
        </p:grpSpPr>
        <p:sp>
          <p:nvSpPr>
            <p:cNvPr id="96" name="Google Shape;96;p12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2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2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" name="Google Shape;99;p12"/>
          <p:cNvGrpSpPr/>
          <p:nvPr/>
        </p:nvGrpSpPr>
        <p:grpSpPr>
          <a:xfrm>
            <a:off x="6775077" y="1071253"/>
            <a:ext cx="332670" cy="332670"/>
            <a:chOff x="6649150" y="309350"/>
            <a:chExt cx="395800" cy="395800"/>
          </a:xfrm>
        </p:grpSpPr>
        <p:sp>
          <p:nvSpPr>
            <p:cNvPr id="100" name="Google Shape;100;p12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2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2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2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2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2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2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2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2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2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2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2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2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2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2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2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2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2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2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2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2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2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2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" name="Google Shape;123;p12"/>
          <p:cNvGrpSpPr/>
          <p:nvPr/>
        </p:nvGrpSpPr>
        <p:grpSpPr>
          <a:xfrm>
            <a:off x="4502566" y="1066399"/>
            <a:ext cx="215966" cy="342399"/>
            <a:chOff x="6718575" y="2318625"/>
            <a:chExt cx="256950" cy="407375"/>
          </a:xfrm>
        </p:grpSpPr>
        <p:sp>
          <p:nvSpPr>
            <p:cNvPr id="124" name="Google Shape;124;p12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2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2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2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2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descr="Комп'ютерна графіка: Графічний редактор Paint" id="132" name="Google Shape;132;p1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завантаження (1).jpg" id="137" name="Google Shape;13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728" y="0"/>
            <a:ext cx="3286148" cy="2451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3"/>
          <p:cNvSpPr/>
          <p:nvPr/>
        </p:nvSpPr>
        <p:spPr>
          <a:xfrm>
            <a:off x="4857752" y="1428742"/>
            <a:ext cx="3286148" cy="2571768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25400">
            <a:solidFill>
              <a:srgbClr val="B351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3"/>
          <p:cNvSpPr txBox="1"/>
          <p:nvPr/>
        </p:nvSpPr>
        <p:spPr>
          <a:xfrm>
            <a:off x="500034" y="2428874"/>
            <a:ext cx="450059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uk-UA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Комп'ютерна графіка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named.jpg" id="140" name="Google Shape;14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85918" y="2940924"/>
            <a:ext cx="2928958" cy="2202576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/>
          <p:nvPr>
            <p:ph idx="1" type="body"/>
          </p:nvPr>
        </p:nvSpPr>
        <p:spPr>
          <a:xfrm>
            <a:off x="3143240" y="428610"/>
            <a:ext cx="5596200" cy="27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b="1" lang="uk-UA" sz="2000">
                <a:solidFill>
                  <a:schemeClr val="dk1"/>
                </a:solidFill>
              </a:rPr>
              <a:t>Комп'ютерна графіка – це сукупність засобів та методів створення та опрацювання графічних зображень за допомогою комп'ютера</a:t>
            </a:r>
            <a:endParaRPr b="1" sz="2000">
              <a:solidFill>
                <a:schemeClr val="dk1"/>
              </a:solidFill>
            </a:endParaRPr>
          </a:p>
        </p:txBody>
      </p:sp>
      <p:cxnSp>
        <p:nvCxnSpPr>
          <p:cNvPr id="146" name="Google Shape;146;p14"/>
          <p:cNvCxnSpPr/>
          <p:nvPr/>
        </p:nvCxnSpPr>
        <p:spPr>
          <a:xfrm>
            <a:off x="4473377" y="3856125"/>
            <a:ext cx="9099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oval"/>
            <a:tailEnd len="sm" w="sm" type="triangle"/>
          </a:ln>
        </p:spPr>
      </p:cxnSp>
      <p:cxnSp>
        <p:nvCxnSpPr>
          <p:cNvPr id="147" name="Google Shape;147;p14"/>
          <p:cNvCxnSpPr/>
          <p:nvPr/>
        </p:nvCxnSpPr>
        <p:spPr>
          <a:xfrm>
            <a:off x="6292952" y="3856125"/>
            <a:ext cx="9099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oval"/>
            <a:tailEnd len="sm" w="sm" type="triangle"/>
          </a:ln>
        </p:spPr>
      </p:cxnSp>
      <p:pic>
        <p:nvPicPr>
          <p:cNvPr descr="завантаження (2).jpg" id="148" name="Google Shape;14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488" y="2786064"/>
            <a:ext cx="2705100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авантаження (3).jpg" id="149" name="Google Shape;14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7158" y="785800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авантаження (4).jpg" id="150" name="Google Shape;150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0760" y="2000246"/>
            <a:ext cx="2628900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"/>
          <p:cNvSpPr txBox="1"/>
          <p:nvPr>
            <p:ph idx="1" type="body"/>
          </p:nvPr>
        </p:nvSpPr>
        <p:spPr>
          <a:xfrm>
            <a:off x="3071802" y="214296"/>
            <a:ext cx="5596200" cy="7143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b="1" lang="uk-UA" sz="1800"/>
              <a:t>Засоби комп'ютерної графіки</a:t>
            </a:r>
            <a:endParaRPr b="1" sz="1800"/>
          </a:p>
        </p:txBody>
      </p:sp>
      <p:grpSp>
        <p:nvGrpSpPr>
          <p:cNvPr id="156" name="Google Shape;156;p15"/>
          <p:cNvGrpSpPr/>
          <p:nvPr/>
        </p:nvGrpSpPr>
        <p:grpSpPr>
          <a:xfrm>
            <a:off x="3868697" y="2123332"/>
            <a:ext cx="394068" cy="325505"/>
            <a:chOff x="5268225" y="4341925"/>
            <a:chExt cx="468850" cy="387275"/>
          </a:xfrm>
        </p:grpSpPr>
        <p:sp>
          <p:nvSpPr>
            <p:cNvPr id="157" name="Google Shape;157;p15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" name="Google Shape;165;p15"/>
          <p:cNvSpPr/>
          <p:nvPr/>
        </p:nvSpPr>
        <p:spPr>
          <a:xfrm>
            <a:off x="2857488" y="857238"/>
            <a:ext cx="2643206" cy="500066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B351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uk-UA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АПАРАТНІ</a:t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5"/>
          <p:cNvSpPr/>
          <p:nvPr/>
        </p:nvSpPr>
        <p:spPr>
          <a:xfrm>
            <a:off x="5786446" y="857238"/>
            <a:ext cx="2643206" cy="500066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B351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uk-UA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ПРОГРАМНІ</a:t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7" name="Google Shape;167;p15"/>
          <p:cNvCxnSpPr/>
          <p:nvPr/>
        </p:nvCxnSpPr>
        <p:spPr>
          <a:xfrm flipH="1">
            <a:off x="5000628" y="642924"/>
            <a:ext cx="428628" cy="142876"/>
          </a:xfrm>
          <a:prstGeom prst="straightConnector1">
            <a:avLst/>
          </a:prstGeom>
          <a:noFill/>
          <a:ln cap="flat" cmpd="sng" w="9525">
            <a:solidFill>
              <a:srgbClr val="F46B2A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68" name="Google Shape;168;p15"/>
          <p:cNvCxnSpPr/>
          <p:nvPr/>
        </p:nvCxnSpPr>
        <p:spPr>
          <a:xfrm>
            <a:off x="5857884" y="642924"/>
            <a:ext cx="571504" cy="142876"/>
          </a:xfrm>
          <a:prstGeom prst="straightConnector1">
            <a:avLst/>
          </a:prstGeom>
          <a:noFill/>
          <a:ln cap="flat" cmpd="sng" w="9525">
            <a:solidFill>
              <a:srgbClr val="F46B2A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69" name="Google Shape;169;p15"/>
          <p:cNvCxnSpPr/>
          <p:nvPr/>
        </p:nvCxnSpPr>
        <p:spPr>
          <a:xfrm rot="5400000">
            <a:off x="1429522" y="3000378"/>
            <a:ext cx="3142478" cy="794"/>
          </a:xfrm>
          <a:prstGeom prst="straightConnector1">
            <a:avLst/>
          </a:prstGeom>
          <a:noFill/>
          <a:ln cap="flat" cmpd="sng" w="9525">
            <a:solidFill>
              <a:srgbClr val="F46B2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0" name="Google Shape;170;p15"/>
          <p:cNvCxnSpPr/>
          <p:nvPr/>
        </p:nvCxnSpPr>
        <p:spPr>
          <a:xfrm rot="5400000">
            <a:off x="4607719" y="2821783"/>
            <a:ext cx="2786082" cy="1588"/>
          </a:xfrm>
          <a:prstGeom prst="straightConnector1">
            <a:avLst/>
          </a:prstGeom>
          <a:noFill/>
          <a:ln cap="flat" cmpd="sng" w="9525">
            <a:solidFill>
              <a:srgbClr val="F46B2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1" name="Google Shape;171;p15"/>
          <p:cNvSpPr/>
          <p:nvPr/>
        </p:nvSpPr>
        <p:spPr>
          <a:xfrm>
            <a:off x="3071802" y="1571618"/>
            <a:ext cx="1928826" cy="285752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B351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uk-UA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Відеокарта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5"/>
          <p:cNvSpPr/>
          <p:nvPr/>
        </p:nvSpPr>
        <p:spPr>
          <a:xfrm>
            <a:off x="3071802" y="2000246"/>
            <a:ext cx="1928826" cy="285752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B351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uk-UA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Монітор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5"/>
          <p:cNvSpPr/>
          <p:nvPr/>
        </p:nvSpPr>
        <p:spPr>
          <a:xfrm>
            <a:off x="3071802" y="2500312"/>
            <a:ext cx="1928826" cy="285752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B351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uk-UA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Принтер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5"/>
          <p:cNvSpPr/>
          <p:nvPr/>
        </p:nvSpPr>
        <p:spPr>
          <a:xfrm>
            <a:off x="3071802" y="3000378"/>
            <a:ext cx="1928826" cy="285752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B351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uk-UA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Сканер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5"/>
          <p:cNvSpPr/>
          <p:nvPr/>
        </p:nvSpPr>
        <p:spPr>
          <a:xfrm>
            <a:off x="3071802" y="3429006"/>
            <a:ext cx="1928826" cy="285752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B351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uk-UA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Плотер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5"/>
          <p:cNvSpPr/>
          <p:nvPr/>
        </p:nvSpPr>
        <p:spPr>
          <a:xfrm>
            <a:off x="3071802" y="3857634"/>
            <a:ext cx="2286016" cy="285752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B351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uk-UA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Цифрова фотокамера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5"/>
          <p:cNvSpPr/>
          <p:nvPr/>
        </p:nvSpPr>
        <p:spPr>
          <a:xfrm>
            <a:off x="3071802" y="4286262"/>
            <a:ext cx="1928826" cy="285752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B351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uk-UA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Графічний планшет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5"/>
          <p:cNvSpPr/>
          <p:nvPr/>
        </p:nvSpPr>
        <p:spPr>
          <a:xfrm>
            <a:off x="6143636" y="1571618"/>
            <a:ext cx="2286016" cy="571504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B351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uk-UA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Програми для перегляду графічних зображень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5"/>
          <p:cNvSpPr/>
          <p:nvPr/>
        </p:nvSpPr>
        <p:spPr>
          <a:xfrm>
            <a:off x="6143636" y="2285998"/>
            <a:ext cx="2286016" cy="571504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B351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uk-UA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Графічні редактори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5"/>
          <p:cNvSpPr/>
          <p:nvPr/>
        </p:nvSpPr>
        <p:spPr>
          <a:xfrm>
            <a:off x="6143636" y="3000378"/>
            <a:ext cx="2286016" cy="71438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B351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uk-UA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Програми для розпізнавання графічних зображень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5"/>
          <p:cNvSpPr/>
          <p:nvPr/>
        </p:nvSpPr>
        <p:spPr>
          <a:xfrm>
            <a:off x="6143636" y="3857634"/>
            <a:ext cx="2286016" cy="928694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B351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uk-UA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Програми для спеціалізованого опрацювання графічних зображень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1173.jpg" id="182" name="Google Shape;18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44" y="3714758"/>
            <a:ext cx="1534595" cy="10001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SC05024-720x720.jpg" id="183" name="Google Shape;18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282" y="142858"/>
            <a:ext cx="1285852" cy="12858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fichniy-planshet-parblo-a610-v2-a610v2-62139075880857.jpg" id="184" name="Google Shape;18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14480" y="3286130"/>
            <a:ext cx="1273637" cy="9286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авантаження (5).jpg" id="185" name="Google Shape;185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43042" y="714362"/>
            <a:ext cx="1142993" cy="1142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авантаження (6).jpg" id="186" name="Google Shape;186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2844" y="1571618"/>
            <a:ext cx="1571636" cy="9637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авантаження (7).jpg" id="187" name="Google Shape;187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2844" y="2643188"/>
            <a:ext cx="1547823" cy="928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uk-UA"/>
              <a:t>Як кодуються графічні дані?</a:t>
            </a:r>
            <a:endParaRPr/>
          </a:p>
        </p:txBody>
      </p:sp>
      <p:sp>
        <p:nvSpPr>
          <p:cNvPr id="193" name="Google Shape;193;p16"/>
          <p:cNvSpPr/>
          <p:nvPr/>
        </p:nvSpPr>
        <p:spPr>
          <a:xfrm>
            <a:off x="3143240" y="571486"/>
            <a:ext cx="5286412" cy="785818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B351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uk-UA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Методи кодування графічних даних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4" name="Google Shape;194;p16"/>
          <p:cNvCxnSpPr/>
          <p:nvPr/>
        </p:nvCxnSpPr>
        <p:spPr>
          <a:xfrm rot="5400000">
            <a:off x="3215472" y="2356642"/>
            <a:ext cx="1856594" cy="794"/>
          </a:xfrm>
          <a:prstGeom prst="straightConnector1">
            <a:avLst/>
          </a:prstGeom>
          <a:noFill/>
          <a:ln cap="flat" cmpd="sng" w="9525">
            <a:solidFill>
              <a:srgbClr val="F46B2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5" name="Google Shape;195;p16"/>
          <p:cNvSpPr/>
          <p:nvPr/>
        </p:nvSpPr>
        <p:spPr>
          <a:xfrm>
            <a:off x="4429124" y="1643056"/>
            <a:ext cx="3929090" cy="642942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B351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uk-UA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Растровий</a:t>
            </a:r>
            <a:endParaRPr b="1" i="0" sz="18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6"/>
          <p:cNvSpPr/>
          <p:nvPr/>
        </p:nvSpPr>
        <p:spPr>
          <a:xfrm>
            <a:off x="4429124" y="2500312"/>
            <a:ext cx="3929090" cy="642942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B351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uk-UA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Векторний</a:t>
            </a:r>
            <a:endParaRPr b="1" i="0" sz="18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rassirovka-rastrovykh-izobrazheniy.jpg" id="197" name="Google Shape;19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20" y="1785932"/>
            <a:ext cx="3714776" cy="2748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uk-UA" sz="2800"/>
              <a:t>Растрові зображення</a:t>
            </a:r>
            <a:br>
              <a:rPr lang="uk-UA" sz="2800"/>
            </a:br>
            <a:r>
              <a:rPr lang="uk-UA" sz="2800"/>
              <a:t>(піксель)</a:t>
            </a:r>
            <a:endParaRPr sz="2800"/>
          </a:p>
        </p:txBody>
      </p:sp>
      <p:pic>
        <p:nvPicPr>
          <p:cNvPr descr="raster-graphic-pictures.jpg" id="203" name="Google Shape;20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6446" y="2786064"/>
            <a:ext cx="3152767" cy="2104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astrovaja_grafika.jpg" id="204" name="Google Shape;20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43175" y="0"/>
            <a:ext cx="5857916" cy="2815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s (1).jpg" id="205" name="Google Shape;205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00166" y="2470733"/>
            <a:ext cx="2857520" cy="2672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uk-UA" sz="2800"/>
              <a:t>Векторні зображення</a:t>
            </a:r>
            <a:br>
              <a:rPr lang="uk-UA" sz="2800"/>
            </a:br>
            <a:r>
              <a:rPr lang="uk-UA" sz="2800"/>
              <a:t>(графічні примітиви)</a:t>
            </a:r>
            <a:endParaRPr sz="2800"/>
          </a:p>
        </p:txBody>
      </p:sp>
      <p:pic>
        <p:nvPicPr>
          <p:cNvPr descr="images.jpg" id="211" name="Google Shape;21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512" y="2539252"/>
            <a:ext cx="2519372" cy="21373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02.png" id="212" name="Google Shape;212;p18"/>
          <p:cNvPicPr preferRelativeResize="0"/>
          <p:nvPr/>
        </p:nvPicPr>
        <p:blipFill rotWithShape="1">
          <a:blip r:embed="rId4">
            <a:alphaModFix/>
          </a:blip>
          <a:srcRect b="-502" l="28082" r="13991" t="50000"/>
          <a:stretch/>
        </p:blipFill>
        <p:spPr>
          <a:xfrm>
            <a:off x="3357554" y="0"/>
            <a:ext cx="2643206" cy="24288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positphotos_310122194-stock-illustration-mouse-skating-illustration-vector-on.jpg" id="213" name="Google Shape;213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6500826" y="285734"/>
            <a:ext cx="2074006" cy="2000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aksdelatvektornieizobrazheniyaboleereal-c1f29055.jpg" id="214" name="Google Shape;214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28926" y="2571750"/>
            <a:ext cx="3209933" cy="22484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18"/>
          <p:cNvCxnSpPr/>
          <p:nvPr/>
        </p:nvCxnSpPr>
        <p:spPr>
          <a:xfrm flipH="1" rot="-5400000">
            <a:off x="321439" y="3178973"/>
            <a:ext cx="857256" cy="785818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6" name="Google Shape;216;p18"/>
          <p:cNvSpPr/>
          <p:nvPr/>
        </p:nvSpPr>
        <p:spPr>
          <a:xfrm>
            <a:off x="928662" y="2786064"/>
            <a:ext cx="714380" cy="571504"/>
          </a:xfrm>
          <a:prstGeom prst="ellipse">
            <a:avLst/>
          </a:prstGeom>
          <a:solidFill>
            <a:schemeClr val="accent1"/>
          </a:solidFill>
          <a:ln cap="flat" cmpd="sng" w="3810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8"/>
          <p:cNvSpPr/>
          <p:nvPr/>
        </p:nvSpPr>
        <p:spPr>
          <a:xfrm>
            <a:off x="1428728" y="3643320"/>
            <a:ext cx="857256" cy="642942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8"/>
          <p:cNvSpPr/>
          <p:nvPr/>
        </p:nvSpPr>
        <p:spPr>
          <a:xfrm>
            <a:off x="357158" y="3929072"/>
            <a:ext cx="642942" cy="857256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 cap="flat" cmpd="sng" w="25400">
            <a:solidFill>
              <a:srgbClr val="4146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9"/>
          <p:cNvSpPr/>
          <p:nvPr/>
        </p:nvSpPr>
        <p:spPr>
          <a:xfrm>
            <a:off x="4617025" y="910325"/>
            <a:ext cx="2493300" cy="3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98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24" name="Google Shape;224;p19"/>
          <p:cNvSpPr txBox="1"/>
          <p:nvPr>
            <p:ph type="title"/>
          </p:nvPr>
        </p:nvSpPr>
        <p:spPr>
          <a:xfrm>
            <a:off x="214282" y="1357304"/>
            <a:ext cx="2286016" cy="15716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uk-UA" sz="2800"/>
              <a:t>Формати збереження графічних файлів</a:t>
            </a:r>
            <a:endParaRPr b="1" sz="2800"/>
          </a:p>
        </p:txBody>
      </p:sp>
      <p:sp>
        <p:nvSpPr>
          <p:cNvPr id="225" name="Google Shape;225;p19"/>
          <p:cNvSpPr/>
          <p:nvPr/>
        </p:nvSpPr>
        <p:spPr>
          <a:xfrm>
            <a:off x="3071802" y="285734"/>
            <a:ext cx="5308606" cy="4429156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67031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9"/>
          <p:cNvSpPr txBox="1"/>
          <p:nvPr/>
        </p:nvSpPr>
        <p:spPr>
          <a:xfrm>
            <a:off x="3500430" y="642924"/>
            <a:ext cx="1428760" cy="52322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uk-UA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BMP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9"/>
          <p:cNvSpPr txBox="1"/>
          <p:nvPr/>
        </p:nvSpPr>
        <p:spPr>
          <a:xfrm>
            <a:off x="5072066" y="642924"/>
            <a:ext cx="1428760" cy="52322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uk-UA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GIF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9"/>
          <p:cNvSpPr txBox="1"/>
          <p:nvPr/>
        </p:nvSpPr>
        <p:spPr>
          <a:xfrm>
            <a:off x="6643702" y="642924"/>
            <a:ext cx="1428760" cy="52322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uk-UA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JPEG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9"/>
          <p:cNvSpPr txBox="1"/>
          <p:nvPr/>
        </p:nvSpPr>
        <p:spPr>
          <a:xfrm>
            <a:off x="3571868" y="1357304"/>
            <a:ext cx="1428760" cy="52322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uk-UA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PNG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9"/>
          <p:cNvSpPr txBox="1"/>
          <p:nvPr/>
        </p:nvSpPr>
        <p:spPr>
          <a:xfrm>
            <a:off x="5072066" y="1357304"/>
            <a:ext cx="1428760" cy="52322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uk-UA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TIFF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9"/>
          <p:cNvSpPr txBox="1"/>
          <p:nvPr/>
        </p:nvSpPr>
        <p:spPr>
          <a:xfrm>
            <a:off x="3500430" y="2071684"/>
            <a:ext cx="1428760" cy="52322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uk-UA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SVG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9"/>
          <p:cNvSpPr txBox="1"/>
          <p:nvPr/>
        </p:nvSpPr>
        <p:spPr>
          <a:xfrm>
            <a:off x="3500430" y="2714626"/>
            <a:ext cx="1428760" cy="52322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uk-UA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WMF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9"/>
          <p:cNvSpPr txBox="1"/>
          <p:nvPr/>
        </p:nvSpPr>
        <p:spPr>
          <a:xfrm>
            <a:off x="5072066" y="2714626"/>
            <a:ext cx="1428760" cy="52322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uk-UA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9"/>
          <p:cNvSpPr txBox="1"/>
          <p:nvPr/>
        </p:nvSpPr>
        <p:spPr>
          <a:xfrm>
            <a:off x="6572264" y="2714626"/>
            <a:ext cx="1428760" cy="52322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uk-UA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PDF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Ulysses template">
  <a:themeElements>
    <a:clrScheme name="Custom 347">
      <a:dk1>
        <a:srgbClr val="000000"/>
      </a:dk1>
      <a:lt1>
        <a:srgbClr val="FFFFFF"/>
      </a:lt1>
      <a:dk2>
        <a:srgbClr val="575E5F"/>
      </a:dk2>
      <a:lt2>
        <a:srgbClr val="E7E4DD"/>
      </a:lt2>
      <a:accent1>
        <a:srgbClr val="F67031"/>
      </a:accent1>
      <a:accent2>
        <a:srgbClr val="FFA400"/>
      </a:accent2>
      <a:accent3>
        <a:srgbClr val="7A7AAA"/>
      </a:accent3>
      <a:accent4>
        <a:srgbClr val="00BCD4"/>
      </a:accent4>
      <a:accent5>
        <a:srgbClr val="F2496F"/>
      </a:accent5>
      <a:accent6>
        <a:srgbClr val="A2324B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