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930" r:id="rId3"/>
    <p:sldId id="907" r:id="rId4"/>
    <p:sldId id="2046" r:id="rId5"/>
    <p:sldId id="2059" r:id="rId6"/>
    <p:sldId id="2050" r:id="rId7"/>
    <p:sldId id="2051" r:id="rId8"/>
    <p:sldId id="1898" r:id="rId9"/>
    <p:sldId id="2048" r:id="rId10"/>
    <p:sldId id="2052" r:id="rId11"/>
    <p:sldId id="2053" r:id="rId12"/>
    <p:sldId id="2054" r:id="rId13"/>
    <p:sldId id="2055" r:id="rId14"/>
    <p:sldId id="2057" r:id="rId15"/>
    <p:sldId id="2060" r:id="rId16"/>
    <p:sldId id="2063" r:id="rId17"/>
    <p:sldId id="879" r:id="rId18"/>
    <p:sldId id="594" r:id="rId19"/>
    <p:sldId id="1428" r:id="rId20"/>
    <p:sldId id="2026" r:id="rId21"/>
    <p:sldId id="2065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DF3FA"/>
    <a:srgbClr val="19426B"/>
    <a:srgbClr val="FFEFBD"/>
    <a:srgbClr val="FFD500"/>
    <a:srgbClr val="81C0E9"/>
    <a:srgbClr val="385997"/>
    <a:srgbClr val="D72F84"/>
    <a:srgbClr val="AB3590"/>
    <a:srgbClr val="5E5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0" autoAdjust="0"/>
    <p:restoredTop sz="95071" autoAdjust="0"/>
  </p:normalViewPr>
  <p:slideViewPr>
    <p:cSldViewPr snapToGrid="0">
      <p:cViewPr varScale="1">
        <p:scale>
          <a:sx n="83" d="100"/>
          <a:sy n="83" d="100"/>
        </p:scale>
        <p:origin x="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each-inf.com.ua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6103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031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103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0361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256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500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309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72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890F28-18AC-428A-AC36-95008B18A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4" b="7416"/>
          <a:stretch/>
        </p:blipFill>
        <p:spPr>
          <a:xfrm>
            <a:off x="388232" y="0"/>
            <a:ext cx="4202648" cy="5387594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36DD4E8F-7AFE-4B20-8199-CD50FEF3C5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7379365-6BE4-45D7-84F6-049B9DC8584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E7EF410E-0AB3-4124-8DBA-D3207C4EDC17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BE153C2-9176-411C-A7E5-3906CA88B4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38C7BF3-85C4-4CD5-A4F3-A73E03288FA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F785A720-DB7F-47E5-AF80-193CA074A43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:a16="http://schemas.microsoft.com/office/drawing/2014/main" id="{AF4C6B19-8327-48F6-B153-248564F8358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:a16="http://schemas.microsoft.com/office/drawing/2014/main" id="{6ECE3C05-D9C4-41A0-A432-DBD2EF775C5D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:a16="http://schemas.microsoft.com/office/drawing/2014/main" id="{E3E4BADD-6D17-4D74-A381-6D560B9B69AE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:a16="http://schemas.microsoft.com/office/drawing/2014/main" id="{B4BCDAFE-EC09-4432-8FB4-61A4E23E87C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4FE8C664-C910-46F9-BB6C-0CD71C804B6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DCE515-A64B-432E-B6E9-041371DB099F}"/>
              </a:ext>
            </a:extLst>
          </p:cNvPr>
          <p:cNvSpPr txBox="1"/>
          <p:nvPr userDrawn="1"/>
        </p:nvSpPr>
        <p:spPr>
          <a:xfrm>
            <a:off x="1322947" y="3065864"/>
            <a:ext cx="2441027" cy="196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D2A9EDB9-D229-4B61-8938-4456B7212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:a16="http://schemas.microsoft.com/office/drawing/2014/main" id="{A17CD5B7-6510-4D04-97AA-09F1B306B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2" name="Прямокутник 21">
            <a:hlinkClick r:id="rId7"/>
            <a:extLst>
              <a:ext uri="{FF2B5EF4-FFF2-40B4-BE49-F238E27FC236}">
                <a16:creationId xmlns:a16="http://schemas.microsoft.com/office/drawing/2014/main" id="{0A9EE559-9761-4D97-9E44-8374E07204F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FDBF1402-A73F-4708-8B10-9F64D290668D}"/>
              </a:ext>
            </a:extLst>
          </p:cNvPr>
          <p:cNvSpPr/>
          <p:nvPr userDrawn="1"/>
        </p:nvSpPr>
        <p:spPr>
          <a:xfrm>
            <a:off x="0" y="0"/>
            <a:ext cx="12192000" cy="109290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Автор: Мацаєнко Сергій Васильович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Джерело: </a:t>
            </a:r>
            <a:r>
              <a:rPr lang="en-AU" sz="36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36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36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36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8F07A04B-E40C-472A-8DFE-227846492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Автор: Мацаєнко Сергій Васильович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Джерело: </a:t>
            </a:r>
            <a:r>
              <a:rPr lang="en-AU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4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614B7FE7-04BD-45FB-B614-DBDFFDC10CA7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0CEADB-F5EE-42A0-9880-239C63B6F713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6" tooltip="Перейти на сайт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E43170F3-31F6-4DEB-8D96-D3A5B9777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556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751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871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327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029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973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40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38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18.01.2022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084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18.01.2022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188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DE4AF2D-2B5D-4D9F-8336-A0C28D0E2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200" dirty="0"/>
              <a:t>Алгоритмічні структури слідування, повторення та розгалуження</a:t>
            </a:r>
          </a:p>
        </p:txBody>
      </p:sp>
      <p:pic>
        <p:nvPicPr>
          <p:cNvPr id="7" name="Picture 4" descr="coding, laptop, programming icon">
            <a:extLst>
              <a:ext uri="{FF2B5EF4-FFF2-40B4-BE49-F238E27FC236}">
                <a16:creationId xmlns:a16="http://schemas.microsoft.com/office/drawing/2014/main" id="{3309B3F3-06D6-492B-9D15-16347158D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00" y="4042553"/>
            <a:ext cx="2341018" cy="234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lgorithm, diagram, flowchart, usability, workflow icon - Download on Iconfinder">
            <a:extLst>
              <a:ext uri="{FF2B5EF4-FFF2-40B4-BE49-F238E27FC236}">
                <a16:creationId xmlns:a16="http://schemas.microsoft.com/office/drawing/2014/main" id="{59F09AA1-F728-47F0-BDE6-9FB936CA1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4444" r="4876" b="4807"/>
          <a:stretch/>
        </p:blipFill>
        <p:spPr bwMode="auto">
          <a:xfrm>
            <a:off x="9646155" y="2973744"/>
            <a:ext cx="2338682" cy="234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3" y="2652765"/>
            <a:ext cx="6901854" cy="33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281">
        <p14:gallery dir="l"/>
      </p:transition>
    </mc:Choice>
    <mc:Fallback>
      <p:transition spd="slow" advTm="62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2C8E2CA-6E4E-43BE-BA92-4F140766A7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C3A0B-D420-4293-86DF-700919DF801A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для розв’язування задачі потрібно виконати послідовні дії, коли кожна наступна дія розпочинається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44D4C8-9CD3-4C52-918F-E36F73050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026" y="2164197"/>
            <a:ext cx="6251755" cy="43878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4C2B19-020E-4B2C-AF62-13295FB42792}"/>
              </a:ext>
            </a:extLst>
          </p:cNvPr>
          <p:cNvSpPr txBox="1"/>
          <p:nvPr/>
        </p:nvSpPr>
        <p:spPr>
          <a:xfrm>
            <a:off x="70929" y="2150870"/>
            <a:ext cx="5676728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 завершенні попередньої і виконується тільки один раз, то команди розміщуються послідовно, як вагончики за потягом. Таку алгоритмічну структуру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структурою слідування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025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533">
        <p14:gallery dir="l"/>
      </p:transition>
    </mc:Choice>
    <mc:Fallback>
      <p:transition spd="slow" advTm="115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1B66CA7-B441-49F9-A2CA-AD6D432A07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uk-UA" dirty="0"/>
              <a:t>Які бувають алгоритмічні структури?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47A942-421C-419A-9B23-3AF028D60D8C}"/>
              </a:ext>
            </a:extLst>
          </p:cNvPr>
          <p:cNvSpPr txBox="1"/>
          <p:nvPr/>
        </p:nvSpPr>
        <p:spPr>
          <a:xfrm>
            <a:off x="1403648" y="1196752"/>
            <a:ext cx="5720633" cy="3108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Слідування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— це алгоритмічна структура, яка використовується для подання послідовного набору команд, які виконуються одна за одною один раз.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81D91BA-6FE6-4A38-9CE3-2FDEE299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1318672"/>
            <a:ext cx="1312768" cy="13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FBC768-5BCB-4F4C-B460-92DB113FA25E}"/>
              </a:ext>
            </a:extLst>
          </p:cNvPr>
          <p:cNvSpPr txBox="1"/>
          <p:nvPr/>
        </p:nvSpPr>
        <p:spPr>
          <a:xfrm>
            <a:off x="72008" y="4452426"/>
            <a:ext cx="705227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Алгоритми з використанням структури слідування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лінійними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122" name="Picture 2" descr="Algorithm, diagram, flowchart, usability, workflow icon - Download on Iconfinder">
            <a:extLst>
              <a:ext uri="{FF2B5EF4-FFF2-40B4-BE49-F238E27FC236}">
                <a16:creationId xmlns:a16="http://schemas.microsoft.com/office/drawing/2014/main" id="{B5E42DF2-0E48-43C1-9B37-A8E80F2AA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4957" r="4972" b="5000"/>
          <a:stretch/>
        </p:blipFill>
        <p:spPr bwMode="auto">
          <a:xfrm>
            <a:off x="7431660" y="1196752"/>
            <a:ext cx="4638420" cy="46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11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7508">
        <p14:gallery dir="l"/>
      </p:transition>
    </mc:Choice>
    <mc:Fallback>
      <p:transition spd="slow" advTm="175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6F19668-275E-42FD-AB88-AC885F41EE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id="{287E18BD-23DB-4936-BF0A-0DFC5AE93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" y="915138"/>
            <a:ext cx="1235947" cy="118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E12C96-F573-43DB-9D16-EA8EBF371BED}"/>
              </a:ext>
            </a:extLst>
          </p:cNvPr>
          <p:cNvSpPr txBox="1"/>
          <p:nvPr/>
        </p:nvSpPr>
        <p:spPr>
          <a:xfrm>
            <a:off x="1550268" y="1086538"/>
            <a:ext cx="9834425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Які лінійні алгоритми ти виконуєш у школі?</a:t>
            </a:r>
            <a:endParaRPr kumimoji="0" lang="uk-UA" sz="32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A73268-C313-4E7D-8289-CC692F5F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86" y="2760732"/>
            <a:ext cx="5783271" cy="3616222"/>
          </a:xfrm>
          <a:prstGeom prst="rect">
            <a:avLst/>
          </a:prstGeom>
        </p:spPr>
      </p:pic>
      <p:pic>
        <p:nvPicPr>
          <p:cNvPr id="6146" name="Picture 2" descr="Students hand up in Classroom Royalty Free Vector Image | Teacher cartoon,  Student cartoon, Teacher teaching students">
            <a:extLst>
              <a:ext uri="{FF2B5EF4-FFF2-40B4-BE49-F238E27FC236}">
                <a16:creationId xmlns:a16="http://schemas.microsoft.com/office/drawing/2014/main" id="{4549FA4E-28FC-4FE5-B5EB-6180D47E1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6"/>
          <a:stretch/>
        </p:blipFill>
        <p:spPr bwMode="auto">
          <a:xfrm>
            <a:off x="6467481" y="2759291"/>
            <a:ext cx="4563059" cy="361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68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8833">
        <p14:gallery dir="l"/>
      </p:transition>
    </mc:Choice>
    <mc:Fallback>
      <p:transition spd="slow" advTm="188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4F48246-AE02-4CEE-ADAE-4B8F379C9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uk-UA" dirty="0"/>
              <a:t>Які бувають алгоритмічні структури?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B854B6-DCE5-4428-9087-5DBB7DD1AFF0}"/>
              </a:ext>
            </a:extLst>
          </p:cNvPr>
          <p:cNvSpPr txBox="1"/>
          <p:nvPr/>
        </p:nvSpPr>
        <p:spPr>
          <a:xfrm>
            <a:off x="1434688" y="4325703"/>
            <a:ext cx="5790972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Повторення</a:t>
            </a:r>
            <a:r>
              <a:rPr lang="uk-UA" sz="2800" b="1" i="1" kern="0" dirty="0">
                <a:solidFill>
                  <a:srgbClr val="FFFFFF"/>
                </a:solidFill>
              </a:rPr>
              <a:t> — алгоритмічна структура, яка використовується для подання багаторазового виконання набору команд.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D59D990-85D4-42EA-9FA7-7FB4DF551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3608359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Algorithm, diagram, flowchart, usability, workflow icon - Download on Iconfinder">
            <a:extLst>
              <a:ext uri="{FF2B5EF4-FFF2-40B4-BE49-F238E27FC236}">
                <a16:creationId xmlns:a16="http://schemas.microsoft.com/office/drawing/2014/main" id="{F4C6103B-7323-4D59-9AA4-A9A4DA55A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4977" r="4750" b="4688"/>
          <a:stretch/>
        </p:blipFill>
        <p:spPr bwMode="auto">
          <a:xfrm>
            <a:off x="8410470" y="2992532"/>
            <a:ext cx="3476730" cy="347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arge plastic barrel for water blue container Vector Image">
            <a:extLst>
              <a:ext uri="{FF2B5EF4-FFF2-40B4-BE49-F238E27FC236}">
                <a16:creationId xmlns:a16="http://schemas.microsoft.com/office/drawing/2014/main" id="{27B36171-813D-43EF-81EF-DF649D370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7" t="12508" r="22730" b="20293"/>
          <a:stretch/>
        </p:blipFill>
        <p:spPr bwMode="auto">
          <a:xfrm>
            <a:off x="2976410" y="2059912"/>
            <a:ext cx="1291412" cy="171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7" b="100000" l="0" r="991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5365" y="1011670"/>
            <a:ext cx="7727845" cy="30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2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9785">
        <p14:gallery dir="l"/>
      </p:transition>
    </mc:Choice>
    <mc:Fallback>
      <p:transition spd="slow" advTm="197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724C86A-3007-4797-A8D9-5206A00AA0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6" name="Picture 2" descr="question, sign icon">
            <a:extLst>
              <a:ext uri="{FF2B5EF4-FFF2-40B4-BE49-F238E27FC236}">
                <a16:creationId xmlns:a16="http://schemas.microsoft.com/office/drawing/2014/main" id="{39EE6C45-B80F-4227-8E49-D2DE767CB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4" y="859381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C95EE6-F823-4D55-8347-E0BE226DFD6F}"/>
              </a:ext>
            </a:extLst>
          </p:cNvPr>
          <p:cNvSpPr txBox="1"/>
          <p:nvPr/>
        </p:nvSpPr>
        <p:spPr>
          <a:xfrm>
            <a:off x="1655376" y="837026"/>
            <a:ext cx="1018425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алгоритми із повторенням ти виконуєш удома?</a:t>
            </a:r>
          </a:p>
        </p:txBody>
      </p:sp>
      <p:pic>
        <p:nvPicPr>
          <p:cNvPr id="8" name="Picture 4" descr="Ð ÐµÐ·ÑÐ»ÑÑÐ°Ñ Ð¿Ð¾ÑÑÐºÑ Ð·Ð¾Ð±ÑÐ°Ð¶ÐµÐ½Ñ Ð·Ð° Ð·Ð°Ð¿Ð¸ÑÐ¾Ð¼ &quot;cleaning in the room vector&quot;">
            <a:extLst>
              <a:ext uri="{FF2B5EF4-FFF2-40B4-BE49-F238E27FC236}">
                <a16:creationId xmlns:a16="http://schemas.microsoft.com/office/drawing/2014/main" id="{F0CDB1C9-8D97-47EE-92A0-3EFCF791F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5"/>
          <a:stretch/>
        </p:blipFill>
        <p:spPr bwMode="auto">
          <a:xfrm>
            <a:off x="3087884" y="2263029"/>
            <a:ext cx="6016233" cy="41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1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9566">
        <p14:gallery dir="l"/>
      </p:transition>
    </mc:Choice>
    <mc:Fallback>
      <p:transition spd="slow" advTm="195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901DFC-B739-4366-923B-A7421255AD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uk-UA" dirty="0"/>
              <a:t>Які бувають алгоритмічні структури?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C3A0B-D420-4293-86DF-700919DF801A}"/>
              </a:ext>
            </a:extLst>
          </p:cNvPr>
          <p:cNvSpPr txBox="1"/>
          <p:nvPr/>
        </p:nvSpPr>
        <p:spPr>
          <a:xfrm>
            <a:off x="72008" y="1406769"/>
            <a:ext cx="11785047" cy="13849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задача має кілька варіантів </a:t>
            </a:r>
            <a:r>
              <a:rPr lang="uk-UA" sz="2800" b="1" i="1" kern="0" dirty="0" err="1">
                <a:solidFill>
                  <a:srgbClr val="FFFFFF"/>
                </a:solidFill>
              </a:rPr>
              <a:t>розв’язків</a:t>
            </a:r>
            <a:r>
              <a:rPr lang="uk-UA" sz="2800" b="1" i="1" kern="0" dirty="0">
                <a:solidFill>
                  <a:srgbClr val="FFFFFF"/>
                </a:solidFill>
              </a:rPr>
              <a:t> залежно від істинності деякої умови, то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алгоритм із розгалуженням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218" name="Picture 2" descr="Algorithm, diagram, flowchart, usability, workflow icon - Download on Iconfinder">
            <a:extLst>
              <a:ext uri="{FF2B5EF4-FFF2-40B4-BE49-F238E27FC236}">
                <a16:creationId xmlns:a16="http://schemas.microsoft.com/office/drawing/2014/main" id="{87DF197D-F0E3-466A-B572-A9CDE67F8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4818" r="4631" b="4807"/>
          <a:stretch/>
        </p:blipFill>
        <p:spPr bwMode="auto">
          <a:xfrm>
            <a:off x="8965072" y="3289908"/>
            <a:ext cx="3113047" cy="309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B6A65-957E-423E-98FD-2002630C5785}"/>
              </a:ext>
            </a:extLst>
          </p:cNvPr>
          <p:cNvSpPr txBox="1"/>
          <p:nvPr/>
        </p:nvSpPr>
        <p:spPr>
          <a:xfrm>
            <a:off x="187799" y="3960692"/>
            <a:ext cx="5077537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Розгалуження</a:t>
            </a:r>
            <a:r>
              <a:rPr lang="uk-UA" sz="2400" b="1" i="1" kern="0" dirty="0">
                <a:solidFill>
                  <a:srgbClr val="FFFFFF"/>
                </a:solidFill>
              </a:rPr>
              <a:t> — алгоритмічна структура, що дає змогу виконавцеві алгоритму вибрати сценарій подальших дій залежно від істинності певної умови.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5EEEBE0-CCC7-4DA6-9DE0-34EE8027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57696"/>
            <a:ext cx="1264423" cy="126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100000" l="0" r="996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3135" y="3286807"/>
            <a:ext cx="3973959" cy="29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5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7362">
        <p14:gallery dir="l"/>
      </p:transition>
    </mc:Choice>
    <mc:Fallback>
      <p:transition spd="slow" advTm="173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D35A323-8515-409A-9E67-6B2B2A7917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6" name="Picture 2" descr="question, sign icon">
            <a:extLst>
              <a:ext uri="{FF2B5EF4-FFF2-40B4-BE49-F238E27FC236}">
                <a16:creationId xmlns:a16="http://schemas.microsoft.com/office/drawing/2014/main" id="{315D3233-DA16-476D-B29E-A53F85109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467058"/>
            <a:ext cx="1111159" cy="111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FC5404-DED3-4A22-99C5-7A733BA9D051}"/>
              </a:ext>
            </a:extLst>
          </p:cNvPr>
          <p:cNvSpPr txBox="1"/>
          <p:nvPr/>
        </p:nvSpPr>
        <p:spPr>
          <a:xfrm>
            <a:off x="1399425" y="398473"/>
            <a:ext cx="1071850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Діти на малюнках виконують алгоритми. Назви й опиши їх. Які алгоритмічні структури слід використати для опису кожного алгоритму?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28DB72-AFA0-4435-9C2B-300F12577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09" y="2763340"/>
            <a:ext cx="3638675" cy="3643660"/>
          </a:xfrm>
          <a:prstGeom prst="rect">
            <a:avLst/>
          </a:prstGeom>
        </p:spPr>
      </p:pic>
      <p:pic>
        <p:nvPicPr>
          <p:cNvPr id="10244" name="Picture 4" descr="Vector Illustration Cartoon Of A Little Girl Drying The Dishes At Kitchen  Counter Kids Doing Housework Chores At Home Concept Stock Illustration -  Download Image Now - iStock">
            <a:extLst>
              <a:ext uri="{FF2B5EF4-FFF2-40B4-BE49-F238E27FC236}">
                <a16:creationId xmlns:a16="http://schemas.microsoft.com/office/drawing/2014/main" id="{998FF635-43BC-4201-8917-24BE9BF03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7"/>
          <a:stretch/>
        </p:blipFill>
        <p:spPr bwMode="auto">
          <a:xfrm>
            <a:off x="3792332" y="2763337"/>
            <a:ext cx="4182710" cy="364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Little girl vacuuming floor in house Royalty Free Vector">
            <a:extLst>
              <a:ext uri="{FF2B5EF4-FFF2-40B4-BE49-F238E27FC236}">
                <a16:creationId xmlns:a16="http://schemas.microsoft.com/office/drawing/2014/main" id="{F89FA07A-E0A8-4A60-BD39-3EE1D1081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2" b="12380"/>
          <a:stretch/>
        </p:blipFill>
        <p:spPr bwMode="auto">
          <a:xfrm>
            <a:off x="7943868" y="2833636"/>
            <a:ext cx="4174059" cy="35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2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6836">
        <p14:gallery dir="l"/>
      </p:transition>
    </mc:Choice>
    <mc:Fallback>
      <p:transition spd="slow" advTm="168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252661A5-FE34-4A97-964E-87669F0C7C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261" y="550540"/>
            <a:ext cx="4245374" cy="532820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Алгоритм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pic>
        <p:nvPicPr>
          <p:cNvPr id="28" name="Picture 4" descr="http://1.bp.blogspot.com/_o6Xaa16I4kw/S3lPxu-zzeI/AAAAAAAAAHI/p2Cb4_jKVyc/s320/%D0%BA%D0%B8%D1%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37" y="2042262"/>
            <a:ext cx="3815969" cy="273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mirvs.ru/19620-7988-thickbox/Penal-dvuhsekcionny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33" y="2363565"/>
            <a:ext cx="2662512" cy="26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37" y="1922392"/>
            <a:ext cx="432048" cy="68911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85" y="1922392"/>
            <a:ext cx="432048" cy="6891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213" y="1922392"/>
            <a:ext cx="432048" cy="689116"/>
          </a:xfrm>
          <a:prstGeom prst="rect">
            <a:avLst/>
          </a:prstGeom>
        </p:spPr>
      </p:pic>
      <p:pic>
        <p:nvPicPr>
          <p:cNvPr id="33" name="Picture 4" descr="http://otvetin.ru/uploads/posts/2009-12/1260274384_gor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r="20876" b="35514"/>
          <a:stretch/>
        </p:blipFill>
        <p:spPr bwMode="auto">
          <a:xfrm>
            <a:off x="3570247" y="2265142"/>
            <a:ext cx="2587397" cy="24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596" y="2265437"/>
            <a:ext cx="432048" cy="68911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6882062" y="2151973"/>
            <a:ext cx="432048" cy="689116"/>
          </a:xfrm>
          <a:prstGeom prst="rect">
            <a:avLst/>
          </a:prstGeom>
        </p:spPr>
      </p:pic>
      <p:sp>
        <p:nvSpPr>
          <p:cNvPr id="36" name="Прямокутник 35"/>
          <p:cNvSpPr/>
          <p:nvPr/>
        </p:nvSpPr>
        <p:spPr>
          <a:xfrm>
            <a:off x="10565069" y="1631114"/>
            <a:ext cx="179746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600" b="1" dirty="0" smtClean="0">
                <a:solidFill>
                  <a:srgbClr val="19426B"/>
                </a:solidFill>
                <a:latin typeface="Arial" panose="020B0604020202020204" pitchFamily="34" charset="0"/>
              </a:rPr>
              <a:t>м</a:t>
            </a:r>
            <a:endParaRPr lang="uk-UA" sz="16600" b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30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9571">
        <p14:gallery dir="l"/>
      </p:transition>
    </mc:Choice>
    <mc:Fallback>
      <p:transition spd="slow" advTm="195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1AFD3434-7C5B-45CF-A41E-C01E90CD5C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023" y="531878"/>
            <a:ext cx="9053954" cy="53282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858" y="1442431"/>
            <a:ext cx="12050142" cy="2246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трьох кіосків завезли різну кількість морозива. В третій кіоск завезли стільки, скільки в перші два разом. А в перший кіоск завезли більше, ніж у другий. Скільки ящиків морозива завезли в кожний з кіосків, якщо всього завезли 10 ящиків.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5993" y="5014262"/>
            <a:ext cx="2304256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 ящики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1492" y="4251536"/>
            <a:ext cx="230425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 кіоск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04265" y="5014262"/>
            <a:ext cx="2304256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 ящики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9764" y="4251536"/>
            <a:ext cx="230425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 кіоск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47038" y="5014262"/>
            <a:ext cx="245927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 ящиків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52537" y="4251536"/>
            <a:ext cx="2459270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 кіоск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58" y="3956779"/>
            <a:ext cx="2686050" cy="1704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407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3943">
        <p14:gallery dir="l"/>
      </p:transition>
    </mc:Choice>
    <mc:Fallback>
      <p:transition spd="slow" advTm="439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08A0F3B-E5DE-4C16-9CD0-FF749BD25E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219" y="288414"/>
            <a:ext cx="7430701" cy="69533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868" y="1622505"/>
            <a:ext cx="4413664" cy="5065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79098" y="2237184"/>
            <a:ext cx="3233804" cy="1191816"/>
          </a:xfrm>
          <a:prstGeom prst="wedgeRoundRectCallout">
            <a:avLst>
              <a:gd name="adj1" fmla="val -61110"/>
              <a:gd name="adj2" fmla="val 15630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101-103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499753-8159-4B4C-AB9C-E1DCF7751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891306" y="1622505"/>
            <a:ext cx="3943995" cy="459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587">
        <p14:gallery dir="l"/>
      </p:transition>
    </mc:Choice>
    <mc:Fallback>
      <p:transition spd="slow" advTm="95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97D7D59E-E422-4B5A-BB05-DC1279FA91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7750"/>
            <a:ext cx="4898516" cy="527581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/>
              <a:t>Розгадай кросворд</a:t>
            </a: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/>
        </p:nvGraphicFramePr>
        <p:xfrm>
          <a:off x="2629274" y="1484784"/>
          <a:ext cx="6635078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3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" name="Групувати 6"/>
          <p:cNvGrpSpPr/>
          <p:nvPr/>
        </p:nvGrpSpPr>
        <p:grpSpPr>
          <a:xfrm>
            <a:off x="3165118" y="1253894"/>
            <a:ext cx="1381572" cy="1311010"/>
            <a:chOff x="1641118" y="1253894"/>
            <a:chExt cx="1381572" cy="1311010"/>
          </a:xfrm>
        </p:grpSpPr>
        <p:pic>
          <p:nvPicPr>
            <p:cNvPr id="8" name="Picture 2" descr="http://static.wixstatic.com/media/93830a_0db7a6344b277ecc376dbc768964b97f.png_srz_155_220_85_22_0.50_1.20_0.00_png_sr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118" y="1253894"/>
              <a:ext cx="914658" cy="131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Округлена прямокутна виноска 14"/>
            <p:cNvSpPr/>
            <p:nvPr/>
          </p:nvSpPr>
          <p:spPr>
            <a:xfrm>
              <a:off x="2548862" y="1489406"/>
              <a:ext cx="473828" cy="427426"/>
            </a:xfrm>
            <a:prstGeom prst="wedgeRoundRectCallout">
              <a:avLst>
                <a:gd name="adj1" fmla="val -73744"/>
                <a:gd name="adj2" fmla="val -2019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aphicFrame>
        <p:nvGraphicFramePr>
          <p:cNvPr id="10" name="Таблиця 9"/>
          <p:cNvGraphicFramePr>
            <a:graphicFrameLocks noGrp="1"/>
          </p:cNvGraphicFramePr>
          <p:nvPr/>
        </p:nvGraphicFramePr>
        <p:xfrm>
          <a:off x="4583832" y="1484784"/>
          <a:ext cx="2136924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Округлена прямокутна виноска 20"/>
          <p:cNvSpPr/>
          <p:nvPr/>
        </p:nvSpPr>
        <p:spPr>
          <a:xfrm>
            <a:off x="4655840" y="1988840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2" name="Групувати 11"/>
          <p:cNvGrpSpPr/>
          <p:nvPr/>
        </p:nvGrpSpPr>
        <p:grpSpPr>
          <a:xfrm>
            <a:off x="1567880" y="1515770"/>
            <a:ext cx="1538650" cy="1265159"/>
            <a:chOff x="43880" y="1515769"/>
            <a:chExt cx="1538650" cy="1265159"/>
          </a:xfrm>
        </p:grpSpPr>
        <p:pic>
          <p:nvPicPr>
            <p:cNvPr id="13" name="Рисунок 12" descr="82311730_2k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04" y="1515769"/>
              <a:ext cx="1475026" cy="1265159"/>
            </a:xfrm>
            <a:prstGeom prst="rect">
              <a:avLst/>
            </a:prstGeom>
          </p:spPr>
        </p:pic>
        <p:sp>
          <p:nvSpPr>
            <p:cNvPr id="14" name="Округлена прямокутна виноска 21"/>
            <p:cNvSpPr/>
            <p:nvPr/>
          </p:nvSpPr>
          <p:spPr>
            <a:xfrm>
              <a:off x="43880" y="2129625"/>
              <a:ext cx="432048" cy="360040"/>
            </a:xfrm>
            <a:prstGeom prst="wedgeRoundRectCallout">
              <a:avLst>
                <a:gd name="adj1" fmla="val 87508"/>
                <a:gd name="adj2" fmla="val -54426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aphicFrame>
        <p:nvGraphicFramePr>
          <p:cNvPr id="15" name="Таблиця 14"/>
          <p:cNvGraphicFramePr>
            <a:graphicFrameLocks noGrp="1"/>
          </p:cNvGraphicFramePr>
          <p:nvPr/>
        </p:nvGraphicFramePr>
        <p:xfrm>
          <a:off x="5121886" y="1955860"/>
          <a:ext cx="3134354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Групувати 15"/>
          <p:cNvGrpSpPr/>
          <p:nvPr/>
        </p:nvGrpSpPr>
        <p:grpSpPr>
          <a:xfrm>
            <a:off x="1612454" y="2924944"/>
            <a:ext cx="2006889" cy="2016224"/>
            <a:chOff x="88453" y="2924944"/>
            <a:chExt cx="2006889" cy="2016224"/>
          </a:xfrm>
        </p:grpSpPr>
        <p:pic>
          <p:nvPicPr>
            <p:cNvPr id="17" name="Рисунок 16" descr="1252405428_4.jpe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453" y="3429000"/>
              <a:ext cx="2006889" cy="1512168"/>
            </a:xfrm>
            <a:prstGeom prst="rect">
              <a:avLst/>
            </a:prstGeom>
          </p:spPr>
        </p:pic>
        <p:sp>
          <p:nvSpPr>
            <p:cNvPr id="18" name="Округлена прямокутна виноска 24"/>
            <p:cNvSpPr/>
            <p:nvPr/>
          </p:nvSpPr>
          <p:spPr>
            <a:xfrm>
              <a:off x="611560" y="2924944"/>
              <a:ext cx="432048" cy="360040"/>
            </a:xfrm>
            <a:prstGeom prst="wedgeRoundRectCallout">
              <a:avLst>
                <a:gd name="adj1" fmla="val 35690"/>
                <a:gd name="adj2" fmla="val 118718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19" name="Округлена прямокутна виноска 25"/>
          <p:cNvSpPr/>
          <p:nvPr/>
        </p:nvSpPr>
        <p:spPr>
          <a:xfrm>
            <a:off x="4655840" y="2443387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8369899" y="1127125"/>
            <a:ext cx="2279485" cy="1724538"/>
            <a:chOff x="6845898" y="1127125"/>
            <a:chExt cx="2279485" cy="1724538"/>
          </a:xfrm>
        </p:grpSpPr>
        <p:pic>
          <p:nvPicPr>
            <p:cNvPr id="21" name="Рисунок 20" descr="Гена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5898" y="1127125"/>
              <a:ext cx="2279485" cy="1724538"/>
            </a:xfrm>
            <a:prstGeom prst="rect">
              <a:avLst/>
            </a:prstGeom>
            <a:solidFill>
              <a:srgbClr val="19426B"/>
            </a:solidFill>
          </p:spPr>
        </p:pic>
        <p:sp>
          <p:nvSpPr>
            <p:cNvPr id="22" name="Округлена прямокутна виноска 26"/>
            <p:cNvSpPr/>
            <p:nvPr/>
          </p:nvSpPr>
          <p:spPr>
            <a:xfrm>
              <a:off x="7421962" y="1678182"/>
              <a:ext cx="432048" cy="360040"/>
            </a:xfrm>
            <a:prstGeom prst="wedgeRoundRectCallout">
              <a:avLst>
                <a:gd name="adj1" fmla="val 72643"/>
                <a:gd name="adj2" fmla="val -6252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aphicFrame>
        <p:nvGraphicFramePr>
          <p:cNvPr id="23" name="Таблиця 22"/>
          <p:cNvGraphicFramePr>
            <a:graphicFrameLocks noGrp="1"/>
          </p:cNvGraphicFramePr>
          <p:nvPr/>
        </p:nvGraphicFramePr>
        <p:xfrm>
          <a:off x="5148394" y="2402783"/>
          <a:ext cx="2078603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я 23"/>
          <p:cNvGraphicFramePr>
            <a:graphicFrameLocks noGrp="1"/>
          </p:cNvGraphicFramePr>
          <p:nvPr/>
        </p:nvGraphicFramePr>
        <p:xfrm>
          <a:off x="2599813" y="2871007"/>
          <a:ext cx="6635078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3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5" name="Групувати 24"/>
          <p:cNvGrpSpPr/>
          <p:nvPr/>
        </p:nvGrpSpPr>
        <p:grpSpPr>
          <a:xfrm>
            <a:off x="3575721" y="4833157"/>
            <a:ext cx="1769255" cy="1871561"/>
            <a:chOff x="2051720" y="4833156"/>
            <a:chExt cx="1769255" cy="1871561"/>
          </a:xfrm>
        </p:grpSpPr>
        <p:pic>
          <p:nvPicPr>
            <p:cNvPr id="26" name="Рисунок 25" descr="images_150729.jp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1720" y="5373216"/>
              <a:ext cx="1769255" cy="1331501"/>
            </a:xfrm>
            <a:prstGeom prst="rect">
              <a:avLst/>
            </a:prstGeom>
          </p:spPr>
        </p:pic>
        <p:sp>
          <p:nvSpPr>
            <p:cNvPr id="27" name="Округлена прямокутна виноска 31"/>
            <p:cNvSpPr/>
            <p:nvPr/>
          </p:nvSpPr>
          <p:spPr>
            <a:xfrm>
              <a:off x="3131840" y="4833156"/>
              <a:ext cx="432048" cy="360040"/>
            </a:xfrm>
            <a:prstGeom prst="wedgeRoundRectCallout">
              <a:avLst>
                <a:gd name="adj1" fmla="val -58374"/>
                <a:gd name="adj2" fmla="val 134843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8</a:t>
              </a:r>
            </a:p>
          </p:txBody>
        </p:sp>
      </p:grpSp>
      <p:sp>
        <p:nvSpPr>
          <p:cNvPr id="28" name="Округлена прямокутна виноска 32"/>
          <p:cNvSpPr/>
          <p:nvPr/>
        </p:nvSpPr>
        <p:spPr>
          <a:xfrm>
            <a:off x="3647728" y="3429000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5</a:t>
            </a:r>
          </a:p>
        </p:txBody>
      </p:sp>
      <p:grpSp>
        <p:nvGrpSpPr>
          <p:cNvPr id="29" name="Групувати 28"/>
          <p:cNvGrpSpPr/>
          <p:nvPr/>
        </p:nvGrpSpPr>
        <p:grpSpPr>
          <a:xfrm>
            <a:off x="9034173" y="2903883"/>
            <a:ext cx="1301059" cy="1518295"/>
            <a:chOff x="7510172" y="2903882"/>
            <a:chExt cx="1301059" cy="1518295"/>
          </a:xfrm>
        </p:grpSpPr>
        <p:pic>
          <p:nvPicPr>
            <p:cNvPr id="30" name="Рисунок 29" descr="0_534cb_5d4c4cfe_XL.pn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10172" y="2903882"/>
              <a:ext cx="1211021" cy="1518295"/>
            </a:xfrm>
            <a:prstGeom prst="rect">
              <a:avLst/>
            </a:prstGeom>
          </p:spPr>
        </p:pic>
        <p:sp>
          <p:nvSpPr>
            <p:cNvPr id="31" name="Округлена прямокутна виноска 33"/>
            <p:cNvSpPr/>
            <p:nvPr/>
          </p:nvSpPr>
          <p:spPr>
            <a:xfrm>
              <a:off x="8379183" y="2959613"/>
              <a:ext cx="432048" cy="360040"/>
            </a:xfrm>
            <a:prstGeom prst="wedgeRoundRectCallout">
              <a:avLst>
                <a:gd name="adj1" fmla="val -61733"/>
                <a:gd name="adj2" fmla="val 86468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graphicFrame>
        <p:nvGraphicFramePr>
          <p:cNvPr id="32" name="Таблиця 31"/>
          <p:cNvGraphicFramePr>
            <a:graphicFrameLocks noGrp="1"/>
          </p:cNvGraphicFramePr>
          <p:nvPr/>
        </p:nvGraphicFramePr>
        <p:xfrm>
          <a:off x="4079777" y="3324012"/>
          <a:ext cx="4170665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Округлена прямокутна виноска 36"/>
          <p:cNvSpPr/>
          <p:nvPr/>
        </p:nvSpPr>
        <p:spPr>
          <a:xfrm>
            <a:off x="4125438" y="3861048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6</a:t>
            </a:r>
          </a:p>
        </p:txBody>
      </p:sp>
      <p:grpSp>
        <p:nvGrpSpPr>
          <p:cNvPr id="34" name="Групувати 33"/>
          <p:cNvGrpSpPr/>
          <p:nvPr/>
        </p:nvGrpSpPr>
        <p:grpSpPr>
          <a:xfrm>
            <a:off x="5903534" y="5452221"/>
            <a:ext cx="2466364" cy="1322936"/>
            <a:chOff x="4379534" y="5452221"/>
            <a:chExt cx="2466364" cy="1322936"/>
          </a:xfrm>
        </p:grpSpPr>
        <p:pic>
          <p:nvPicPr>
            <p:cNvPr id="35" name="Рисунок 34" descr="x_4399ebe3.jpg"/>
            <p:cNvPicPr/>
            <p:nvPr/>
          </p:nvPicPr>
          <p:blipFill>
            <a:blip r:embed="rId8" cstate="print"/>
            <a:srcRect b="21277"/>
            <a:stretch>
              <a:fillRect/>
            </a:stretch>
          </p:blipFill>
          <p:spPr>
            <a:xfrm>
              <a:off x="4754492" y="5452221"/>
              <a:ext cx="2091406" cy="1322936"/>
            </a:xfrm>
            <a:prstGeom prst="rect">
              <a:avLst/>
            </a:prstGeom>
          </p:spPr>
        </p:pic>
        <p:sp>
          <p:nvSpPr>
            <p:cNvPr id="36" name="Округлена прямокутна виноска 37"/>
            <p:cNvSpPr/>
            <p:nvPr/>
          </p:nvSpPr>
          <p:spPr>
            <a:xfrm>
              <a:off x="4379534" y="5678926"/>
              <a:ext cx="432048" cy="360040"/>
            </a:xfrm>
            <a:prstGeom prst="wedgeRoundRectCallout">
              <a:avLst>
                <a:gd name="adj1" fmla="val 72643"/>
                <a:gd name="adj2" fmla="val -6252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6</a:t>
              </a:r>
            </a:p>
          </p:txBody>
        </p:sp>
      </p:grpSp>
      <p:graphicFrame>
        <p:nvGraphicFramePr>
          <p:cNvPr id="37" name="Таблиця 36"/>
          <p:cNvGraphicFramePr>
            <a:graphicFrameLocks noGrp="1"/>
          </p:cNvGraphicFramePr>
          <p:nvPr/>
        </p:nvGraphicFramePr>
        <p:xfrm>
          <a:off x="4628192" y="3789040"/>
          <a:ext cx="2619937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Округлена прямокутна виноска 40"/>
          <p:cNvSpPr/>
          <p:nvPr/>
        </p:nvSpPr>
        <p:spPr>
          <a:xfrm>
            <a:off x="4655840" y="4293096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7</a:t>
            </a:r>
          </a:p>
        </p:txBody>
      </p:sp>
      <p:grpSp>
        <p:nvGrpSpPr>
          <p:cNvPr id="39" name="Групувати 38"/>
          <p:cNvGrpSpPr/>
          <p:nvPr/>
        </p:nvGrpSpPr>
        <p:grpSpPr>
          <a:xfrm>
            <a:off x="8590249" y="4530128"/>
            <a:ext cx="2013698" cy="2146737"/>
            <a:chOff x="7066249" y="4530127"/>
            <a:chExt cx="2013698" cy="2146737"/>
          </a:xfrm>
        </p:grpSpPr>
        <p:pic>
          <p:nvPicPr>
            <p:cNvPr id="40" name="Рисунок 39" descr="http://kinofilmit.ru/uploads/posts/2011-12/i87k3rft1i.jpg"/>
            <p:cNvPicPr/>
            <p:nvPr/>
          </p:nvPicPr>
          <p:blipFill>
            <a:blip r:embed="rId9" cstate="print"/>
            <a:srcRect b="16552"/>
            <a:stretch>
              <a:fillRect/>
            </a:stretch>
          </p:blipFill>
          <p:spPr bwMode="auto">
            <a:xfrm>
              <a:off x="7282273" y="4530127"/>
              <a:ext cx="1797674" cy="214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Округлена прямокутна виноска 41"/>
            <p:cNvSpPr/>
            <p:nvPr/>
          </p:nvSpPr>
          <p:spPr>
            <a:xfrm>
              <a:off x="7066249" y="5092181"/>
              <a:ext cx="432048" cy="360040"/>
            </a:xfrm>
            <a:prstGeom prst="wedgeRoundRectCallout">
              <a:avLst>
                <a:gd name="adj1" fmla="val 72643"/>
                <a:gd name="adj2" fmla="val -6252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7</a:t>
              </a:r>
            </a:p>
          </p:txBody>
        </p:sp>
      </p:grpSp>
      <p:graphicFrame>
        <p:nvGraphicFramePr>
          <p:cNvPr id="42" name="Таблиця 41"/>
          <p:cNvGraphicFramePr>
            <a:graphicFrameLocks noGrp="1"/>
          </p:cNvGraphicFramePr>
          <p:nvPr/>
        </p:nvGraphicFramePr>
        <p:xfrm>
          <a:off x="5122074" y="4260116"/>
          <a:ext cx="3629331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Таблиця 42"/>
          <p:cNvGraphicFramePr>
            <a:graphicFrameLocks noGrp="1"/>
          </p:cNvGraphicFramePr>
          <p:nvPr/>
        </p:nvGraphicFramePr>
        <p:xfrm>
          <a:off x="5164904" y="4753926"/>
          <a:ext cx="3134354" cy="489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Штрихова стрілка вправо 6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660193" y="5819555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val="74518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680">
        <p14:gallery dir="l"/>
      </p:transition>
    </mc:Choice>
    <mc:Fallback>
      <p:transition spd="slow" advClick="0" advTm="406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4" grpId="0" animBg="1"/>
    </p:bldLst>
  </p:timing>
  <p:extLst>
    <p:ext uri="{E180D4A7-C9FB-4DFB-919C-405C955672EB}">
      <p14:showEvtLst xmlns:p14="http://schemas.microsoft.com/office/powerpoint/2010/main">
        <p14:triggerEvt type="onClick" time="5411" objId="7"/>
        <p14:triggerEvt type="onClick" time="8779" objId="12"/>
        <p14:triggerEvt type="onClick" time="13331" objId="16"/>
        <p14:triggerEvt type="onClick" time="17900" objId="29"/>
        <p14:triggerEvt type="onClick" time="24684" objId="34"/>
        <p14:triggerEvt type="onClick" time="28292" objId="20"/>
        <p14:triggerEvt type="onClick" time="31700" objId="39"/>
        <p14:triggerEvt type="onClick" time="35020" objId="25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C755B9A-3C10-4703-9697-7BC49B2D79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4AC02-F896-4400-BC57-5B6A1A6FA213}"/>
              </a:ext>
            </a:extLst>
          </p:cNvPr>
          <p:cNvSpPr txBox="1"/>
          <p:nvPr/>
        </p:nvSpPr>
        <p:spPr>
          <a:xfrm>
            <a:off x="2111824" y="965861"/>
            <a:ext cx="628859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Вправа 1. </a:t>
            </a:r>
            <a:r>
              <a:rPr lang="uk-UA" sz="2800" b="1" i="1" kern="0" dirty="0">
                <a:solidFill>
                  <a:srgbClr val="FFFF00"/>
                </a:solidFill>
              </a:rPr>
              <a:t>Акваріум.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A3D48-3883-4123-85BE-1276D430891F}"/>
              </a:ext>
            </a:extLst>
          </p:cNvPr>
          <p:cNvSpPr txBox="1"/>
          <p:nvPr/>
        </p:nvSpPr>
        <p:spPr>
          <a:xfrm>
            <a:off x="72186" y="1651860"/>
            <a:ext cx="11533660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Завдання</a:t>
            </a:r>
            <a:r>
              <a:rPr lang="uk-UA" sz="2800" b="1" i="1" kern="0" dirty="0">
                <a:solidFill>
                  <a:srgbClr val="FFFFFF"/>
                </a:solidFill>
              </a:rPr>
              <a:t>. Визнач, які алгоритмічні структури використані в файлі </a:t>
            </a:r>
            <a:r>
              <a:rPr lang="uk-UA" sz="2800" b="1" i="1" kern="0" dirty="0">
                <a:solidFill>
                  <a:srgbClr val="FFFF00"/>
                </a:solidFill>
              </a:rPr>
              <a:t>Рибки</a:t>
            </a:r>
            <a:r>
              <a:rPr lang="uk-UA" sz="2800" b="1" i="1" kern="0" dirty="0">
                <a:solidFill>
                  <a:srgbClr val="FFFFFF"/>
                </a:solidFill>
              </a:rPr>
              <a:t>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DDDAA33-C69A-4983-B634-D8DD08697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93" y="2896639"/>
            <a:ext cx="4706589" cy="352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A581DC-E526-4D58-9990-B8B7D8A0B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368" y="2896639"/>
            <a:ext cx="3667077" cy="3529942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801444" y="259885"/>
            <a:ext cx="7591475" cy="543197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</p:spTree>
    <p:extLst>
      <p:ext uri="{BB962C8B-B14F-4D97-AF65-F5344CB8AC3E}">
        <p14:creationId xmlns:p14="http://schemas.microsoft.com/office/powerpoint/2010/main" val="379857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2453">
        <p14:gallery dir="l"/>
      </p:transition>
    </mc:Choice>
    <mc:Fallback>
      <p:transition spd="slow" advTm="124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445619F-B295-46B4-832F-5CD9F86400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52135"/>
            <a:ext cx="7591475" cy="543197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4AC02-F896-4400-BC57-5B6A1A6FA213}"/>
              </a:ext>
            </a:extLst>
          </p:cNvPr>
          <p:cNvSpPr txBox="1"/>
          <p:nvPr/>
        </p:nvSpPr>
        <p:spPr>
          <a:xfrm>
            <a:off x="2626362" y="907796"/>
            <a:ext cx="632671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Вправа 2. </a:t>
            </a:r>
            <a:r>
              <a:rPr lang="uk-UA" sz="2800" b="1" i="1" kern="0" dirty="0">
                <a:solidFill>
                  <a:srgbClr val="FFFF00"/>
                </a:solidFill>
              </a:rPr>
              <a:t>Година коду.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A3D48-3883-4123-85BE-1276D430891F}"/>
              </a:ext>
            </a:extLst>
          </p:cNvPr>
          <p:cNvSpPr txBox="1"/>
          <p:nvPr/>
        </p:nvSpPr>
        <p:spPr>
          <a:xfrm>
            <a:off x="455918" y="1574469"/>
            <a:ext cx="9021014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Завдання</a:t>
            </a:r>
            <a:r>
              <a:rPr lang="uk-UA" sz="2800" b="1" i="1" kern="0" dirty="0">
                <a:solidFill>
                  <a:srgbClr val="FFFFFF"/>
                </a:solidFill>
              </a:rPr>
              <a:t>. На сайті із завданнями Година коду </a:t>
            </a:r>
            <a:r>
              <a:rPr lang="en-US" sz="2800" b="1" i="1" kern="0" dirty="0">
                <a:solidFill>
                  <a:srgbClr val="FFFFFF"/>
                </a:solidFill>
              </a:rPr>
              <a:t>http://learn.code.Org/hoc/1 </a:t>
            </a:r>
            <a:r>
              <a:rPr lang="uk-UA" sz="2800" b="1" i="1" kern="0" dirty="0">
                <a:solidFill>
                  <a:srgbClr val="FFFFFF"/>
                </a:solidFill>
              </a:rPr>
              <a:t>виконай завдання 1, 3, 6, 8, 14. 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D2634F1-C730-4927-A04F-FA61EBB8F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12667" r="12819" b="12819"/>
          <a:stretch/>
        </p:blipFill>
        <p:spPr bwMode="auto">
          <a:xfrm>
            <a:off x="9206845" y="2207750"/>
            <a:ext cx="2509533" cy="25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65DFD0-ED59-4C73-BD4C-38A1EEF05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81" y="3294288"/>
            <a:ext cx="6008507" cy="320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D0E6139F-A78C-492F-B297-D8B19983274A}"/>
              </a:ext>
            </a:extLst>
          </p:cNvPr>
          <p:cNvSpPr/>
          <p:nvPr/>
        </p:nvSpPr>
        <p:spPr>
          <a:xfrm>
            <a:off x="3885757" y="3291459"/>
            <a:ext cx="2595431" cy="36690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7E444A-3B43-42C7-B817-BA1E57068EE2}"/>
              </a:ext>
            </a:extLst>
          </p:cNvPr>
          <p:cNvSpPr txBox="1"/>
          <p:nvPr/>
        </p:nvSpPr>
        <p:spPr>
          <a:xfrm>
            <a:off x="6414212" y="3883873"/>
            <a:ext cx="2678988" cy="954107"/>
          </a:xfrm>
          <a:prstGeom prst="wedgeRectCallout">
            <a:avLst>
              <a:gd name="adj1" fmla="val -60146"/>
              <a:gd name="adj2" fmla="val -8250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Обрати 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134738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2615">
        <p14:gallery dir="l"/>
      </p:transition>
    </mc:Choice>
    <mc:Fallback>
      <p:transition spd="slow" advTm="226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6711C83D-008A-48CD-AE7D-147814D9CB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312" y="213702"/>
            <a:ext cx="6214850" cy="513699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uk-UA" dirty="0"/>
              <a:t>Логічна розминка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 чарівним чином зможу відгадати число, яке здобудете ви, виконавши певні дії.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041" y="2208270"/>
            <a:ext cx="6892672" cy="57888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Задумайте число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024" y="2816954"/>
            <a:ext cx="6892672" cy="578882"/>
          </a:xfrm>
          <a:prstGeom prst="roundRect">
            <a:avLst/>
          </a:prstGeom>
          <a:solidFill>
            <a:srgbClr val="EDF3FA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Помножте його на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24" y="3425735"/>
            <a:ext cx="6892672" cy="578882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Додайте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024" y="4086409"/>
            <a:ext cx="6892672" cy="57888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Помножте на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024" y="4724896"/>
            <a:ext cx="6892672" cy="578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Відніміть 16</a:t>
            </a:r>
          </a:p>
        </p:txBody>
      </p:sp>
      <p:pic>
        <p:nvPicPr>
          <p:cNvPr id="17" name="Picture 2" descr="magicia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49" y="1691128"/>
            <a:ext cx="4430807" cy="44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9024" y="5363383"/>
            <a:ext cx="6892672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 algn="just">
              <a:buFont typeface="+mj-lt"/>
              <a:buAutoNum type="arabicParenR" startAt="4"/>
              <a:defRPr sz="2400" b="1" i="1">
                <a:solidFill>
                  <a:srgbClr val="002060"/>
                </a:solidFill>
              </a:defRPr>
            </a:lvl1pPr>
          </a:lstStyle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6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Розділіть на задумане число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008" y="6044890"/>
            <a:ext cx="6886705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 отримали число: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5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0720" y="3693888"/>
            <a:ext cx="2220855" cy="2428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669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4205">
        <p14:gallery dir="l"/>
      </p:transition>
    </mc:Choice>
    <mc:Fallback>
      <p:transition spd="slow" advTm="242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9A772A5-FD88-4737-9EC7-8650187CFF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uk-UA" dirty="0"/>
              <a:t>Як готуються складати алгоритм?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C3A0B-D420-4293-86DF-700919DF801A}"/>
              </a:ext>
            </a:extLst>
          </p:cNvPr>
          <p:cNvSpPr txBox="1"/>
          <p:nvPr/>
        </p:nvSpPr>
        <p:spPr>
          <a:xfrm>
            <a:off x="70929" y="1187163"/>
            <a:ext cx="12050142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 знаєш, що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11042-3DAB-4102-A740-65E795A8DA2E}"/>
              </a:ext>
            </a:extLst>
          </p:cNvPr>
          <p:cNvSpPr txBox="1"/>
          <p:nvPr/>
        </p:nvSpPr>
        <p:spPr>
          <a:xfrm>
            <a:off x="1403648" y="1819747"/>
            <a:ext cx="3560238" cy="39703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Алгоритм</a:t>
            </a:r>
            <a:r>
              <a:rPr lang="uk-UA" sz="2800" b="1" i="1" kern="0" dirty="0">
                <a:solidFill>
                  <a:srgbClr val="FFFFFF"/>
                </a:solidFill>
              </a:rPr>
              <a:t> — це скінченна послідовність команд, виконання яких приводить до розв’язування поставленої задачі.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A2483EC-119F-44B7-BDE1-0CD6CFB92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1819747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E3EE31-632D-4356-A31C-5D8D695D0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926" y="1904206"/>
            <a:ext cx="7064073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6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996">
        <p14:gallery dir="l"/>
      </p:transition>
    </mc:Choice>
    <mc:Fallback>
      <p:transition spd="slow" advTm="119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03EF19F-DC62-417C-8AC1-907A41FB6C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uk-UA" dirty="0"/>
              <a:t>Як готуються складати алгоритм?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F7F08C-17A2-4743-8DBE-8D9D72EDD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3" r="7644"/>
          <a:stretch/>
        </p:blipFill>
        <p:spPr>
          <a:xfrm>
            <a:off x="4724977" y="1196764"/>
            <a:ext cx="7306311" cy="4713136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C770F157-02E3-4950-BEFC-398DED318C3F}"/>
              </a:ext>
            </a:extLst>
          </p:cNvPr>
          <p:cNvSpPr/>
          <p:nvPr/>
        </p:nvSpPr>
        <p:spPr>
          <a:xfrm>
            <a:off x="69850" y="1196764"/>
            <a:ext cx="4585277" cy="4713135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FF"/>
                </a:solidFill>
              </a:rPr>
              <a:t>Для запису алгоритмів, які будуть виконуватися виконавцями в комп’ютерних програмах, використовують спеціальну мову.</a:t>
            </a:r>
          </a:p>
        </p:txBody>
      </p:sp>
    </p:spTree>
    <p:extLst>
      <p:ext uri="{BB962C8B-B14F-4D97-AF65-F5344CB8AC3E}">
        <p14:creationId xmlns:p14="http://schemas.microsoft.com/office/powerpoint/2010/main" val="202802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736">
        <p14:gallery dir="l"/>
      </p:transition>
    </mc:Choice>
    <mc:Fallback>
      <p:transition spd="slow" advTm="107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7B214C9-AD0A-4E92-828C-D224FACD03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uk-UA" dirty="0"/>
              <a:t>Як готуються складати алгоритм?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C3A0B-D420-4293-86DF-700919DF801A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Перед складанням </a:t>
            </a:r>
            <a:r>
              <a:rPr lang="uk-UA" sz="2800" b="1" i="1" kern="0" dirty="0">
                <a:solidFill>
                  <a:srgbClr val="FFFF00"/>
                </a:solidFill>
              </a:rPr>
              <a:t>алгоритму</a:t>
            </a:r>
            <a:r>
              <a:rPr lang="uk-UA" sz="2800" b="1" i="1" kern="0" dirty="0">
                <a:solidFill>
                  <a:srgbClr val="FFFFFF"/>
                </a:solidFill>
              </a:rPr>
              <a:t> для розв’язування задачі потрібно: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9BE78-9D32-4F9D-8ABB-7167B2F18BE0}"/>
              </a:ext>
            </a:extLst>
          </p:cNvPr>
          <p:cNvSpPr txBox="1"/>
          <p:nvPr/>
        </p:nvSpPr>
        <p:spPr>
          <a:xfrm>
            <a:off x="72009" y="2237872"/>
            <a:ext cx="1204798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проаналізувати умову задачі, тобто визначити відомі дані та ті, які потрібно знайти;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0AE6C-5E99-4E95-9826-2F395E716529}"/>
              </a:ext>
            </a:extLst>
          </p:cNvPr>
          <p:cNvSpPr txBox="1"/>
          <p:nvPr/>
        </p:nvSpPr>
        <p:spPr>
          <a:xfrm>
            <a:off x="72008" y="3278981"/>
            <a:ext cx="6831210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скласти план дій до розв’язування задачі;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2B77D-5F04-4BD4-A0E0-D7402AEFF07B}"/>
              </a:ext>
            </a:extLst>
          </p:cNvPr>
          <p:cNvSpPr txBox="1"/>
          <p:nvPr/>
        </p:nvSpPr>
        <p:spPr>
          <a:xfrm>
            <a:off x="72008" y="4320090"/>
            <a:ext cx="6831210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описати складений план дій за допомогою команд виконавця, як ти це робив чи робила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B1E151-ED0D-4AA6-9831-3A7278040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26" y="3100617"/>
            <a:ext cx="4915323" cy="342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7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6277">
        <p14:gallery dir="l"/>
      </p:transition>
    </mc:Choice>
    <mc:Fallback>
      <p:transition spd="slow" advTm="162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A7F2D38-9E65-4C9C-A9CD-88B14907F2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6" name="Picture 2" descr="question, sign icon">
            <a:extLst>
              <a:ext uri="{FF2B5EF4-FFF2-40B4-BE49-F238E27FC236}">
                <a16:creationId xmlns:a16="http://schemas.microsoft.com/office/drawing/2014/main" id="{837A2589-6816-4AD0-9102-74B655E10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2E6EAA-8D19-4D07-97ED-F66925E64A00}"/>
              </a:ext>
            </a:extLst>
          </p:cNvPr>
          <p:cNvSpPr txBox="1"/>
          <p:nvPr/>
        </p:nvSpPr>
        <p:spPr>
          <a:xfrm>
            <a:off x="1270860" y="353763"/>
            <a:ext cx="3602589" cy="35394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програми для роботи з алгоритмами ти використовуєш? Які складові має вікно середовища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Connecting intelino Train to Scratch - intelino support portal">
            <a:extLst>
              <a:ext uri="{FF2B5EF4-FFF2-40B4-BE49-F238E27FC236}">
                <a16:creationId xmlns:a16="http://schemas.microsoft.com/office/drawing/2014/main" id="{E0B156FC-89F4-4DB5-9C3B-1A7BD5B9F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78" y="1455924"/>
            <a:ext cx="6954340" cy="487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80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675">
        <p14:gallery dir="l"/>
      </p:transition>
    </mc:Choice>
    <mc:Fallback>
      <p:transition spd="slow" advTm="116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BC8A6823-F431-40ED-829D-4F9DA53D2B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uk-UA" dirty="0"/>
              <a:t>Вікно середовища </a:t>
            </a:r>
            <a:r>
              <a:rPr lang="uk-UA" dirty="0" err="1"/>
              <a:t>Скретч</a:t>
            </a: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E0CC71-E266-4207-9991-04D6E6A64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17" y="1324574"/>
            <a:ext cx="10453635" cy="519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985A797-32B4-4E4D-AC15-1A413E3930E7}"/>
              </a:ext>
            </a:extLst>
          </p:cNvPr>
          <p:cNvSpPr/>
          <p:nvPr/>
        </p:nvSpPr>
        <p:spPr>
          <a:xfrm>
            <a:off x="7571706" y="2040104"/>
            <a:ext cx="3823124" cy="29283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D3DF857-3CF3-4C1D-BBEC-8C2E87A883C1}"/>
              </a:ext>
            </a:extLst>
          </p:cNvPr>
          <p:cNvSpPr/>
          <p:nvPr/>
        </p:nvSpPr>
        <p:spPr>
          <a:xfrm>
            <a:off x="8998948" y="3005001"/>
            <a:ext cx="914400" cy="10717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AAEC0-05EF-4BEC-9D28-7BFA793FE374}"/>
              </a:ext>
            </a:extLst>
          </p:cNvPr>
          <p:cNvSpPr txBox="1"/>
          <p:nvPr/>
        </p:nvSpPr>
        <p:spPr>
          <a:xfrm>
            <a:off x="8911525" y="2162600"/>
            <a:ext cx="2400082" cy="461665"/>
          </a:xfrm>
          <a:prstGeom prst="wedgeRectCallout">
            <a:avLst>
              <a:gd name="adj1" fmla="val -27841"/>
              <a:gd name="adj2" fmla="val 14106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Виконавець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11BCC18-AFA9-4BA8-9594-6560F4C01BAA}"/>
              </a:ext>
            </a:extLst>
          </p:cNvPr>
          <p:cNvSpPr/>
          <p:nvPr/>
        </p:nvSpPr>
        <p:spPr>
          <a:xfrm>
            <a:off x="1029955" y="2040104"/>
            <a:ext cx="483885" cy="34563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DD18A0F-0F2F-4D02-A3B6-4BD179611824}"/>
              </a:ext>
            </a:extLst>
          </p:cNvPr>
          <p:cNvSpPr/>
          <p:nvPr/>
        </p:nvSpPr>
        <p:spPr>
          <a:xfrm>
            <a:off x="1532975" y="2040102"/>
            <a:ext cx="2057221" cy="44317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454B7-5642-4D8F-803F-72BA63DFB57F}"/>
              </a:ext>
            </a:extLst>
          </p:cNvPr>
          <p:cNvSpPr txBox="1"/>
          <p:nvPr/>
        </p:nvSpPr>
        <p:spPr>
          <a:xfrm>
            <a:off x="2325355" y="1141765"/>
            <a:ext cx="2400082" cy="830997"/>
          </a:xfrm>
          <a:prstGeom prst="wedgeRectCallout">
            <a:avLst>
              <a:gd name="adj1" fmla="val -85991"/>
              <a:gd name="adj2" fmla="val 7564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Групи команд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B378D72-9B21-4064-860E-9FD1740DE7EF}"/>
              </a:ext>
            </a:extLst>
          </p:cNvPr>
          <p:cNvSpPr/>
          <p:nvPr/>
        </p:nvSpPr>
        <p:spPr>
          <a:xfrm>
            <a:off x="3647439" y="2040104"/>
            <a:ext cx="3763669" cy="44449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9404EB-3102-4631-B0D0-8D7C31271868}"/>
              </a:ext>
            </a:extLst>
          </p:cNvPr>
          <p:cNvSpPr txBox="1"/>
          <p:nvPr/>
        </p:nvSpPr>
        <p:spPr>
          <a:xfrm>
            <a:off x="4407261" y="5019152"/>
            <a:ext cx="2400082" cy="830997"/>
          </a:xfrm>
          <a:prstGeom prst="wedgeRectCallout">
            <a:avLst>
              <a:gd name="adj1" fmla="val -45299"/>
              <a:gd name="adj2" fmla="val -9887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Поле скриптів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8300C5-CD57-4E4E-AB4C-80A4BC416EB0}"/>
              </a:ext>
            </a:extLst>
          </p:cNvPr>
          <p:cNvSpPr txBox="1"/>
          <p:nvPr/>
        </p:nvSpPr>
        <p:spPr>
          <a:xfrm>
            <a:off x="3970107" y="2160038"/>
            <a:ext cx="2400082" cy="830997"/>
          </a:xfrm>
          <a:prstGeom prst="wedgeRectCallout">
            <a:avLst>
              <a:gd name="adj1" fmla="val -88778"/>
              <a:gd name="adj2" fmla="val -1336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Поле команд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D225D4-6146-4EEF-85A8-8086BCEA4BA5}"/>
              </a:ext>
            </a:extLst>
          </p:cNvPr>
          <p:cNvSpPr txBox="1"/>
          <p:nvPr/>
        </p:nvSpPr>
        <p:spPr>
          <a:xfrm>
            <a:off x="10028592" y="4282573"/>
            <a:ext cx="1995571" cy="461665"/>
          </a:xfrm>
          <a:prstGeom prst="wedgeRectCallout">
            <a:avLst>
              <a:gd name="adj1" fmla="val -39724"/>
              <a:gd name="adj2" fmla="val -17395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Сцена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34386061-00BC-4DEB-957F-24D6D77F5857}"/>
              </a:ext>
            </a:extLst>
          </p:cNvPr>
          <p:cNvSpPr/>
          <p:nvPr/>
        </p:nvSpPr>
        <p:spPr>
          <a:xfrm>
            <a:off x="7567165" y="5044688"/>
            <a:ext cx="3823124" cy="142714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91A52A-8742-4567-8665-E13451D95428}"/>
              </a:ext>
            </a:extLst>
          </p:cNvPr>
          <p:cNvSpPr txBox="1"/>
          <p:nvPr/>
        </p:nvSpPr>
        <p:spPr>
          <a:xfrm>
            <a:off x="6027947" y="4032825"/>
            <a:ext cx="2400082" cy="830997"/>
          </a:xfrm>
          <a:prstGeom prst="wedgeRectCallout">
            <a:avLst>
              <a:gd name="adj1" fmla="val 55553"/>
              <a:gd name="adj2" fmla="val 11783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Поле об’єктів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E0D58F8E-EDE6-4DDA-8461-A774D51D263A}"/>
              </a:ext>
            </a:extLst>
          </p:cNvPr>
          <p:cNvSpPr/>
          <p:nvPr/>
        </p:nvSpPr>
        <p:spPr>
          <a:xfrm>
            <a:off x="7504956" y="1657842"/>
            <a:ext cx="282991" cy="3301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0CD429-4F09-475F-8A50-EB2187737DE5}"/>
              </a:ext>
            </a:extLst>
          </p:cNvPr>
          <p:cNvSpPr txBox="1"/>
          <p:nvPr/>
        </p:nvSpPr>
        <p:spPr>
          <a:xfrm>
            <a:off x="5257917" y="1144656"/>
            <a:ext cx="1997710" cy="461665"/>
          </a:xfrm>
          <a:prstGeom prst="wedgeRectCallout">
            <a:avLst>
              <a:gd name="adj1" fmla="val 67264"/>
              <a:gd name="adj2" fmla="val 9484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Запуск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840BE9EB-1C6E-4659-821F-1617F8442877}"/>
              </a:ext>
            </a:extLst>
          </p:cNvPr>
          <p:cNvSpPr/>
          <p:nvPr/>
        </p:nvSpPr>
        <p:spPr>
          <a:xfrm>
            <a:off x="7787947" y="1657842"/>
            <a:ext cx="282991" cy="3301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4003D2-1015-4804-B3F8-2E3ADCA12E88}"/>
              </a:ext>
            </a:extLst>
          </p:cNvPr>
          <p:cNvSpPr txBox="1"/>
          <p:nvPr/>
        </p:nvSpPr>
        <p:spPr>
          <a:xfrm>
            <a:off x="6644747" y="2163071"/>
            <a:ext cx="1997710" cy="461665"/>
          </a:xfrm>
          <a:prstGeom prst="wedgeRectCallout">
            <a:avLst>
              <a:gd name="adj1" fmla="val 13176"/>
              <a:gd name="adj2" fmla="val -9694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Зупинка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A5283C88-54CF-4E5C-B2E3-919888EC9051}"/>
              </a:ext>
            </a:extLst>
          </p:cNvPr>
          <p:cNvSpPr/>
          <p:nvPr/>
        </p:nvSpPr>
        <p:spPr>
          <a:xfrm>
            <a:off x="11136003" y="1662760"/>
            <a:ext cx="282991" cy="3301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2B3B06-BB19-4550-B941-B6BCD821905D}"/>
              </a:ext>
            </a:extLst>
          </p:cNvPr>
          <p:cNvSpPr txBox="1"/>
          <p:nvPr/>
        </p:nvSpPr>
        <p:spPr>
          <a:xfrm>
            <a:off x="8353929" y="1148367"/>
            <a:ext cx="1997710" cy="830997"/>
          </a:xfrm>
          <a:prstGeom prst="wedgeRectCallout">
            <a:avLst>
              <a:gd name="adj1" fmla="val 93278"/>
              <a:gd name="adj2" fmla="val 2904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Повний екран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854408EB-F598-4EAE-8107-98A0B0709ABA}"/>
              </a:ext>
            </a:extLst>
          </p:cNvPr>
          <p:cNvSpPr/>
          <p:nvPr/>
        </p:nvSpPr>
        <p:spPr>
          <a:xfrm>
            <a:off x="10200659" y="5850150"/>
            <a:ext cx="516871" cy="62168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988620-627F-4FAA-BD03-460C8F79B8CC}"/>
              </a:ext>
            </a:extLst>
          </p:cNvPr>
          <p:cNvSpPr txBox="1"/>
          <p:nvPr/>
        </p:nvSpPr>
        <p:spPr>
          <a:xfrm>
            <a:off x="8444695" y="5929383"/>
            <a:ext cx="1516869" cy="830997"/>
          </a:xfrm>
          <a:prstGeom prst="wedgeRectCallout">
            <a:avLst>
              <a:gd name="adj1" fmla="val 75615"/>
              <a:gd name="adj2" fmla="val -1891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Обрати </a:t>
            </a:r>
            <a:r>
              <a:rPr lang="uk-UA" sz="2400" b="1" i="1" kern="0" dirty="0" err="1">
                <a:solidFill>
                  <a:srgbClr val="FFFFFF"/>
                </a:solidFill>
              </a:rPr>
              <a:t>спрайт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2D813F47-7D4C-4E52-9AE0-0DD9A97DC835}"/>
              </a:ext>
            </a:extLst>
          </p:cNvPr>
          <p:cNvSpPr/>
          <p:nvPr/>
        </p:nvSpPr>
        <p:spPr>
          <a:xfrm>
            <a:off x="10873418" y="5850149"/>
            <a:ext cx="516871" cy="62168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A0B801-B209-4BC2-AAAD-D066AF0B6917}"/>
              </a:ext>
            </a:extLst>
          </p:cNvPr>
          <p:cNvSpPr txBox="1"/>
          <p:nvPr/>
        </p:nvSpPr>
        <p:spPr>
          <a:xfrm>
            <a:off x="9829799" y="5129962"/>
            <a:ext cx="2148487" cy="461665"/>
          </a:xfrm>
          <a:prstGeom prst="wedgeRectCallout">
            <a:avLst>
              <a:gd name="adj1" fmla="val 8160"/>
              <a:gd name="adj2" fmla="val 15784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Обрати тло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19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77474">
        <p14:gallery dir="l"/>
      </p:transition>
    </mc:Choice>
    <mc:Fallback>
      <p:transition spd="slow" advTm="77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BEB40757-DEF6-4344-B6E2-C542864038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uk-UA" dirty="0"/>
              <a:t>Які бувають алгоритмічні структури?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2CD5B2-7612-49B3-8E1B-EE01AFB64ED6}"/>
              </a:ext>
            </a:extLst>
          </p:cNvPr>
          <p:cNvSpPr txBox="1"/>
          <p:nvPr/>
        </p:nvSpPr>
        <p:spPr>
          <a:xfrm>
            <a:off x="72006" y="2149251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Слідування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CF0E72-176F-4BE9-B865-AD9922F46129}"/>
              </a:ext>
            </a:extLst>
          </p:cNvPr>
          <p:cNvSpPr txBox="1"/>
          <p:nvPr/>
        </p:nvSpPr>
        <p:spPr>
          <a:xfrm>
            <a:off x="4176048" y="1276098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0440DA-2AAB-4F51-B674-1B1868AF7CD0}"/>
              </a:ext>
            </a:extLst>
          </p:cNvPr>
          <p:cNvSpPr txBox="1"/>
          <p:nvPr/>
        </p:nvSpPr>
        <p:spPr>
          <a:xfrm>
            <a:off x="8218949" y="2149251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Розгалуження</a:t>
            </a:r>
          </a:p>
        </p:txBody>
      </p:sp>
      <p:pic>
        <p:nvPicPr>
          <p:cNvPr id="14" name="Picture 2" descr="Algorithm, diagram, flowchart, usability, workflow icon - Download on Iconfinder">
            <a:extLst>
              <a:ext uri="{FF2B5EF4-FFF2-40B4-BE49-F238E27FC236}">
                <a16:creationId xmlns:a16="http://schemas.microsoft.com/office/drawing/2014/main" id="{A9A5E2C4-4177-4C12-832C-5E675654D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4957" r="4972" b="5000"/>
          <a:stretch/>
        </p:blipFill>
        <p:spPr bwMode="auto">
          <a:xfrm>
            <a:off x="614769" y="3035194"/>
            <a:ext cx="2510278" cy="25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lgorithm, diagram, flowchart, usability, workflow icon - Download on Iconfinder">
            <a:extLst>
              <a:ext uri="{FF2B5EF4-FFF2-40B4-BE49-F238E27FC236}">
                <a16:creationId xmlns:a16="http://schemas.microsoft.com/office/drawing/2014/main" id="{B90A1867-8A9E-4A1C-BA51-324DD34AD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4977" r="4750" b="4688"/>
          <a:stretch/>
        </p:blipFill>
        <p:spPr bwMode="auto">
          <a:xfrm>
            <a:off x="4715315" y="2394006"/>
            <a:ext cx="2512605" cy="25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lgorithm, diagram, flowchart, usability, workflow icon - Download on Iconfinder">
            <a:extLst>
              <a:ext uri="{FF2B5EF4-FFF2-40B4-BE49-F238E27FC236}">
                <a16:creationId xmlns:a16="http://schemas.microsoft.com/office/drawing/2014/main" id="{992D8E3F-23C2-4698-9543-E957F274F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4818" r="4631" b="4807"/>
          <a:stretch/>
        </p:blipFill>
        <p:spPr bwMode="auto">
          <a:xfrm>
            <a:off x="8818188" y="3125924"/>
            <a:ext cx="2525390" cy="25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98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6798">
        <p14:gallery dir="l"/>
      </p:transition>
    </mc:Choice>
    <mc:Fallback>
      <p:transition spd="slow" advTm="167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|2.6|4|3.9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7.6|8.4|13.3|3.8|9.1|1.7|5.7|4.4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9.3|22.4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206075</TotalTime>
  <Words>571</Words>
  <Application>Microsoft Office PowerPoint</Application>
  <PresentationFormat>Широкоэкранный</PresentationFormat>
  <Paragraphs>191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Gothic</vt:lpstr>
      <vt:lpstr>Comic Sans MS</vt:lpstr>
      <vt:lpstr>Times New Roman</vt:lpstr>
      <vt:lpstr>Verdana</vt:lpstr>
      <vt:lpstr>Wingdings</vt:lpstr>
      <vt:lpstr>Wingdings 3</vt:lpstr>
      <vt:lpstr>Легкий дым</vt:lpstr>
      <vt:lpstr>Алгоритмічні структури слідування, повторення та розгалуження</vt:lpstr>
      <vt:lpstr>Розгадай кросворд</vt:lpstr>
      <vt:lpstr>Логічна розминка</vt:lpstr>
      <vt:lpstr>Як готуються складати алгоритм?</vt:lpstr>
      <vt:lpstr>Як готуються складати алгоритм?</vt:lpstr>
      <vt:lpstr>Як готуються складати алгоритм?</vt:lpstr>
      <vt:lpstr>Презентация PowerPoint</vt:lpstr>
      <vt:lpstr>Вікно середовища Скретч</vt:lpstr>
      <vt:lpstr>Які бувають алгоритмічні структури?</vt:lpstr>
      <vt:lpstr>Презентация PowerPoint</vt:lpstr>
      <vt:lpstr>Які бувають алгоритмічні структури?</vt:lpstr>
      <vt:lpstr>Презентация PowerPoint</vt:lpstr>
      <vt:lpstr>Які бувають алгоритмічні структури?</vt:lpstr>
      <vt:lpstr>Презентация PowerPoint</vt:lpstr>
      <vt:lpstr>Які бувають алгоритмічні структури?</vt:lpstr>
      <vt:lpstr>Презентация PowerPoint</vt:lpstr>
      <vt:lpstr>Розгадайте ребус</vt:lpstr>
      <vt:lpstr>Запитання і завдання</vt:lpstr>
      <vt:lpstr>Працюємо за комп’ютером</vt:lpstr>
      <vt:lpstr>Працюємо за комп’ютером</vt:lpstr>
      <vt:lpstr>Працюємо за комп’ютером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КОМП_18</cp:lastModifiedBy>
  <cp:revision>1161</cp:revision>
  <dcterms:created xsi:type="dcterms:W3CDTF">2016-06-06T19:48:43Z</dcterms:created>
  <dcterms:modified xsi:type="dcterms:W3CDTF">2022-01-18T09:03:50Z</dcterms:modified>
</cp:coreProperties>
</file>