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7" r:id="rId2"/>
    <p:sldId id="258" r:id="rId3"/>
    <p:sldId id="259" r:id="rId4"/>
    <p:sldId id="286" r:id="rId5"/>
    <p:sldId id="260" r:id="rId6"/>
    <p:sldId id="261" r:id="rId7"/>
    <p:sldId id="262" r:id="rId8"/>
    <p:sldId id="267" r:id="rId9"/>
    <p:sldId id="283" r:id="rId10"/>
    <p:sldId id="276" r:id="rId11"/>
    <p:sldId id="277" r:id="rId12"/>
    <p:sldId id="279" r:id="rId13"/>
    <p:sldId id="282" r:id="rId14"/>
    <p:sldId id="290" r:id="rId15"/>
    <p:sldId id="291" r:id="rId16"/>
    <p:sldId id="28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5018" autoAdjust="0"/>
  </p:normalViewPr>
  <p:slideViewPr>
    <p:cSldViewPr>
      <p:cViewPr varScale="1">
        <p:scale>
          <a:sx n="108" d="100"/>
          <a:sy n="108" d="100"/>
        </p:scale>
        <p:origin x="-10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154D1-792E-4DCA-A2C6-049C6DD8CE80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13718-0E4F-486E-BC23-5F3EB2924E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385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1124744"/>
            <a:ext cx="2840360" cy="1727160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600" dirty="0" smtClean="0">
                <a:solidFill>
                  <a:srgbClr val="7030A0"/>
                </a:solidFill>
              </a:rPr>
              <a:t>Іванів Оксана Климентіївна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8024" y="2595879"/>
            <a:ext cx="3600400" cy="15841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sz="2800" b="1" dirty="0" smtClean="0"/>
              <a:t>       </a:t>
            </a:r>
          </a:p>
          <a:p>
            <a:pPr marL="0" indent="0">
              <a:buNone/>
            </a:pPr>
            <a:endParaRPr lang="uk-UA" sz="2800" b="1" dirty="0" smtClean="0"/>
          </a:p>
          <a:p>
            <a:pPr marL="0" indent="0" algn="ctr">
              <a:buNone/>
            </a:pPr>
            <a:r>
              <a:rPr lang="uk-UA" sz="5100" b="1" dirty="0" smtClean="0"/>
              <a:t>        Вчитель </a:t>
            </a:r>
          </a:p>
          <a:p>
            <a:pPr marL="0" indent="0" algn="ctr">
              <a:buNone/>
            </a:pPr>
            <a:r>
              <a:rPr lang="uk-UA" sz="5100" b="1" dirty="0" smtClean="0"/>
              <a:t>      хімії </a:t>
            </a:r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3074" name="Picture 2" descr="C:\Documents and Settings\Пользователь\Рабочий стол\2013-02-05 20.45.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49" y="1295688"/>
            <a:ext cx="3556810" cy="423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87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3. Науково-методична робота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988840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3.1. Тема науково-методичної роботи (самоосвіти) та її результати: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/>
              <a:t> </a:t>
            </a:r>
            <a:r>
              <a:rPr lang="uk-UA" sz="2400" dirty="0" smtClean="0"/>
              <a:t>Активізація пізнавальної діяльності учнів на уроках хімії.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 smtClean="0"/>
              <a:t>Результатом є призові місця на предметних олімпіадах та участь учнів у різноманітних конкурсах.</a:t>
            </a:r>
          </a:p>
          <a:p>
            <a:r>
              <a:rPr lang="uk-UA" sz="2400" dirty="0" smtClean="0"/>
              <a:t>3.2. Впровадження передового педагогічного досвіду (ППД):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 smtClean="0"/>
              <a:t>О. </a:t>
            </a:r>
            <a:r>
              <a:rPr lang="uk-UA" sz="2400" dirty="0" err="1" smtClean="0"/>
              <a:t>Пометун</a:t>
            </a:r>
            <a:r>
              <a:rPr lang="uk-UA" sz="2400" dirty="0" smtClean="0"/>
              <a:t>, Л. </a:t>
            </a:r>
            <a:r>
              <a:rPr lang="uk-UA" sz="2400" dirty="0" err="1" smtClean="0"/>
              <a:t>Пироженко</a:t>
            </a:r>
            <a:r>
              <a:rPr lang="uk-UA" sz="2400" dirty="0" smtClean="0"/>
              <a:t> «Сучасний урок. Інтерактивні технології навчання»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 smtClean="0"/>
              <a:t>С.П. Бондар «Перспективні освітні технології в шкільній освіті» 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0305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803" y="13130"/>
            <a:ext cx="8229600" cy="1341872"/>
          </a:xfrm>
        </p:spPr>
        <p:txBody>
          <a:bodyPr/>
          <a:lstStyle/>
          <a:p>
            <a:r>
              <a:rPr lang="uk-UA" dirty="0" smtClean="0"/>
              <a:t>3. Науково-методична  робота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782787"/>
              </p:ext>
            </p:extLst>
          </p:nvPr>
        </p:nvGraphicFramePr>
        <p:xfrm>
          <a:off x="272127" y="1903497"/>
          <a:ext cx="8496944" cy="47817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0200"/>
                <a:gridCol w="3744416"/>
                <a:gridCol w="2952328"/>
              </a:tblGrid>
              <a:tr h="467472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Дата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Форма участі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Назва представництва</a:t>
                      </a:r>
                      <a:endParaRPr lang="ru-RU" sz="1600" dirty="0"/>
                    </a:p>
                  </a:txBody>
                  <a:tcPr/>
                </a:tc>
              </a:tr>
              <a:tr h="795626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Грудень 2005 р.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Відкритий урок з хімії</a:t>
                      </a:r>
                      <a:r>
                        <a:rPr lang="uk-UA" sz="1600" baseline="0" dirty="0" smtClean="0"/>
                        <a:t> у 9 класі  «Вода – найважливіший оксид»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Районний семінар директорів</a:t>
                      </a:r>
                      <a:endParaRPr lang="ru-RU" sz="1600" dirty="0"/>
                    </a:p>
                  </a:txBody>
                  <a:tcPr/>
                </a:tc>
              </a:tr>
              <a:tr h="882545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10 березня</a:t>
                      </a:r>
                    </a:p>
                    <a:p>
                      <a:r>
                        <a:rPr lang="uk-UA" sz="1600" dirty="0" smtClean="0"/>
                        <a:t> 2011 р.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Відкритий урок з хімії у 8 класі «Розв'язування розрахункових задач»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Районний семінар</a:t>
                      </a:r>
                      <a:endParaRPr lang="ru-RU" sz="1600" dirty="0"/>
                    </a:p>
                  </a:txBody>
                  <a:tcPr/>
                </a:tc>
              </a:tr>
              <a:tr h="878693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Березень</a:t>
                      </a:r>
                    </a:p>
                    <a:p>
                      <a:r>
                        <a:rPr lang="uk-UA" sz="1600" dirty="0" smtClean="0"/>
                        <a:t> 2012</a:t>
                      </a:r>
                      <a:r>
                        <a:rPr lang="uk-UA" sz="1600" baseline="0" dirty="0" smtClean="0"/>
                        <a:t> р.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Відкритий урок з хімії у 8 класі «Розв'язування розрахункових задач»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Шкільне методичне об'єднання </a:t>
                      </a:r>
                    </a:p>
                  </a:txBody>
                  <a:tcPr/>
                </a:tc>
              </a:tr>
              <a:tr h="878693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Грудень 2012 р.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Презентація до уроку хімії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Районний</a:t>
                      </a:r>
                      <a:r>
                        <a:rPr lang="uk-UA" sz="1600" baseline="0" dirty="0" smtClean="0"/>
                        <a:t> семінар – тренінг </a:t>
                      </a:r>
                      <a:endParaRPr lang="ru-RU" sz="1600" dirty="0"/>
                    </a:p>
                  </a:txBody>
                  <a:tcPr/>
                </a:tc>
              </a:tr>
              <a:tr h="878693"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13 лютого 2013р.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Презентація портфоліо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Районний семінар - тренінг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2127" y="1072500"/>
            <a:ext cx="8568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3.3. Участь у роботі предметної кафедри, методичного об'єднання, семінарів, конференцій: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4893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Хімія Шипівці\IMG_57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467"/>
            <a:ext cx="4640541" cy="320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045" y="3637309"/>
            <a:ext cx="4291717" cy="303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D:\фото школа\Іванів\img2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37583" y="-472905"/>
            <a:ext cx="3148029" cy="432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фото школа\Іванів\img2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47566" y="2838867"/>
            <a:ext cx="3068693" cy="460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28396" y="2852936"/>
            <a:ext cx="382027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600" b="1" dirty="0">
                <a:solidFill>
                  <a:srgbClr val="FF0000"/>
                </a:solidFill>
                <a:ea typeface="+mj-ea"/>
                <a:cs typeface="+mj-cs"/>
              </a:rPr>
              <a:t>Урок хімії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47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3. Науково-методична робота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4664" y="1556792"/>
            <a:ext cx="86409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3.4. Виступ педагога на засіданнях педагогічної ради закладу: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 smtClean="0"/>
              <a:t>2012-2013н.р. – Стан викладання хімії та біології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400" dirty="0" smtClean="0"/>
              <a:t>2012-2013н.р. – міжпредметні зв'язки на уроках природничих дисциплін </a:t>
            </a:r>
          </a:p>
          <a:p>
            <a:r>
              <a:rPr lang="uk-UA" sz="2400" dirty="0" smtClean="0"/>
              <a:t>3.5. Система самовдосконалення та підвищення кваліфікації:</a:t>
            </a:r>
          </a:p>
          <a:p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177321"/>
              </p:ext>
            </p:extLst>
          </p:nvPr>
        </p:nvGraphicFramePr>
        <p:xfrm>
          <a:off x="323529" y="3501008"/>
          <a:ext cx="8496945" cy="3017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92087"/>
                <a:gridCol w="1152128"/>
                <a:gridCol w="1584176"/>
                <a:gridCol w="3240360"/>
                <a:gridCol w="172819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№з/п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Рік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Форма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Проблема, назва курсів підвищення кваліфікації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Дата закінчення, № сертифіката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очна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Шляхи активізації пізнавальної діяльності учнів на уроках біології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21 лютого 2007р. № 406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дистанційна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Активізація пізнавальної діяльності учнів на уроках хімії, біології, природознавства та екології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13 вересня 2011р.</a:t>
                      </a:r>
                      <a:r>
                        <a:rPr lang="uk-UA" baseline="0" dirty="0" smtClean="0"/>
                        <a:t> №3272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93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3.Науково-методична робота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6107" y="1988840"/>
            <a:ext cx="80648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000" dirty="0" smtClean="0"/>
              <a:t>3.6 Публікації у фахових журналах: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uk-UA" sz="2000" dirty="0" smtClean="0"/>
              <a:t>Журнал «Хімія» №10 за 2013 рік. </a:t>
            </a:r>
          </a:p>
          <a:p>
            <a:pPr algn="just">
              <a:lnSpc>
                <a:spcPct val="150000"/>
              </a:lnSpc>
            </a:pPr>
            <a:r>
              <a:rPr lang="uk-UA" sz="2000" dirty="0"/>
              <a:t> </a:t>
            </a:r>
            <a:r>
              <a:rPr lang="uk-UA" sz="2000" dirty="0" smtClean="0"/>
              <a:t>      Конспект уроку хімії у 8 класі на тему: Розв'язування розрахункових задач.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uk-UA" sz="2000" dirty="0" smtClean="0"/>
              <a:t>Журнал «Біологія» №19-21 за 2013 рік.</a:t>
            </a:r>
          </a:p>
          <a:p>
            <a:pPr algn="just">
              <a:lnSpc>
                <a:spcPct val="150000"/>
              </a:lnSpc>
            </a:pPr>
            <a:r>
              <a:rPr lang="uk-UA" sz="2000" dirty="0"/>
              <a:t> </a:t>
            </a:r>
            <a:r>
              <a:rPr lang="uk-UA" sz="2000" dirty="0" smtClean="0"/>
              <a:t>     Сценарій виступу колективу екологічної просвіти «Сполох» на тему:         </a:t>
            </a:r>
          </a:p>
          <a:p>
            <a:pPr algn="just">
              <a:lnSpc>
                <a:spcPct val="150000"/>
              </a:lnSpc>
            </a:pPr>
            <a:r>
              <a:rPr lang="uk-UA" sz="2000" dirty="0" smtClean="0"/>
              <a:t>      «Живе пощади просить…»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5002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DCIM\Camera\2014-02-10 18.45.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01252" y="885004"/>
            <a:ext cx="5846133" cy="453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DCIM\Camera\2014-02-10 18.46.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81181" y="918627"/>
            <a:ext cx="5846134" cy="446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76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5000">
              <a:schemeClr val="accent3">
                <a:lumMod val="50000"/>
              </a:schemeClr>
            </a:gs>
            <a:gs pos="37000">
              <a:srgbClr val="000040"/>
            </a:gs>
            <a:gs pos="55000">
              <a:srgbClr val="400040"/>
            </a:gs>
            <a:gs pos="79000">
              <a:srgbClr val="C76020"/>
            </a:gs>
            <a:gs pos="69000">
              <a:srgbClr val="8F0040"/>
            </a:gs>
            <a:gs pos="100000">
              <a:srgbClr val="FFBF00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лг" title="лгп"/>
          <p:cNvSpPr txBox="1"/>
          <p:nvPr/>
        </p:nvSpPr>
        <p:spPr>
          <a:xfrm>
            <a:off x="115516" y="1844824"/>
            <a:ext cx="9001000" cy="1323439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perspectiveRelaxed" fov="3900000">
              <a:rot lat="21321296" lon="21355137" rev="613088"/>
            </a:camera>
            <a:lightRig rig="threePt" dir="t"/>
          </a:scene3d>
        </p:spPr>
        <p:txBody>
          <a:bodyPr wrap="square" rtlCol="0">
            <a:spAutoFit/>
            <a:scene3d>
              <a:camera prst="perspectiveFront">
                <a:rot lat="0" lon="21299996" rev="594000"/>
              </a:camera>
              <a:lightRig rig="threePt" dir="t"/>
            </a:scene3d>
            <a:sp3d z="12700" extrusionH="317500">
              <a:bevelT w="101600" h="254000" prst="slope"/>
              <a:bevelB w="152400" h="152400" prst="angle"/>
            </a:sp3d>
          </a:bodyPr>
          <a:lstStyle/>
          <a:p>
            <a:pPr lvl="2"/>
            <a:r>
              <a:rPr lang="uk-UA" sz="8000" b="1" dirty="0" smtClean="0">
                <a:solidFill>
                  <a:srgbClr val="FF0000"/>
                </a:solidFill>
                <a:effectLst>
                  <a:glow rad="228600">
                    <a:srgbClr val="FF0000">
                      <a:alpha val="40000"/>
                    </a:srgbClr>
                  </a:glow>
                </a:effectLst>
                <a:hlinkClick r:id="" action="ppaction://noaction">
                  <a:snd r:embed="rId3" name="drumroll.wav"/>
                </a:hlinkClick>
              </a:rPr>
              <a:t>Дякую за увагу!</a:t>
            </a:r>
            <a:endParaRPr lang="ru-RU" sz="8000" b="1" dirty="0">
              <a:solidFill>
                <a:srgbClr val="FF0000"/>
              </a:solidFill>
              <a:effectLst>
                <a:glow rad="228600">
                  <a:srgbClr val="FF0000">
                    <a:alpha val="40000"/>
                  </a:srgbClr>
                </a:glow>
              </a:effectLst>
            </a:endParaRPr>
          </a:p>
        </p:txBody>
      </p:sp>
      <p:pic>
        <p:nvPicPr>
          <p:cNvPr id="3074" name="Picture 2" descr="C:\Program Files\Microsoft Office\MEDIA\CAGCAT10\j0240719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9"/>
            <a:ext cx="1907704" cy="26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24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  <p:sndAc>
          <p:stSnd>
            <p:snd r:embed="rId2" name="chimes.wav"/>
          </p:stSnd>
        </p:sndAc>
      </p:transition>
    </mc:Choice>
    <mc:Fallback xmlns="">
      <p:transition spd="slow">
        <p:split orient="vert" dir="in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7719" cy="475252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uk-UA" dirty="0" smtClean="0"/>
              <a:t>Іванів Оксана Климентіївна</a:t>
            </a:r>
          </a:p>
          <a:p>
            <a:pPr marL="457200" indent="-457200">
              <a:buAutoNum type="arabicPeriod"/>
            </a:pPr>
            <a:r>
              <a:rPr lang="uk-UA" dirty="0" smtClean="0"/>
              <a:t>Вчитель хімії та біології ЗОШ І-ІІІ</a:t>
            </a:r>
            <a:r>
              <a:rPr lang="en-US" dirty="0" smtClean="0"/>
              <a:t> </a:t>
            </a:r>
            <a:r>
              <a:rPr lang="uk-UA" dirty="0" smtClean="0"/>
              <a:t>ст. с. </a:t>
            </a:r>
            <a:r>
              <a:rPr lang="uk-UA" dirty="0" err="1" smtClean="0"/>
              <a:t>Лисівці</a:t>
            </a:r>
            <a:endParaRPr lang="uk-UA" dirty="0" smtClean="0"/>
          </a:p>
          <a:p>
            <a:pPr marL="457200" indent="-457200">
              <a:buAutoNum type="arabicPeriod"/>
            </a:pPr>
            <a:r>
              <a:rPr lang="uk-UA" dirty="0" smtClean="0"/>
              <a:t>02.03.1978р.н. </a:t>
            </a:r>
            <a:r>
              <a:rPr lang="uk-UA" dirty="0" err="1" smtClean="0"/>
              <a:t>с.м.т</a:t>
            </a:r>
            <a:r>
              <a:rPr lang="uk-UA" dirty="0" smtClean="0"/>
              <a:t>. Товсте Заліщицького району</a:t>
            </a:r>
          </a:p>
          <a:p>
            <a:pPr marL="457200" indent="-457200">
              <a:buAutoNum type="arabicPeriod"/>
            </a:pPr>
            <a:r>
              <a:rPr lang="uk-UA" dirty="0" smtClean="0"/>
              <a:t>Освіта вища. </a:t>
            </a:r>
          </a:p>
          <a:p>
            <a:pPr marL="0" indent="0">
              <a:buNone/>
            </a:pPr>
            <a:r>
              <a:rPr lang="uk-UA" dirty="0" smtClean="0"/>
              <a:t>        1995-2000рр. – Тернопільський державний педагогічний        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        університет імені В. Гнатюка</a:t>
            </a:r>
          </a:p>
          <a:p>
            <a:pPr marL="0" indent="0">
              <a:buNone/>
            </a:pPr>
            <a:r>
              <a:rPr lang="uk-UA" dirty="0" smtClean="0"/>
              <a:t>        Спеціальність – «Педагогіка і методика середньої освіти. </a:t>
            </a:r>
          </a:p>
          <a:p>
            <a:pPr marL="0" indent="0">
              <a:buNone/>
            </a:pPr>
            <a:r>
              <a:rPr lang="uk-UA" dirty="0" smtClean="0"/>
              <a:t>                                        Хімія і біологія»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Кваліфікація – Вчитель хімії, біології, основ екології і безпеки                  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uk-UA" dirty="0" smtClean="0"/>
              <a:t>                                     життєдіяльності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uk-UA" dirty="0" smtClean="0">
                <a:solidFill>
                  <a:srgbClr val="073E87"/>
                </a:solidFill>
              </a:rPr>
              <a:t>        29</a:t>
            </a:r>
            <a:r>
              <a:rPr lang="uk-UA" dirty="0">
                <a:solidFill>
                  <a:srgbClr val="073E87"/>
                </a:solidFill>
              </a:rPr>
              <a:t>. 03.2001 - 1.09.2002 – ЗОШ </a:t>
            </a:r>
            <a:r>
              <a:rPr lang="uk-UA" dirty="0" err="1">
                <a:solidFill>
                  <a:srgbClr val="073E87"/>
                </a:solidFill>
              </a:rPr>
              <a:t>І-ІІст</a:t>
            </a:r>
            <a:r>
              <a:rPr lang="uk-UA" dirty="0">
                <a:solidFill>
                  <a:srgbClr val="073E87"/>
                </a:solidFill>
              </a:rPr>
              <a:t>. с. </a:t>
            </a:r>
            <a:r>
              <a:rPr lang="uk-UA" dirty="0" err="1">
                <a:solidFill>
                  <a:srgbClr val="073E87"/>
                </a:solidFill>
              </a:rPr>
              <a:t>Блищанка</a:t>
            </a:r>
            <a:r>
              <a:rPr lang="uk-UA" dirty="0">
                <a:solidFill>
                  <a:srgbClr val="073E87"/>
                </a:solidFill>
              </a:rPr>
              <a:t>  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uk-UA" dirty="0" smtClean="0">
                <a:solidFill>
                  <a:srgbClr val="073E87"/>
                </a:solidFill>
              </a:rPr>
              <a:t>        1.09.2002 </a:t>
            </a:r>
            <a:r>
              <a:rPr lang="uk-UA" dirty="0">
                <a:solidFill>
                  <a:srgbClr val="073E87"/>
                </a:solidFill>
              </a:rPr>
              <a:t>– ЗОШ І-ІІІ ст. с. </a:t>
            </a:r>
            <a:r>
              <a:rPr lang="uk-UA" dirty="0" err="1">
                <a:solidFill>
                  <a:srgbClr val="073E87"/>
                </a:solidFill>
              </a:rPr>
              <a:t>Лисівці</a:t>
            </a:r>
            <a:r>
              <a:rPr lang="uk-UA" dirty="0">
                <a:solidFill>
                  <a:srgbClr val="073E87"/>
                </a:solidFill>
              </a:rPr>
              <a:t> </a:t>
            </a:r>
          </a:p>
          <a:p>
            <a:pPr marL="0" indent="0">
              <a:buNone/>
            </a:pPr>
            <a:endParaRPr lang="uk-UA" dirty="0" smtClean="0"/>
          </a:p>
          <a:p>
            <a:pPr marL="457200" indent="-457200">
              <a:buAutoNum type="arabicPeriod"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346"/>
            <a:ext cx="8244408" cy="1143000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rgbClr val="7030A0"/>
                </a:solidFill>
              </a:rPr>
              <a:t>       Резюме 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1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719" y="1412776"/>
            <a:ext cx="9147719" cy="544522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dirty="0" smtClean="0"/>
              <a:t>2011р. – оголошено подяку за активну участь у проведенні районного семінару вчителів хімії та біології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2014р. – нагороджено </a:t>
            </a:r>
            <a:r>
              <a:rPr lang="uk-UA" dirty="0"/>
              <a:t>Г</a:t>
            </a:r>
            <a:r>
              <a:rPr lang="uk-UA" dirty="0" smtClean="0"/>
              <a:t>рамотою </a:t>
            </a:r>
            <a:r>
              <a:rPr lang="uk-UA" dirty="0" smtClean="0"/>
              <a:t>Заліщицького районного в</a:t>
            </a:r>
            <a:r>
              <a:rPr lang="uk-UA" dirty="0" smtClean="0"/>
              <a:t>ідділу з питань освіти </a:t>
            </a:r>
            <a:endParaRPr lang="uk-UA" dirty="0" smtClean="0"/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 Підвищення кваліфікації:                                                                     29.01 по 21.02 2007 – курси підвищення кваліфікації вчителів біології (ТОКІППО, 21.02.2007, №406)                                            24.06 по 13.09 2011 – курси підвищення кваліфікації вчителів хімії, біології, природознавства та екології (ТОКІППО, 13.09.2011, №3272)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Володіння комп'ютером на рівні користувача (програми </a:t>
            </a:r>
            <a:r>
              <a:rPr lang="uk-UA" smtClean="0"/>
              <a:t>– </a:t>
            </a:r>
            <a:r>
              <a:rPr lang="en-US" smtClean="0"/>
              <a:t>Word</a:t>
            </a:r>
            <a:r>
              <a:rPr lang="en-US" dirty="0" smtClean="0"/>
              <a:t>, Internet, PowerPoint)</a:t>
            </a:r>
            <a:endParaRPr lang="uk-UA" dirty="0" smtClean="0"/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Домашня адреса: вул. Т.Шевченко, буд. 47 Заліщицький район Тернопільська область 48630        Моб. тел.: (097)-533-00-62</a:t>
            </a:r>
          </a:p>
          <a:p>
            <a:pPr marL="457200" indent="-457200">
              <a:buFont typeface="+mj-lt"/>
              <a:buAutoNum type="arabicPeriod"/>
            </a:pPr>
            <a:endParaRPr lang="uk-UA" dirty="0" smtClean="0"/>
          </a:p>
          <a:p>
            <a:pPr marL="457200" indent="-457200">
              <a:buFont typeface="+mj-lt"/>
              <a:buAutoNum type="arabicPeriod"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44408" cy="1143000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rgbClr val="7030A0"/>
                </a:solidFill>
              </a:rPr>
              <a:t>       Резюме 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47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1 1"/>
          <p:cNvSpPr/>
          <p:nvPr/>
        </p:nvSpPr>
        <p:spPr>
          <a:xfrm rot="277827">
            <a:off x="2885666" y="3909751"/>
            <a:ext cx="4896544" cy="3018903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Пятно 2 5"/>
          <p:cNvSpPr/>
          <p:nvPr/>
        </p:nvSpPr>
        <p:spPr>
          <a:xfrm rot="16200000" flipV="1">
            <a:off x="-671849" y="847272"/>
            <a:ext cx="4648139" cy="364066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ятно 2 6"/>
          <p:cNvSpPr/>
          <p:nvPr/>
        </p:nvSpPr>
        <p:spPr>
          <a:xfrm rot="20893987">
            <a:off x="4067944" y="125923"/>
            <a:ext cx="4459143" cy="380713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u="sng" dirty="0" smtClean="0">
                <a:solidFill>
                  <a:schemeClr val="tx1"/>
                </a:solidFill>
              </a:rPr>
              <a:t>Працюю над проблемою: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Активізація пізнавальної діяльності учнів на уроках хімії та біології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0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 rot="434346">
            <a:off x="3769792" y="4721528"/>
            <a:ext cx="3447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u="sng" dirty="0" smtClean="0"/>
              <a:t>Моє кредо:</a:t>
            </a:r>
          </a:p>
          <a:p>
            <a:r>
              <a:rPr lang="uk-UA" dirty="0" smtClean="0"/>
              <a:t>Для того, щоб мати право вчити інших, потрібно постійно вчитися самому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rot="816180">
            <a:off x="619123" y="1513444"/>
            <a:ext cx="2304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u="sng" dirty="0" smtClean="0"/>
              <a:t>Проблема школи:</a:t>
            </a:r>
          </a:p>
          <a:p>
            <a:r>
              <a:rPr lang="uk-UA" dirty="0" smtClean="0"/>
              <a:t>Використання інформаційно - комунікаційних технологій в освітній діяльності загальноосвітнього навчального закладу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3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80120"/>
          </a:xfrm>
        </p:spPr>
        <p:txBody>
          <a:bodyPr/>
          <a:lstStyle/>
          <a:p>
            <a:r>
              <a:rPr lang="uk-UA" dirty="0" smtClean="0"/>
              <a:t>1.Навчальна робота з предмета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124744"/>
            <a:ext cx="7430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1.1. Педагогічне навантаження та результати навчання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386598"/>
              </p:ext>
            </p:extLst>
          </p:nvPr>
        </p:nvGraphicFramePr>
        <p:xfrm>
          <a:off x="611560" y="1844824"/>
          <a:ext cx="7416823" cy="4343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52128"/>
                <a:gridCol w="936103"/>
                <a:gridCol w="4392488"/>
                <a:gridCol w="936104"/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Навчальний рік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Класи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Навчальні досягнення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Години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2012-2013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mtClean="0"/>
                        <a:t>Високий – 4, достатній – 10,</a:t>
                      </a:r>
                      <a:r>
                        <a:rPr lang="uk-UA" baseline="0" smtClean="0"/>
                        <a:t> середній - 9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572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Високий – 4, достатній – 16, середній - 11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Високий – 5, достатній – 14, середній - 9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Високий – 2, достатній – 8, середній - 9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Високий – 7, достатній – 10, середній - 5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2013-2014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Високий – 2, достатній – 12, середній - 6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Високий – 2, достатній – 13, середній - 8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Високий – 4, достатній – 15, середній - 12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Високий – 4, достатній – 13, середній - 5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Високий – 2, достатній – 9, середній - 8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9997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/>
          <a:lstStyle/>
          <a:p>
            <a:r>
              <a:rPr lang="uk-UA" dirty="0"/>
              <a:t>1.Навчальна робота з предмета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480428"/>
            <a:ext cx="6660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1.2. Методика викладання предмета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2263390"/>
            <a:ext cx="479009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2800" dirty="0" smtClean="0"/>
              <a:t>Урок-екскурсія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800" dirty="0" smtClean="0"/>
              <a:t>Урок-семінар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800" dirty="0" smtClean="0"/>
              <a:t>Урок-навчальна гра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800" dirty="0" smtClean="0"/>
              <a:t>Урок-конференція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800" dirty="0" smtClean="0"/>
              <a:t>Урок-навчальна </a:t>
            </a:r>
            <a:r>
              <a:rPr lang="uk-UA" sz="2800" dirty="0"/>
              <a:t>лекція</a:t>
            </a:r>
            <a:endParaRPr lang="ru-RU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uk-UA" sz="2800" dirty="0"/>
              <a:t>Робота в </a:t>
            </a:r>
            <a:r>
              <a:rPr lang="uk-UA" sz="2800" dirty="0" smtClean="0"/>
              <a:t>малих </a:t>
            </a:r>
            <a:r>
              <a:rPr lang="uk-UA" sz="2800" dirty="0" smtClean="0">
                <a:solidFill>
                  <a:prstClr val="black"/>
                </a:solidFill>
              </a:rPr>
              <a:t>групах</a:t>
            </a:r>
            <a:r>
              <a:rPr lang="uk-UA" sz="28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800" dirty="0" smtClean="0"/>
              <a:t>Диференційоване навчання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800" dirty="0" smtClean="0"/>
              <a:t>Мозковий штурм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800" dirty="0" smtClean="0"/>
              <a:t>Метод мікрофона</a:t>
            </a:r>
          </a:p>
        </p:txBody>
      </p:sp>
    </p:spTree>
    <p:extLst>
      <p:ext uri="{BB962C8B-B14F-4D97-AF65-F5344CB8AC3E}">
        <p14:creationId xmlns:p14="http://schemas.microsoft.com/office/powerpoint/2010/main" val="251259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341"/>
            <a:ext cx="8229600" cy="1252728"/>
          </a:xfrm>
        </p:spPr>
        <p:txBody>
          <a:bodyPr/>
          <a:lstStyle/>
          <a:p>
            <a:r>
              <a:rPr lang="uk-UA" dirty="0"/>
              <a:t>1.Навчальна робота з предмета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08781" y="836712"/>
            <a:ext cx="6397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/>
              <a:t>1.3. Позакласна робота з предмета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125992"/>
              </p:ext>
            </p:extLst>
          </p:nvPr>
        </p:nvGraphicFramePr>
        <p:xfrm>
          <a:off x="584409" y="1340768"/>
          <a:ext cx="7992887" cy="1371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0159"/>
                <a:gridCol w="2304256"/>
                <a:gridCol w="4248472"/>
              </a:tblGrid>
              <a:tr h="403245">
                <a:tc>
                  <a:txBody>
                    <a:bodyPr/>
                    <a:lstStyle/>
                    <a:p>
                      <a:r>
                        <a:rPr lang="uk-UA" dirty="0" smtClean="0">
                          <a:solidFill>
                            <a:schemeClr val="bg1"/>
                          </a:solidFill>
                        </a:rPr>
                        <a:t>Навчальний рік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/>
                        <a:t>Рівень (шкільний,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dirty="0" smtClean="0"/>
                        <a:t>районний,обласний)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Заходи</a:t>
                      </a:r>
                      <a:endParaRPr lang="ru-RU" dirty="0"/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щорічно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Шкільний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Тиждень</a:t>
                      </a:r>
                      <a:r>
                        <a:rPr lang="uk-UA" baseline="0" dirty="0" smtClean="0"/>
                        <a:t> хімії</a:t>
                      </a:r>
                    </a:p>
                  </a:txBody>
                  <a:tcPr/>
                </a:tc>
              </a:tr>
              <a:tr h="230426">
                <a:tc>
                  <a:txBody>
                    <a:bodyPr/>
                    <a:lstStyle/>
                    <a:p>
                      <a:pPr algn="ctr"/>
                      <a:r>
                        <a:rPr lang="uk-UA" baseline="0" dirty="0" smtClean="0"/>
                        <a:t>2013-2014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Шкільний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У світі хімічної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dirty="0" smtClean="0"/>
                        <a:t> казки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8497887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8781" y="2782079"/>
            <a:ext cx="60304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1.4. Участь </a:t>
            </a:r>
            <a:r>
              <a:rPr lang="ru-RU" sz="2400" b="1" dirty="0" err="1"/>
              <a:t>учнів</a:t>
            </a:r>
            <a:r>
              <a:rPr lang="ru-RU" sz="2400" b="1" dirty="0"/>
              <a:t> у </a:t>
            </a:r>
            <a:r>
              <a:rPr lang="ru-RU" sz="2400" b="1" dirty="0" err="1"/>
              <a:t>предметних</a:t>
            </a:r>
            <a:r>
              <a:rPr lang="ru-RU" sz="2400" b="1" dirty="0"/>
              <a:t> 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олімпіадах</a:t>
            </a:r>
            <a:r>
              <a:rPr lang="ru-RU" sz="2400" b="1" dirty="0"/>
              <a:t>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746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фото школа\Іванів\img2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69767" y="-817522"/>
            <a:ext cx="3456714" cy="509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 школа\Іванів\img2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2053" y="2520925"/>
            <a:ext cx="3663223" cy="504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фото школа\Іванів\img2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5740" y="-445742"/>
            <a:ext cx="3212977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фото школа\Іванів\img2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26389" y="2758587"/>
            <a:ext cx="3663223" cy="45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871008"/>
            <a:ext cx="9144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9600" b="1" cap="none" spc="0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9600" b="1" cap="none" spc="0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Тиждень</a:t>
            </a:r>
            <a:endParaRPr lang="ru-RU" sz="9600" b="1" cap="none" spc="0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r>
              <a:rPr lang="ru-RU" sz="9600" b="1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96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       </a:t>
            </a:r>
            <a:r>
              <a:rPr lang="ru-RU" sz="9600" b="1" cap="none" spc="0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хімії</a:t>
            </a:r>
            <a:endParaRPr lang="ru-RU" sz="9600" b="1" cap="none" spc="0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7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Пользователь\Рабочий стол\Грамоти\2013-02-11 18.53.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43001" y="1142999"/>
            <a:ext cx="685800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DCIM\Camera\2014-11-16 11.10.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07114" y="1121114"/>
            <a:ext cx="6858000" cy="461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21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1517</TotalTime>
  <Words>809</Words>
  <Application>Microsoft Office PowerPoint</Application>
  <PresentationFormat>Экран (4:3)</PresentationFormat>
  <Paragraphs>157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Іванів Оксана Климентіївна</vt:lpstr>
      <vt:lpstr>       Резюме </vt:lpstr>
      <vt:lpstr>       Резюме </vt:lpstr>
      <vt:lpstr>Презентация PowerPoint</vt:lpstr>
      <vt:lpstr>1.Навчальна робота з предмета</vt:lpstr>
      <vt:lpstr>1.Навчальна робота з предмета</vt:lpstr>
      <vt:lpstr>1.Навчальна робота з предмета</vt:lpstr>
      <vt:lpstr>Презентация PowerPoint</vt:lpstr>
      <vt:lpstr>Презентация PowerPoint</vt:lpstr>
      <vt:lpstr>3. Науково-методична робота </vt:lpstr>
      <vt:lpstr>3. Науково-методична  робота</vt:lpstr>
      <vt:lpstr>Презентация PowerPoint</vt:lpstr>
      <vt:lpstr>3. Науково-методична робота</vt:lpstr>
      <vt:lpstr>3.Науково-методична робота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Моє портфоліо</dc:title>
  <cp:lastModifiedBy>User</cp:lastModifiedBy>
  <cp:revision>115</cp:revision>
  <dcterms:modified xsi:type="dcterms:W3CDTF">2014-12-14T18:28:05Z</dcterms:modified>
</cp:coreProperties>
</file>