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CDE7F-5EA2-4AB5-84B6-1D3A3B499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81334-1E51-4C8E-9434-11F60E700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1B660-C84C-4EFE-BA98-4F09D9B06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43780-ABBF-41A6-AC86-2459AC3AB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5BC6D-11B4-4078-886D-E9E42409F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45FA8-C084-43E7-A91D-1BC9CFD3D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8DFF4-F7AE-4DE7-8133-47594F380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BBFA0-6583-407A-95F2-0F9A96508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A13EB-952D-4A96-8731-C905A4CF1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07E52-B5F0-422B-8503-B374E3EB4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D3DF0-A7EB-4347-A135-66EBBBB9E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851A4EF-4ACF-47FC-92CA-D55C26BD3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m/imgres?imgurl=http://www.mzz.com.ua/files/2011/01/original-492164121.jpg&amp;imgrefurl=http://www.mzz.com.ua/&amp;usg=__rrqwGr8fafZ7oOdB67SZ2N0SjZ4=&amp;h=368&amp;w=300&amp;sz=36&amp;hl=ru&amp;start=3&amp;zoom=1&amp;tbnid=MvkJZiqUpeq14M:&amp;tbnh=122&amp;tbnw=99&amp;ei=c_SqTv-_KrLO4QT7xoGQDw&amp;prev=/search?q=%D0%BA%D0%B0%D1%80%D1%82%D0%B8%D0%BD%D0%BA%D0%B8+%D0%B7%D0%B4%D0%BE%D1%80%D0%BE%D0%B2%D0%BE%D0%B3%D0%BE+%D1%81%D0%BF%D0%BE%D1%81%D0%BE%D0%B1%D1%83+%D0%B6%D0%B8%D1%82%D1%82%D1%8F&amp;um=1&amp;hl=ru&amp;sa=N&amp;rlz=1I7GPCK_ruUA422&amp;tbm=isch&amp;um=1&amp;itbs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nmedik.ru/images/stories/imbir/imbir-bo0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7.jpeg"/><Relationship Id="rId2" Type="http://schemas.openxmlformats.org/officeDocument/2006/relationships/hyperlink" Target="http://www.google.com/imgres?imgurl=http://megafriends.org.ua/wp-content/uploads/2010/12/zastuda-150x150.jpg&amp;imgrefurl=http://megafriends.org.ua/korysne/yakshcho-hryp-chy-zastuda.html&amp;usg=___Ue52qjp4eIsG3Dgu1ueJgSJaMg=&amp;h=150&amp;w=150&amp;sz=9&amp;hl=ru&amp;start=10&amp;zoom=1&amp;tbnid=J7O6wwyYDYmdYM:&amp;tbnh=96&amp;tbnw=96&amp;ei=C_iqTqnUL8XIswb7hJ0G&amp;prev=/search?q=%D0%BA%D0%B0%D1%80%D1%82%D0%B8%D0%BD%D0%BA%D0%B8+%D0%B4%D1%96%D1%82%D0%B5%D0%B9+%D1%85%D0%B2%D0%BE%D1%80%D0%B8%D1%85+%D0%BD%D0%B0+%D0%B7%D0%B0%D1%81%D1%82%D1%83%D0%B4%D1%83&amp;um=1&amp;hl=ru&amp;sa=N&amp;rlz=1I7GPCK_ruUA422&amp;tbm=isch&amp;um=1&amp;itb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imgres?imgurl=http://apteka-tas.com.ua/upload/resize_cache/iblock/98d/251_251_1a01bc539450c5fd9ec344bef5fe2e18/jexfmvgd%20zpej%20qnyog%20ympynu%20q%20euj.%20c%20320o.jpg&amp;imgrefurl=http://apteka-tas.com.ua/catalog/16514/&amp;usg=__ALN7cxHadeZgG4pRDiJ2Ibmxj9U=&amp;h=251&amp;w=188&amp;sz=18&amp;hl=ru&amp;start=82&amp;zoom=1&amp;tbnid=FR6r7c7lhJ_1iM:&amp;tbnh=111&amp;tbnw=83&amp;ei=r_iqTuOSHsvysgbKstQG&amp;prev=/search?q=%D0%BA%D0%B0%D1%80%D1%82%D0%B8%D0%BD%D0%BA%D0%B8+%D0%B4%D1%96%D1%82%D0%B5%D0%B9+%D1%85%D0%B2%D0%BE%D1%80%D0%B8%D1%85+%D0%BD%D0%B0+%D0%B7%D0%B0%D1%81%D1%82%D1%83%D0%B4%D1%83&amp;start=63&amp;um=1&amp;hl=ru&amp;sa=N&amp;rlz=1I7GPCK_ruUA422&amp;tbm=isch&amp;um=1&amp;itbs=1" TargetMode="External"/><Relationship Id="rId5" Type="http://schemas.openxmlformats.org/officeDocument/2006/relationships/image" Target="../media/image36.jpeg"/><Relationship Id="rId4" Type="http://schemas.openxmlformats.org/officeDocument/2006/relationships/hyperlink" Target="http://www.google.com/imgres?imgurl=http://www.zdravitsa.com.ua/cache/c_large_41_16100_1288726904.jpg&amp;imgrefurl=http://news.if.ua/tag/%D0%B7%D0%B0%D1%85%D0%B2%D0%BE%D1%80%D1%8E%D0%B2%D0%B0%D0%BD%D0%BD%D1%8F&amp;usg=__FIePzFu_yTGmVEr1c7mDaECdZN8=&amp;h=250&amp;w=250&amp;sz=10&amp;hl=ru&amp;start=17&amp;zoom=1&amp;tbnid=2Km1kZoOALb2gM:&amp;tbnh=111&amp;tbnw=111&amp;ei=C_iqTqnUL8XIswb7hJ0G&amp;prev=/search?q=%D0%BA%D0%B0%D1%80%D1%82%D0%B8%D0%BD%D0%BA%D0%B8+%D0%B4%D1%96%D1%82%D0%B5%D0%B9+%D1%85%D0%B2%D0%BE%D1%80%D0%B8%D1%85+%D0%BD%D0%B0+%D0%B7%D0%B0%D1%81%D1%82%D1%83%D0%B4%D1%83&amp;um=1&amp;hl=ru&amp;sa=N&amp;rlz=1I7GPCK_ruUA422&amp;tbm=isch&amp;um=1&amp;itbs=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google.com/imgres?imgurl=http://karpatinfo.net.ua/sites/default/files/imagecache/focikk/rovatkepek/nauka_i_zdorove/vino_glintvein.jpg&amp;imgrefurl=http://karpatinfo.net.ua/cikk/zakarpattsyam-mediki-radyat-vzhivati-teple-vino&amp;usg=__mmti-uAm9iYOuX-4bgoe658DpvI=&amp;h=225&amp;w=300&amp;sz=17&amp;hl=ru&amp;start=38&amp;zoom=1&amp;tbnid=VcXr2JgmpAyDNM:&amp;tbnh=87&amp;tbnw=116&amp;ei=k_aqTs7COI3Hsgbfx-HoDw&amp;prev=/search?q=%D0%BA%D0%B0%D1%80%D1%82%D0%B8%D0%BD%D0%BA%D0%B8+%D0%B2%D0%B6%D0%B8%D0%B2%D0%B0%D0%BD%D0%BD%D1%8F+%D0%B2%D1%96%D1%82%D0%B0%D0%BC%D1%96%D0%BD%D1%96%D0%B2&amp;start=21&amp;um=1&amp;hl=ru&amp;sa=N&amp;rlz=1I7GPCK_ruUA422&amp;tbm=isch&amp;um=1&amp;itbs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hyperlink" Target="http://www.google.com/imgres?imgurl=http://medova.poltava.ua/_nw/0/55731812.jpg&amp;imgrefurl=http://medova.poltava.ua/&amp;usg=__UBAUcPQXBpAJiOzabsdvXNKxxvI=&amp;h=174&amp;w=243&amp;sz=22&amp;hl=ru&amp;start=72&amp;zoom=1&amp;tbnid=SA2nJuIyxv_K5M:&amp;tbnh=79&amp;tbnw=110&amp;ei=E_eqTojFLdHUsgaxj6jBDw&amp;prev=/search?q=%D0%BA%D0%B0%D1%80%D1%82%D0%B8%D0%BD%D0%BA%D0%B8+%D0%B2%D0%B6%D0%B8%D0%B2%D0%B0%D0%BD%D0%BD%D1%8F+%D0%B2%D1%96%D1%82%D0%B0%D0%BC%D1%96%D0%BD%D1%96%D0%B2&amp;start=63&amp;um=1&amp;hl=ru&amp;sa=N&amp;rlz=1I7GPCK_ruUA422&amp;tbm=isch&amp;um=1&amp;itbs=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com/imgres?imgurl=http://panorama-mukachevo.com/wp-content/uploads/2011/01/1264500961_citrus3-350x300.jpg&amp;imgrefurl=http://panorama-mukachevo.com/2011/01/10/6425/&amp;usg=___ZrnJPdfacyWzkmhbK8EC19eE_w=&amp;h=300&amp;w=350&amp;sz=34&amp;hl=ru&amp;start=102&amp;zoom=1&amp;tbnid=oHzNIhR0MBFIOM:&amp;tbnh=103&amp;tbnw=120&amp;ei=SveqToLjCcmQswaI3OHGDw&amp;prev=/search?q=%D0%BA%D0%B0%D1%80%D1%82%D0%B8%D0%BD%D0%BA%D0%B8+%D0%B2%D0%B6%D0%B8%D0%B2%D0%B0%D0%BD%D0%BD%D1%8F+%D0%B2%D1%96%D1%82%D0%B0%D0%BC%D1%96%D0%BD%D1%96%D0%B2&amp;start=84&amp;um=1&amp;hl=ru&amp;sa=N&amp;rlz=1I7GPCK_ruUA422&amp;tbm=isch&amp;um=1&amp;itbs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hyperlink" Target="http://www.google.com/imgres?imgurl=http://citrino.info/wp-content/uploads/2011/08/fresh.jpg&amp;imgrefurl=http://citrino.info/?page_id=1733&amp;usg=__UkrafuXPJmODloZTOFfxtMWskD4=&amp;h=755&amp;w=325&amp;sz=23&amp;hl=ru&amp;start=18&amp;zoom=1&amp;tbnid=WHkrYlZHZWtBNM:&amp;tbnh=142&amp;tbnw=61&amp;ei=NPaqTsvTFJHUsgb1ueTMDw&amp;prev=/search?q=%D0%BA%D0%B0%D1%80%D1%82%D0%B8%D0%BD%D0%BA%D0%B8+%D0%B2%D0%B6%D0%B8%D0%B2%D0%B0%D0%BD%D0%BD%D1%8F+%D0%B2%D1%96%D1%82%D0%B0%D0%BC%D1%96%D0%BD%D1%96%D0%B2&amp;um=1&amp;hl=ru&amp;sa=N&amp;rlz=1I7GPCK_ruUA422&amp;tbm=isch&amp;um=1&amp;itbs=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hyperlink" Target="http://www.google.com/imgres?imgurl=http://bukinfo.com.ua/vimage1.php?fpath=./newsphoto//&amp;pict=_plavanie.jpg&amp;trueresize=1&amp;w=390&amp;h=400&amp;imgrefurl=http://bukinfo.com.ua/show/news?lid=6273&amp;usg=__oKbKPxsq2xg5YR45IeRYg6FoHo0=&amp;h=467&amp;w=390&amp;sz=95&amp;hl=ru&amp;start=27&amp;zoom=1&amp;tbnid=4jyGx_R-wPRRcM:&amp;tbnh=128&amp;tbnw=107&amp;ei=_vqqTtrXI8TzsgaIy83NDw&amp;prev=/search?q=%D0%BA%D0%B0%D1%80%D1%82%D0%B8%D0%BD%D0%BA%D0%B8+%D0%BB%D1%96%D0%BA%D1%83%D0%B2%D0%B0%D0%BD%D0%BD%D1%8F+%D1%81%D0%B0%D1%83%D0%BD%D0%BE%D1%8E&amp;start=21&amp;um=1&amp;hl=ru&amp;sa=N&amp;rlz=1I7GPCK_ruUA422&amp;tbm=isch&amp;um=1&amp;itb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hyperlink" Target="http://www.google.com/imgres?imgurl=http://postroy.net.ua/_pu/2/10117084.jpg&amp;imgrefurl=http://postroy.net.ua/publ/bani_i_sauny/19&amp;usg=__S9fyekMS6rko5XdZXZxmN3fnqNs=&amp;h=122&amp;w=160&amp;sz=6&amp;hl=ru&amp;start=30&amp;zoom=1&amp;tbnid=yupa7paMY_JkeM:&amp;tbnh=75&amp;tbnw=98&amp;ei=_vqqTtrXI8TzsgaIy83NDw&amp;prev=/search?q=%D0%BA%D0%B0%D1%80%D1%82%D0%B8%D0%BD%D0%BA%D0%B8+%D0%BB%D1%96%D0%BA%D1%83%D0%B2%D0%B0%D0%BD%D0%BD%D1%8F+%D1%81%D0%B0%D1%83%D0%BD%D0%BE%D1%8E&amp;start=21&amp;um=1&amp;hl=ru&amp;sa=N&amp;rlz=1I7GPCK_ruUA422&amp;tbm=isch&amp;um=1&amp;itbs=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/>
          <p:cNvPicPr>
            <a:picLocks noGrp="1" noChangeAspect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2205038"/>
            <a:ext cx="7129463" cy="3870325"/>
          </a:xfrm>
        </p:spPr>
      </p:pic>
      <p:sp>
        <p:nvSpPr>
          <p:cNvPr id="2052" name="WordArt 6"/>
          <p:cNvSpPr>
            <a:spLocks noChangeArrowheads="1" noChangeShapeType="1" noTextEdit="1"/>
          </p:cNvSpPr>
          <p:nvPr/>
        </p:nvSpPr>
        <p:spPr bwMode="auto">
          <a:xfrm>
            <a:off x="1043608" y="620713"/>
            <a:ext cx="7416824" cy="13144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de-DE" sz="3600" b="1" kern="10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/>
              </a:rPr>
              <a:t>So bleiben wir immer gesund</a:t>
            </a:r>
            <a:endParaRPr lang="ru-RU" sz="3600" b="1" kern="1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74638"/>
            <a:ext cx="7416800" cy="1143000"/>
          </a:xfrm>
        </p:spPr>
        <p:txBody>
          <a:bodyPr/>
          <a:lstStyle/>
          <a:p>
            <a:pPr eaLnBrk="1" hangingPunct="1"/>
            <a:r>
              <a:rPr lang="de-DE" sz="4000" i="1" smtClean="0">
                <a:solidFill>
                  <a:srgbClr val="FF0000"/>
                </a:solidFill>
                <a:latin typeface="Impact" pitchFamily="34" charset="0"/>
              </a:rPr>
              <a:t>Süßigkeiten sind lecker, aber man soll sie nicht oft essen </a:t>
            </a:r>
            <a:endParaRPr lang="ru-RU" sz="4000" i="1" smtClean="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9663" y="1857375"/>
            <a:ext cx="73501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9025" y="1857375"/>
            <a:ext cx="50673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91175" y="3257550"/>
            <a:ext cx="286861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60350"/>
            <a:ext cx="7437437" cy="1008063"/>
          </a:xfrm>
        </p:spPr>
        <p:txBody>
          <a:bodyPr/>
          <a:lstStyle/>
          <a:p>
            <a:pPr eaLnBrk="1" hangingPunct="1"/>
            <a:r>
              <a:rPr lang="de-DE" i="1" smtClean="0">
                <a:solidFill>
                  <a:srgbClr val="FF0000"/>
                </a:solidFill>
                <a:latin typeface="Impact" pitchFamily="34" charset="0"/>
              </a:rPr>
              <a:t>Kalzium gegen Stress</a:t>
            </a:r>
            <a:endParaRPr lang="ru-RU" i="1" smtClean="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2355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03325" y="3154363"/>
            <a:ext cx="7026275" cy="2208212"/>
          </a:xfrm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1187450" y="2349500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952500" y="2149475"/>
            <a:ext cx="1333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b="1">
                <a:solidFill>
                  <a:srgbClr val="000000"/>
                </a:solidFill>
              </a:rPr>
              <a:t>Milch-produkte</a:t>
            </a:r>
          </a:p>
          <a:p>
            <a:pPr algn="ctr"/>
            <a:r>
              <a:rPr lang="de-DE" b="1">
                <a:solidFill>
                  <a:srgbClr val="000000"/>
                </a:solidFill>
              </a:rPr>
              <a:t>200 ml</a:t>
            </a: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2197100" y="2301875"/>
            <a:ext cx="1150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b="1">
                <a:solidFill>
                  <a:srgbClr val="000000"/>
                </a:solidFill>
              </a:rPr>
              <a:t>Brokkoli</a:t>
            </a:r>
          </a:p>
          <a:p>
            <a:pPr algn="ctr"/>
            <a:r>
              <a:rPr lang="de-DE" b="1">
                <a:solidFill>
                  <a:srgbClr val="000000"/>
                </a:solidFill>
              </a:rPr>
              <a:t>200 g</a:t>
            </a: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23558" name="Text Box 9"/>
          <p:cNvSpPr txBox="1">
            <a:spLocks noChangeArrowheads="1"/>
          </p:cNvSpPr>
          <p:nvPr/>
        </p:nvSpPr>
        <p:spPr bwMode="auto">
          <a:xfrm>
            <a:off x="3348038" y="292417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3559" name="Text Box 10"/>
          <p:cNvSpPr txBox="1">
            <a:spLocks noChangeArrowheads="1"/>
          </p:cNvSpPr>
          <p:nvPr/>
        </p:nvSpPr>
        <p:spPr bwMode="auto">
          <a:xfrm>
            <a:off x="3492500" y="2236788"/>
            <a:ext cx="935038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b="1">
                <a:solidFill>
                  <a:srgbClr val="000000"/>
                </a:solidFill>
              </a:rPr>
              <a:t>Käse 30 g</a:t>
            </a:r>
          </a:p>
          <a:p>
            <a:pPr>
              <a:spcBef>
                <a:spcPct val="50000"/>
              </a:spcBef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3560" name="Text Box 11"/>
          <p:cNvSpPr txBox="1">
            <a:spLocks noChangeArrowheads="1"/>
          </p:cNvSpPr>
          <p:nvPr/>
        </p:nvSpPr>
        <p:spPr bwMode="auto">
          <a:xfrm>
            <a:off x="4572000" y="2205038"/>
            <a:ext cx="1008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b="1">
                <a:solidFill>
                  <a:srgbClr val="000000"/>
                </a:solidFill>
              </a:rPr>
              <a:t>Nüsse</a:t>
            </a:r>
          </a:p>
          <a:p>
            <a:pPr algn="ctr"/>
            <a:r>
              <a:rPr lang="de-DE" b="1">
                <a:solidFill>
                  <a:srgbClr val="000000"/>
                </a:solidFill>
              </a:rPr>
              <a:t>56 g</a:t>
            </a: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23561" name="Text Box 12"/>
          <p:cNvSpPr txBox="1">
            <a:spLocks noChangeArrowheads="1"/>
          </p:cNvSpPr>
          <p:nvPr/>
        </p:nvSpPr>
        <p:spPr bwMode="auto">
          <a:xfrm>
            <a:off x="5580063" y="2133600"/>
            <a:ext cx="1368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b="1">
                <a:solidFill>
                  <a:srgbClr val="000000"/>
                </a:solidFill>
              </a:rPr>
              <a:t>Getreide-produkte</a:t>
            </a:r>
          </a:p>
          <a:p>
            <a:pPr algn="ctr"/>
            <a:r>
              <a:rPr lang="de-DE" b="1">
                <a:solidFill>
                  <a:srgbClr val="000000"/>
                </a:solidFill>
              </a:rPr>
              <a:t>23 g</a:t>
            </a: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23562" name="Text Box 13"/>
          <p:cNvSpPr txBox="1">
            <a:spLocks noChangeArrowheads="1"/>
          </p:cNvSpPr>
          <p:nvPr/>
        </p:nvSpPr>
        <p:spPr bwMode="auto">
          <a:xfrm>
            <a:off x="7164388" y="2349500"/>
            <a:ext cx="865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3563" name="Text Box 14"/>
          <p:cNvSpPr txBox="1">
            <a:spLocks noChangeArrowheads="1"/>
          </p:cNvSpPr>
          <p:nvPr/>
        </p:nvSpPr>
        <p:spPr bwMode="auto">
          <a:xfrm>
            <a:off x="6948488" y="2205038"/>
            <a:ext cx="1295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b="1">
                <a:solidFill>
                  <a:srgbClr val="000000"/>
                </a:solidFill>
              </a:rPr>
              <a:t>Bannanen</a:t>
            </a:r>
          </a:p>
          <a:p>
            <a:pPr algn="ctr"/>
            <a:r>
              <a:rPr lang="de-DE" b="1">
                <a:solidFill>
                  <a:srgbClr val="000000"/>
                </a:solidFill>
              </a:rPr>
              <a:t>9 g</a:t>
            </a: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23564" name="Text Box 15"/>
          <p:cNvSpPr txBox="1">
            <a:spLocks noChangeArrowheads="1"/>
          </p:cNvSpPr>
          <p:nvPr/>
        </p:nvSpPr>
        <p:spPr bwMode="auto">
          <a:xfrm>
            <a:off x="2484438" y="1268413"/>
            <a:ext cx="4392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b="1">
                <a:solidFill>
                  <a:srgbClr val="1F497D"/>
                </a:solidFill>
              </a:rPr>
              <a:t>    </a:t>
            </a:r>
            <a:r>
              <a:rPr lang="de-DE" sz="3600" b="1" i="1">
                <a:solidFill>
                  <a:srgbClr val="00B0F0"/>
                </a:solidFill>
              </a:rPr>
              <a:t>Kalziumquelle</a:t>
            </a:r>
            <a:endParaRPr lang="ru-RU" sz="3600" b="1" i="1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74638"/>
            <a:ext cx="7416800" cy="1143000"/>
          </a:xfrm>
        </p:spPr>
        <p:txBody>
          <a:bodyPr/>
          <a:lstStyle/>
          <a:p>
            <a:pPr eaLnBrk="1" hangingPunct="1"/>
            <a:r>
              <a:rPr lang="de-DE" sz="4000" i="1" smtClean="0">
                <a:solidFill>
                  <a:srgbClr val="FF0000"/>
                </a:solidFill>
                <a:latin typeface="Impact" pitchFamily="34" charset="0"/>
              </a:rPr>
              <a:t>Sport treiben - gesund bleiben</a:t>
            </a:r>
            <a:endParaRPr lang="ru-RU" sz="4000" i="1" smtClean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1341438"/>
            <a:ext cx="7427912" cy="533400"/>
          </a:xfrm>
        </p:spPr>
        <p:txBody>
          <a:bodyPr/>
          <a:lstStyle/>
          <a:p>
            <a:pPr algn="ctr" eaLnBrk="1" hangingPunct="1"/>
            <a:r>
              <a:rPr lang="de-DE" smtClean="0">
                <a:solidFill>
                  <a:srgbClr val="0000FF"/>
                </a:solidFill>
              </a:rPr>
              <a:t>Sport steigert die Immunabwehr</a:t>
            </a:r>
            <a:endParaRPr lang="ru-RU" smtClean="0">
              <a:solidFill>
                <a:srgbClr val="0000FF"/>
              </a:solidFill>
            </a:endParaRPr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989138"/>
            <a:ext cx="55451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3573463"/>
            <a:ext cx="3313112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74638"/>
            <a:ext cx="7416800" cy="1143000"/>
          </a:xfrm>
        </p:spPr>
        <p:txBody>
          <a:bodyPr/>
          <a:lstStyle/>
          <a:p>
            <a:pPr eaLnBrk="1" hangingPunct="1"/>
            <a:r>
              <a:rPr lang="de-DE" sz="4000" i="1" smtClean="0">
                <a:solidFill>
                  <a:srgbClr val="FF0000"/>
                </a:solidFill>
                <a:latin typeface="Impact" pitchFamily="34" charset="0"/>
              </a:rPr>
              <a:t>Um stark und gesund zu sein, muss man viel bewegen</a:t>
            </a:r>
            <a:endParaRPr lang="ru-RU" sz="4000" i="1" smtClean="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25602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02175" y="4857750"/>
            <a:ext cx="2855913" cy="1801813"/>
          </a:xfrm>
        </p:spPr>
      </p:pic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628775"/>
            <a:ext cx="253682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1562100"/>
            <a:ext cx="2689225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74638"/>
            <a:ext cx="7416800" cy="1143000"/>
          </a:xfrm>
        </p:spPr>
        <p:txBody>
          <a:bodyPr/>
          <a:lstStyle/>
          <a:p>
            <a:pPr eaLnBrk="1" hangingPunct="1"/>
            <a:r>
              <a:rPr lang="de-DE" sz="4000" i="1" smtClean="0">
                <a:solidFill>
                  <a:srgbClr val="FF0000"/>
                </a:solidFill>
                <a:latin typeface="Impact" pitchFamily="34" charset="0"/>
              </a:rPr>
              <a:t>Nach der Arbeit brauchen wir </a:t>
            </a:r>
            <a:br>
              <a:rPr lang="de-DE" sz="4000" i="1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de-DE" sz="4000" i="1" smtClean="0">
                <a:solidFill>
                  <a:srgbClr val="FF0000"/>
                </a:solidFill>
                <a:latin typeface="Impact" pitchFamily="34" charset="0"/>
              </a:rPr>
              <a:t>eine Stunde Ruhe</a:t>
            </a:r>
            <a:endParaRPr lang="ru-RU" sz="4000" i="1" smtClean="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26626" name="Picture 6"/>
          <p:cNvPicPr>
            <a:picLocks noChangeAspect="1" noChangeArrowheads="1"/>
          </p:cNvPicPr>
          <p:nvPr/>
        </p:nvPicPr>
        <p:blipFill>
          <a:blip r:embed="rId2"/>
          <a:srcRect l="6345"/>
          <a:stretch>
            <a:fillRect/>
          </a:stretch>
        </p:blipFill>
        <p:spPr bwMode="auto">
          <a:xfrm>
            <a:off x="1260475" y="1989138"/>
            <a:ext cx="6821488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1031875" y="188913"/>
            <a:ext cx="7367588" cy="1143000"/>
          </a:xfrm>
        </p:spPr>
        <p:txBody>
          <a:bodyPr/>
          <a:lstStyle/>
          <a:p>
            <a:pPr eaLnBrk="1" hangingPunct="1"/>
            <a:r>
              <a:rPr lang="de-DE" sz="4000" i="1" smtClean="0">
                <a:solidFill>
                  <a:srgbClr val="FF0000"/>
                </a:solidFill>
                <a:latin typeface="Impact" pitchFamily="34" charset="0"/>
              </a:rPr>
              <a:t>Rauchen gefährdet Ihre Gesundheit!</a:t>
            </a:r>
            <a:endParaRPr lang="ru-RU" sz="4000" i="1" smtClean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4" eaLnBrk="1" hangingPunct="1"/>
            <a:r>
              <a:rPr lang="de-DE" smtClean="0"/>
              <a:t>Alkohol und Nikotin sind schädlich!</a:t>
            </a:r>
            <a:endParaRPr lang="ru-RU" smtClean="0"/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9900" y="1485900"/>
            <a:ext cx="595312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1042988" y="5373688"/>
            <a:ext cx="73453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4" algn="ctr">
              <a:spcBef>
                <a:spcPct val="20000"/>
              </a:spcBef>
            </a:pPr>
            <a:r>
              <a:rPr lang="de-DE" sz="4000" i="1">
                <a:solidFill>
                  <a:srgbClr val="CC3300"/>
                </a:solidFill>
                <a:latin typeface="Impact" pitchFamily="34" charset="0"/>
              </a:rPr>
              <a:t>Alkohol und Nikotin sind schädlich!</a:t>
            </a:r>
            <a:endParaRPr lang="ru-RU" sz="4000" i="1">
              <a:solidFill>
                <a:srgbClr val="CC33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476250"/>
            <a:ext cx="7394575" cy="1828800"/>
          </a:xfrm>
        </p:spPr>
        <p:txBody>
          <a:bodyPr/>
          <a:lstStyle/>
          <a:p>
            <a:pPr eaLnBrk="1" hangingPunct="1"/>
            <a:r>
              <a:rPr lang="de-DE" sz="4000" i="1" smtClean="0">
                <a:solidFill>
                  <a:srgbClr val="FF0000"/>
                </a:solidFill>
                <a:latin typeface="Impact" pitchFamily="34" charset="0"/>
              </a:rPr>
              <a:t>Täglich an die Frische Luft gehen, so kann sich der Körper besser auf die kalten Temperaturen einstellen</a:t>
            </a:r>
            <a:endParaRPr lang="ru-RU" sz="4000" i="1" smtClean="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28674" name="Рисунок 31" descr="Описание: http://t1.gstatic.com/images?q=tbn:ANd9GcQAXq4T9N8wz_RoRO1On5gFMwUzTF245kZn5femGvS0yzZwBkmFnH9N-lM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3132138"/>
            <a:ext cx="238760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4950" y="3573463"/>
            <a:ext cx="3960813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74638"/>
            <a:ext cx="7416800" cy="1143000"/>
          </a:xfrm>
        </p:spPr>
        <p:txBody>
          <a:bodyPr/>
          <a:lstStyle/>
          <a:p>
            <a:pPr eaLnBrk="1" hangingPunct="1"/>
            <a:r>
              <a:rPr lang="de-DE" sz="4000" i="1" smtClean="0">
                <a:solidFill>
                  <a:srgbClr val="FF0000"/>
                </a:solidFill>
                <a:latin typeface="Impact" pitchFamily="34" charset="0"/>
              </a:rPr>
              <a:t>Computer</a:t>
            </a:r>
            <a:r>
              <a:rPr lang="uk-UA" sz="4000" i="1" smtClean="0">
                <a:solidFill>
                  <a:srgbClr val="FF0000"/>
                </a:solidFill>
                <a:latin typeface="Impact" pitchFamily="34" charset="0"/>
              </a:rPr>
              <a:t>? </a:t>
            </a:r>
            <a:r>
              <a:rPr lang="de-DE" sz="4000" i="1" smtClean="0">
                <a:solidFill>
                  <a:srgbClr val="FF0000"/>
                </a:solidFill>
                <a:latin typeface="Impact" pitchFamily="34" charset="0"/>
              </a:rPr>
              <a:t>Ja, aber nicht so lange</a:t>
            </a:r>
            <a:endParaRPr lang="ru-RU" sz="4000" i="1" smtClean="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773238"/>
            <a:ext cx="5761038" cy="490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74638"/>
            <a:ext cx="7416800" cy="1143000"/>
          </a:xfrm>
        </p:spPr>
        <p:txBody>
          <a:bodyPr/>
          <a:lstStyle/>
          <a:p>
            <a:pPr eaLnBrk="1" hangingPunct="1"/>
            <a:r>
              <a:rPr lang="de-DE" sz="4000" i="1" smtClean="0">
                <a:solidFill>
                  <a:srgbClr val="FF0000"/>
                </a:solidFill>
                <a:latin typeface="Impact" pitchFamily="34" charset="0"/>
              </a:rPr>
              <a:t>Maßnahmen, eine Erkältung schnell los zu werden</a:t>
            </a:r>
            <a:endParaRPr lang="ru-RU" sz="4000" i="1" smtClean="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30722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2030413"/>
            <a:ext cx="7218362" cy="3427412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74638"/>
            <a:ext cx="7416800" cy="1143000"/>
          </a:xfrm>
        </p:spPr>
        <p:txBody>
          <a:bodyPr/>
          <a:lstStyle/>
          <a:p>
            <a:pPr eaLnBrk="1" hangingPunct="1"/>
            <a:r>
              <a:rPr lang="de-DE" sz="4000" i="1" smtClean="0">
                <a:solidFill>
                  <a:srgbClr val="FF0000"/>
                </a:solidFill>
                <a:latin typeface="Impact" pitchFamily="34" charset="0"/>
              </a:rPr>
              <a:t>Die Nase mit Salzwasser spülen</a:t>
            </a:r>
            <a:endParaRPr lang="ru-RU" sz="4000" i="1" smtClean="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3174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773238"/>
            <a:ext cx="2879725" cy="3348037"/>
          </a:xfrm>
        </p:spPr>
      </p:pic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773238"/>
            <a:ext cx="36957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1619250" y="5229225"/>
            <a:ext cx="26701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4000" i="1">
                <a:solidFill>
                  <a:srgbClr val="FF0000"/>
                </a:solidFill>
                <a:latin typeface="Impact" pitchFamily="34" charset="0"/>
              </a:rPr>
              <a:t>Heiße Fußbäder</a:t>
            </a:r>
            <a:endParaRPr lang="ru-RU" sz="4000" i="1">
              <a:solidFill>
                <a:srgbClr val="FF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74638"/>
            <a:ext cx="7416800" cy="1143000"/>
          </a:xfrm>
        </p:spPr>
        <p:txBody>
          <a:bodyPr/>
          <a:lstStyle/>
          <a:p>
            <a:pPr eaLnBrk="1" hangingPunct="1"/>
            <a:r>
              <a:rPr lang="de-DE" sz="4000" i="1" smtClean="0">
                <a:solidFill>
                  <a:srgbClr val="FF0000"/>
                </a:solidFill>
                <a:latin typeface="Impact" pitchFamily="34" charset="0"/>
              </a:rPr>
              <a:t>Die besten Maßnahmen zur Krankenvorbeugung</a:t>
            </a:r>
            <a:endParaRPr lang="ru-RU" sz="4000" i="1" smtClean="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1433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1557338"/>
            <a:ext cx="6180138" cy="489585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74638"/>
            <a:ext cx="7343775" cy="1143000"/>
          </a:xfrm>
        </p:spPr>
        <p:txBody>
          <a:bodyPr/>
          <a:lstStyle/>
          <a:p>
            <a:pPr eaLnBrk="1" hangingPunct="1"/>
            <a:r>
              <a:rPr lang="de-DE" sz="4000" i="1" smtClean="0">
                <a:solidFill>
                  <a:srgbClr val="FF0000"/>
                </a:solidFill>
                <a:latin typeface="Impact" pitchFamily="34" charset="0"/>
              </a:rPr>
              <a:t>Ingwer Tee</a:t>
            </a:r>
            <a:endParaRPr lang="ru-RU" sz="4000" i="1" smtClean="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32770" name="Рисунок 37" descr="Описание: Ботаническое описание">
            <a:hlinkClick r:id="rId2" tooltip="&quot;Ботаническое описание&quot;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129213" y="1773238"/>
            <a:ext cx="2106612" cy="2459037"/>
          </a:xfrm>
        </p:spPr>
      </p:pic>
      <p:pic>
        <p:nvPicPr>
          <p:cNvPr id="32771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1773238"/>
            <a:ext cx="3095625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1814513" y="4868863"/>
            <a:ext cx="61928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rgbClr val="FF0000"/>
                </a:solidFill>
                <a:latin typeface="Impact" pitchFamily="34" charset="0"/>
              </a:rPr>
              <a:t>Ein paar Scheiben frische Ingwerwurzel mit kochendem Wasser übergießen, nach Geschmack ziehen lassen und mit Honig süßen</a:t>
            </a:r>
            <a:endParaRPr lang="ru-RU" i="1">
              <a:solidFill>
                <a:srgbClr val="FF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1027113" y="115888"/>
            <a:ext cx="7486650" cy="1143000"/>
          </a:xfrm>
        </p:spPr>
        <p:txBody>
          <a:bodyPr/>
          <a:lstStyle/>
          <a:p>
            <a:pPr eaLnBrk="1" hangingPunct="1"/>
            <a:r>
              <a:rPr lang="de-DE" sz="4000" i="1" smtClean="0">
                <a:solidFill>
                  <a:srgbClr val="FF0000"/>
                </a:solidFill>
                <a:latin typeface="Impact" pitchFamily="34" charset="0"/>
              </a:rPr>
              <a:t>Inhalation mit Salzwasser oder ätherischen Ölen</a:t>
            </a:r>
            <a:endParaRPr lang="ru-RU" sz="4000" i="1" smtClean="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33794" name="Рисунок 73" descr="Описание: http://t2.gstatic.com/images?q=tbn:ANd9GcQ3AWAVm0BBY_cZ-ZI1FS6pda-0llrjRjk2aEXbDi-4_Xjm4-wd0g9qf0o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500688" y="1438275"/>
            <a:ext cx="2384425" cy="2382838"/>
          </a:xfrm>
        </p:spPr>
      </p:pic>
      <p:pic>
        <p:nvPicPr>
          <p:cNvPr id="33795" name="Рисунок 76" descr="Описание: http://t1.gstatic.com/images?q=tbn:ANd9GcS_5OTiAToU3NoOlAD8Hei6JFfkD4ytcM5odGu3_UCTtSUt-U33EsPnGw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5213" y="3878263"/>
            <a:ext cx="2720975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1304925" y="1884363"/>
            <a:ext cx="4105275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 i="1">
                <a:solidFill>
                  <a:srgbClr val="FF0000"/>
                </a:solidFill>
                <a:latin typeface="Impact" pitchFamily="34" charset="0"/>
              </a:rPr>
              <a:t>Mehrmals täglich die Temperatur messen</a:t>
            </a:r>
            <a:endParaRPr lang="ru-RU" sz="4000" i="1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33797" name="Рисунок 82" descr="Описание: http://t3.gstatic.com/images?q=tbn:ANd9GcSq3wh0ptigtWRjEKNSXuNlSgBjVNslIHQwebR8O8BECYwOnCgZYZkYmw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56388" y="4005263"/>
            <a:ext cx="20288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 Box 8"/>
          <p:cNvSpPr txBox="1">
            <a:spLocks noChangeArrowheads="1"/>
          </p:cNvSpPr>
          <p:nvPr/>
        </p:nvSpPr>
        <p:spPr bwMode="auto">
          <a:xfrm>
            <a:off x="3779838" y="4700588"/>
            <a:ext cx="2730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>
                <a:solidFill>
                  <a:srgbClr val="FF0000"/>
                </a:solidFill>
                <a:latin typeface="Impact" pitchFamily="34" charset="0"/>
              </a:rPr>
              <a:t>Husten</a:t>
            </a:r>
            <a:r>
              <a:rPr lang="de-DE" sz="4000" b="1">
                <a:solidFill>
                  <a:srgbClr val="FF0000"/>
                </a:solidFill>
                <a:latin typeface="Impact" pitchFamily="34" charset="0"/>
              </a:rPr>
              <a:t>s</a:t>
            </a:r>
            <a:r>
              <a:rPr lang="de-DE" sz="4000">
                <a:solidFill>
                  <a:srgbClr val="FF0000"/>
                </a:solidFill>
                <a:latin typeface="Impact" pitchFamily="34" charset="0"/>
              </a:rPr>
              <a:t>aft einnehmen</a:t>
            </a:r>
            <a:endParaRPr lang="ru-RU" sz="4000">
              <a:solidFill>
                <a:srgbClr val="FF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0"/>
            <a:ext cx="7416800" cy="2133600"/>
          </a:xfrm>
        </p:spPr>
        <p:txBody>
          <a:bodyPr/>
          <a:lstStyle/>
          <a:p>
            <a:pPr eaLnBrk="1" hangingPunct="1"/>
            <a:r>
              <a:rPr lang="de-DE" sz="4000" i="1" smtClean="0">
                <a:solidFill>
                  <a:srgbClr val="FF0000"/>
                </a:solidFill>
                <a:latin typeface="Impact" pitchFamily="34" charset="0"/>
              </a:rPr>
              <a:t>Trinken viel Flüssigkeiten</a:t>
            </a:r>
            <a:r>
              <a:rPr lang="en-US" sz="4000" i="1" smtClean="0">
                <a:solidFill>
                  <a:srgbClr val="FF0000"/>
                </a:solidFill>
                <a:latin typeface="Impact" pitchFamily="34" charset="0"/>
              </a:rPr>
              <a:t>:</a:t>
            </a:r>
            <a:br>
              <a:rPr lang="en-US" sz="4000" i="1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en-US" sz="4000" i="1" smtClean="0">
                <a:solidFill>
                  <a:srgbClr val="FF0000"/>
                </a:solidFill>
                <a:latin typeface="Impact" pitchFamily="34" charset="0"/>
              </a:rPr>
              <a:t>am besten stilles</a:t>
            </a:r>
            <a:r>
              <a:rPr lang="de-DE" sz="4000" i="1" smtClean="0">
                <a:solidFill>
                  <a:srgbClr val="FF0000"/>
                </a:solidFill>
                <a:latin typeface="Impact" pitchFamily="34" charset="0"/>
              </a:rPr>
              <a:t> Wasser oder mit Honig gesüßte Kräutertees </a:t>
            </a:r>
            <a:endParaRPr lang="ru-RU" sz="4000" i="1" smtClean="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34818" name="Рисунок 55" descr="Описание: http://t3.gstatic.com/images?q=tbn:ANd9GcSbiZFixodaPBOpeR1dA2RmnLPr0L1ciZQAAcLaXj1wxUk9M3G83_j_1Q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508625" y="2205038"/>
            <a:ext cx="2663825" cy="1998662"/>
          </a:xfrm>
        </p:spPr>
      </p:pic>
      <p:pic>
        <p:nvPicPr>
          <p:cNvPr id="34819" name="Рисунок 58" descr="Описание: http://t3.gstatic.com/images?q=tbn:ANd9GcT7zWvMfH7Iviv7PPFNVUq6-9sG0yxeAhHe8nLkQQ8u5mmUjnRfyQlKFC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913" y="3284538"/>
            <a:ext cx="3887787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74638"/>
            <a:ext cx="7416800" cy="1143000"/>
          </a:xfrm>
        </p:spPr>
        <p:txBody>
          <a:bodyPr/>
          <a:lstStyle/>
          <a:p>
            <a:pPr eaLnBrk="1" hangingPunct="1"/>
            <a:r>
              <a:rPr lang="de-DE" sz="4000" i="1" smtClean="0">
                <a:solidFill>
                  <a:srgbClr val="FF0000"/>
                </a:solidFill>
                <a:latin typeface="Impact" pitchFamily="34" charset="0"/>
              </a:rPr>
              <a:t>Ausreichend Vitamin C stärkt das Immunsystem</a:t>
            </a:r>
            <a:endParaRPr lang="ru-RU" sz="4000" i="1" smtClean="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35842" name="Рисунок 61" descr="Описание: http://t1.gstatic.com/images?q=tbn:ANd9GcTVVQtPS8WNdAhMBOTVm5xzqsFMOTIOmSXKU_OSTIVag32EQ3viabL9mqk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2349500"/>
            <a:ext cx="35496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Рисунок 46" descr="Описание: http://t3.gstatic.com/images?q=tbn:ANd9GcQSpJ3SeNJY1cikeJzwd2IOPdxLjzzHz-RNaL2QbzVROVRml2Ojveg6g5Q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1628775"/>
            <a:ext cx="2166938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idx="1"/>
          </p:nvPr>
        </p:nvSpPr>
        <p:spPr>
          <a:xfrm>
            <a:off x="4643438" y="1700213"/>
            <a:ext cx="3816350" cy="4454525"/>
          </a:xfrm>
        </p:spPr>
        <p:txBody>
          <a:bodyPr/>
          <a:lstStyle/>
          <a:p>
            <a:pPr marL="0" lvl="1" indent="0" algn="ctr" eaLnBrk="1" hangingPunct="1">
              <a:buFontTx/>
              <a:buNone/>
            </a:pPr>
            <a:r>
              <a:rPr lang="de-DE" sz="4400" smtClean="0">
                <a:solidFill>
                  <a:srgbClr val="0000FF"/>
                </a:solidFill>
              </a:rPr>
              <a:t>Jeden Morgen muss man die Zähne putzen und sich kalt waschen</a:t>
            </a:r>
            <a:endParaRPr lang="ru-RU" sz="4400" smtClean="0">
              <a:solidFill>
                <a:srgbClr val="0000FF"/>
              </a:solidFill>
            </a:endParaRP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99592" y="854584"/>
            <a:ext cx="3919537" cy="540067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i="1" smtClean="0">
                <a:solidFill>
                  <a:srgbClr val="FF0000"/>
                </a:solidFill>
                <a:latin typeface="Impact" pitchFamily="34" charset="0"/>
              </a:rPr>
              <a:t>Jeden Tag- Morgengymnastik</a:t>
            </a:r>
            <a:endParaRPr lang="ru-RU" i="1" smtClean="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16386" name="Рисунок 2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1557338"/>
            <a:ext cx="5035550" cy="513397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74638"/>
            <a:ext cx="7643812" cy="1143000"/>
          </a:xfrm>
        </p:spPr>
        <p:txBody>
          <a:bodyPr/>
          <a:lstStyle/>
          <a:p>
            <a:pPr eaLnBrk="1" hangingPunct="1"/>
            <a:r>
              <a:rPr lang="de-DE" sz="4000" i="1" smtClean="0">
                <a:solidFill>
                  <a:srgbClr val="FF0000"/>
                </a:solidFill>
                <a:latin typeface="Impact" pitchFamily="34" charset="0"/>
              </a:rPr>
              <a:t>Regelmäßig Sauna- Besuche, Dusche oder Badewanne</a:t>
            </a:r>
            <a:endParaRPr lang="ru-RU" sz="4000" i="1" smtClean="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701800"/>
            <a:ext cx="6700837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74638"/>
            <a:ext cx="7643812" cy="1143000"/>
          </a:xfrm>
        </p:spPr>
        <p:txBody>
          <a:bodyPr/>
          <a:lstStyle/>
          <a:p>
            <a:pPr eaLnBrk="1" hangingPunct="1"/>
            <a:r>
              <a:rPr lang="de-DE" sz="4000" i="1" smtClean="0">
                <a:solidFill>
                  <a:srgbClr val="FF0000"/>
                </a:solidFill>
                <a:latin typeface="Impact" pitchFamily="34" charset="0"/>
              </a:rPr>
              <a:t>Kalte Wasser beleben und aktivisieren das Immunsystem</a:t>
            </a:r>
            <a:endParaRPr lang="ru-RU" sz="4000" i="1" smtClean="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18434" name="Рисунок 91" descr="Описание: http://t2.gstatic.com/images?q=tbn:ANd9GcSPbuhQgr9VP_NudWVHf-2oBEEhFBM28Zy1okN_cBCRkSWnlVVX7U8OOGwt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300288" y="4446588"/>
            <a:ext cx="1797050" cy="2149475"/>
          </a:xfrm>
        </p:spPr>
      </p:pic>
      <p:pic>
        <p:nvPicPr>
          <p:cNvPr id="18435" name="Рисунок 94" descr="Описание: http://t2.gstatic.com/images?q=tbn:ANd9GcS5IKjgSMzopmqCsYranRkD9PNWjP2bijFkmC2LjqOH18IJz-XBXtNOqa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1557338"/>
            <a:ext cx="2411412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8263" y="3860800"/>
            <a:ext cx="29432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03350" y="1971675"/>
            <a:ext cx="35909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idx="1"/>
          </p:nvPr>
        </p:nvSpPr>
        <p:spPr>
          <a:xfrm>
            <a:off x="4284663" y="333375"/>
            <a:ext cx="4679950" cy="5472113"/>
          </a:xfrm>
        </p:spPr>
        <p:txBody>
          <a:bodyPr/>
          <a:lstStyle/>
          <a:p>
            <a:pPr eaLnBrk="1" hangingPunct="1"/>
            <a:r>
              <a:rPr lang="de-DE" i="1" smtClean="0">
                <a:solidFill>
                  <a:srgbClr val="FF0000"/>
                </a:solidFill>
                <a:latin typeface="Impact" pitchFamily="34" charset="0"/>
              </a:rPr>
              <a:t>Richtige Ernährung mit viel Obst und Gemüse, damit dem Körper alle lebensnotwendigen Vitamine und Mineralstoff in ausreichender Mende zur Verfügung stehen</a:t>
            </a:r>
            <a:endParaRPr lang="ru-RU" i="1" smtClean="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4724400"/>
            <a:ext cx="72009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3788" y="549275"/>
            <a:ext cx="3544887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idx="1"/>
          </p:nvPr>
        </p:nvSpPr>
        <p:spPr>
          <a:xfrm>
            <a:off x="992188" y="260350"/>
            <a:ext cx="7416800" cy="10080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e-DE" i="1" smtClean="0">
                <a:solidFill>
                  <a:srgbClr val="FF0000"/>
                </a:solidFill>
                <a:latin typeface="Impact" pitchFamily="34" charset="0"/>
              </a:rPr>
              <a:t>Der</a:t>
            </a:r>
            <a:r>
              <a:rPr lang="uk-UA" i="1" smtClean="0">
                <a:solidFill>
                  <a:srgbClr val="FF0000"/>
                </a:solidFill>
                <a:latin typeface="Impact" pitchFamily="34" charset="0"/>
              </a:rPr>
              <a:t> </a:t>
            </a:r>
            <a:r>
              <a:rPr lang="de-DE" i="1" smtClean="0">
                <a:solidFill>
                  <a:srgbClr val="FF0000"/>
                </a:solidFill>
                <a:latin typeface="Impact" pitchFamily="34" charset="0"/>
              </a:rPr>
              <a:t>Mensch</a:t>
            </a:r>
            <a:r>
              <a:rPr lang="uk-UA" i="1" smtClean="0">
                <a:solidFill>
                  <a:srgbClr val="FF0000"/>
                </a:solidFill>
                <a:latin typeface="Impact" pitchFamily="34" charset="0"/>
              </a:rPr>
              <a:t> </a:t>
            </a:r>
            <a:r>
              <a:rPr lang="de-DE" i="1" smtClean="0">
                <a:solidFill>
                  <a:srgbClr val="FF0000"/>
                </a:solidFill>
                <a:latin typeface="Impact" pitchFamily="34" charset="0"/>
              </a:rPr>
              <a:t>soll</a:t>
            </a:r>
            <a:r>
              <a:rPr lang="uk-UA" i="1" smtClean="0">
                <a:solidFill>
                  <a:srgbClr val="FF0000"/>
                </a:solidFill>
                <a:latin typeface="Impact" pitchFamily="34" charset="0"/>
              </a:rPr>
              <a:t> </a:t>
            </a:r>
            <a:r>
              <a:rPr lang="de-DE" i="1" smtClean="0">
                <a:solidFill>
                  <a:srgbClr val="FF0000"/>
                </a:solidFill>
                <a:latin typeface="Impact" pitchFamily="34" charset="0"/>
              </a:rPr>
              <a:t>wenig</a:t>
            </a:r>
            <a:r>
              <a:rPr lang="uk-UA" i="1" smtClean="0">
                <a:solidFill>
                  <a:srgbClr val="FF0000"/>
                </a:solidFill>
                <a:latin typeface="Impact" pitchFamily="34" charset="0"/>
              </a:rPr>
              <a:t> </a:t>
            </a:r>
            <a:r>
              <a:rPr lang="de-DE" i="1" smtClean="0">
                <a:solidFill>
                  <a:srgbClr val="FF0000"/>
                </a:solidFill>
                <a:latin typeface="Impact" pitchFamily="34" charset="0"/>
              </a:rPr>
              <a:t>fette und </a:t>
            </a:r>
            <a:r>
              <a:rPr lang="uk-UA" i="1" smtClean="0">
                <a:solidFill>
                  <a:srgbClr val="FF0000"/>
                </a:solidFill>
                <a:latin typeface="Impact" pitchFamily="34" charset="0"/>
              </a:rPr>
              <a:t> </a:t>
            </a:r>
            <a:r>
              <a:rPr lang="de-DE" i="1" smtClean="0">
                <a:solidFill>
                  <a:srgbClr val="FF0000"/>
                </a:solidFill>
                <a:latin typeface="Impact" pitchFamily="34" charset="0"/>
              </a:rPr>
              <a:t>mehr</a:t>
            </a:r>
          </a:p>
          <a:p>
            <a:pPr algn="ctr" eaLnBrk="1" hangingPunct="1">
              <a:buFontTx/>
              <a:buNone/>
            </a:pPr>
            <a:r>
              <a:rPr lang="de-DE" i="1" smtClean="0">
                <a:solidFill>
                  <a:srgbClr val="FF0000"/>
                </a:solidFill>
                <a:latin typeface="Impact" pitchFamily="34" charset="0"/>
              </a:rPr>
              <a:t>Magere</a:t>
            </a:r>
            <a:r>
              <a:rPr lang="uk-UA" i="1" smtClean="0">
                <a:solidFill>
                  <a:srgbClr val="FF0000"/>
                </a:solidFill>
                <a:latin typeface="Impact" pitchFamily="34" charset="0"/>
              </a:rPr>
              <a:t> </a:t>
            </a:r>
            <a:r>
              <a:rPr lang="de-DE" i="1" smtClean="0">
                <a:solidFill>
                  <a:srgbClr val="FF0000"/>
                </a:solidFill>
                <a:latin typeface="Impact" pitchFamily="34" charset="0"/>
              </a:rPr>
              <a:t>Produkte </a:t>
            </a:r>
            <a:r>
              <a:rPr lang="uk-UA" i="1" smtClean="0">
                <a:solidFill>
                  <a:srgbClr val="FF0000"/>
                </a:solidFill>
                <a:latin typeface="Impact" pitchFamily="34" charset="0"/>
              </a:rPr>
              <a:t> </a:t>
            </a:r>
            <a:r>
              <a:rPr lang="de-DE" i="1" smtClean="0">
                <a:solidFill>
                  <a:srgbClr val="FF0000"/>
                </a:solidFill>
                <a:latin typeface="Impact" pitchFamily="34" charset="0"/>
              </a:rPr>
              <a:t>essen </a:t>
            </a:r>
          </a:p>
          <a:p>
            <a:pPr eaLnBrk="1" hangingPunct="1">
              <a:buFontTx/>
              <a:buNone/>
            </a:pPr>
            <a:r>
              <a:rPr lang="de-DE" sz="2400" smtClean="0"/>
              <a:t> </a:t>
            </a:r>
            <a:endParaRPr lang="ru-RU" sz="2400" smtClean="0"/>
          </a:p>
        </p:txBody>
      </p:sp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484313"/>
            <a:ext cx="5299075" cy="499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idx="1"/>
          </p:nvPr>
        </p:nvSpPr>
        <p:spPr>
          <a:xfrm>
            <a:off x="1230313" y="836613"/>
            <a:ext cx="3465512" cy="2044700"/>
          </a:xfrm>
        </p:spPr>
        <p:txBody>
          <a:bodyPr/>
          <a:lstStyle/>
          <a:p>
            <a:pPr eaLnBrk="1" hangingPunct="1"/>
            <a:r>
              <a:rPr lang="de-DE" i="1" smtClean="0">
                <a:solidFill>
                  <a:srgbClr val="FF0000"/>
                </a:solidFill>
                <a:latin typeface="Impact" pitchFamily="34" charset="0"/>
              </a:rPr>
              <a:t>Wenig Zucker</a:t>
            </a:r>
          </a:p>
          <a:p>
            <a:pPr eaLnBrk="1" hangingPunct="1"/>
            <a:r>
              <a:rPr lang="de-DE" i="1" smtClean="0">
                <a:solidFill>
                  <a:srgbClr val="FF0000"/>
                </a:solidFill>
                <a:latin typeface="Impact" pitchFamily="34" charset="0"/>
              </a:rPr>
              <a:t>Wenig Salz</a:t>
            </a:r>
          </a:p>
          <a:p>
            <a:pPr eaLnBrk="1" hangingPunct="1"/>
            <a:r>
              <a:rPr lang="de-DE" i="1" smtClean="0">
                <a:solidFill>
                  <a:srgbClr val="FF0000"/>
                </a:solidFill>
                <a:latin typeface="Impact" pitchFamily="34" charset="0"/>
              </a:rPr>
              <a:t>Viel Trinken!</a:t>
            </a:r>
          </a:p>
          <a:p>
            <a:pPr eaLnBrk="1" hangingPunct="1"/>
            <a:endParaRPr lang="ru-RU" smtClean="0"/>
          </a:p>
        </p:txBody>
      </p:sp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88913"/>
            <a:ext cx="30289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3789363"/>
            <a:ext cx="3494087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8_ZSj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228</Words>
  <Application>Microsoft Office PowerPoint</Application>
  <PresentationFormat>Экран (4:3)</PresentationFormat>
  <Paragraphs>45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Calibri</vt:lpstr>
      <vt:lpstr>Arial</vt:lpstr>
      <vt:lpstr>Impact</vt:lpstr>
      <vt:lpstr>68_ZSj</vt:lpstr>
      <vt:lpstr>Слайд 1</vt:lpstr>
      <vt:lpstr>Die besten Maßnahmen zur Krankenvorbeugung</vt:lpstr>
      <vt:lpstr>Слайд 3</vt:lpstr>
      <vt:lpstr>Jeden Tag- Morgengymnastik</vt:lpstr>
      <vt:lpstr>Regelmäßig Sauna- Besuche, Dusche oder Badewanne</vt:lpstr>
      <vt:lpstr>Kalte Wasser beleben und aktivisieren das Immunsystem</vt:lpstr>
      <vt:lpstr>Слайд 7</vt:lpstr>
      <vt:lpstr>Слайд 8</vt:lpstr>
      <vt:lpstr>Слайд 9</vt:lpstr>
      <vt:lpstr>Süßigkeiten sind lecker, aber man soll sie nicht oft essen </vt:lpstr>
      <vt:lpstr>Kalzium gegen Stress</vt:lpstr>
      <vt:lpstr>Sport treiben - gesund bleiben</vt:lpstr>
      <vt:lpstr>Um stark und gesund zu sein, muss man viel bewegen</vt:lpstr>
      <vt:lpstr>Nach der Arbeit brauchen wir  eine Stunde Ruhe</vt:lpstr>
      <vt:lpstr>Rauchen gefährdet Ihre Gesundheit!</vt:lpstr>
      <vt:lpstr>Слайд 16</vt:lpstr>
      <vt:lpstr>Computer? Ja, aber nicht so lange</vt:lpstr>
      <vt:lpstr>Maßnahmen, eine Erkältung schnell los zu werden</vt:lpstr>
      <vt:lpstr>Die Nase mit Salzwasser spülen</vt:lpstr>
      <vt:lpstr>Ingwer Tee</vt:lpstr>
      <vt:lpstr>Inhalation mit Salzwasser oder ätherischen Ölen</vt:lpstr>
      <vt:lpstr>Trinken viel Flüssigkeiten: am besten stilles Wasser oder mit Honig gesüßte Kräutertees </vt:lpstr>
      <vt:lpstr>Ausreichend Vitamin C stärkt das Immunsystem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OSVITA</cp:lastModifiedBy>
  <cp:revision>9</cp:revision>
  <dcterms:created xsi:type="dcterms:W3CDTF">2011-11-13T19:28:25Z</dcterms:created>
  <dcterms:modified xsi:type="dcterms:W3CDTF">2011-11-28T09:25:44Z</dcterms:modified>
</cp:coreProperties>
</file>