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extLst>
        </p:spPr>
        <p:txBody>
          <a:bodyPr/>
          <a:lstStyle/>
          <a:p>
            <a:pPr>
              <a:defRPr/>
            </a:pPr>
            <a:endParaRPr lang="ru-RU">
              <a:solidFill>
                <a:srgbClr val="000000"/>
              </a:solidFill>
              <a:latin typeface="+mn-lt"/>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extLst>
          </p:spPr>
          <p:txBody>
            <a:bodyPr/>
            <a:lstStyle/>
            <a:p>
              <a:pPr>
                <a:defRPr/>
              </a:pPr>
              <a:endParaRPr lang="ru-RU">
                <a:solidFill>
                  <a:srgbClr val="000000"/>
                </a:solidFill>
                <a:latin typeface="+mn-lt"/>
              </a:endParaRPr>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extLst>
          </p:spPr>
          <p:txBody>
            <a:bodyPr/>
            <a:lstStyle/>
            <a:p>
              <a:pPr>
                <a:defRPr/>
              </a:pPr>
              <a:endParaRPr lang="ru-RU">
                <a:solidFill>
                  <a:srgbClr val="000000"/>
                </a:solidFill>
                <a:latin typeface="+mn-lt"/>
              </a:endParaRPr>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extLst>
          </p:spPr>
          <p:txBody>
            <a:bodyPr/>
            <a:lstStyle/>
            <a:p>
              <a:pPr>
                <a:defRPr/>
              </a:pPr>
              <a:endParaRPr lang="ru-RU">
                <a:solidFill>
                  <a:srgbClr val="000000"/>
                </a:solidFill>
                <a:latin typeface="+mn-lt"/>
              </a:endParaRPr>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extLst>
          </p:spPr>
          <p:txBody>
            <a:bodyPr/>
            <a:lstStyle/>
            <a:p>
              <a:pPr>
                <a:defRPr/>
              </a:pPr>
              <a:endParaRPr lang="ru-RU">
                <a:solidFill>
                  <a:srgbClr val="000000"/>
                </a:solidFill>
                <a:latin typeface="+mn-lt"/>
              </a:endParaRPr>
            </a:p>
          </p:txBody>
        </p:sp>
        <p:sp>
          <p:nvSpPr>
            <p:cNvPr id="18" name="Freeform 21"/>
            <p:cNvSpPr>
              <a:spLocks/>
            </p:cNvSpPr>
            <p:nvPr userDrawn="1"/>
          </p:nvSpPr>
          <p:spPr bwMode="auto">
            <a:xfrm rot="7320404">
              <a:off x="5000" y="2913"/>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23" name="Freeform 26"/>
              <p:cNvSpPr>
                <a:spLocks/>
              </p:cNvSpPr>
              <p:nvPr userDrawn="1"/>
            </p:nvSpPr>
            <p:spPr bwMode="auto">
              <a:xfrm rot="7320404">
                <a:off x="5364" y="2873"/>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24" name="Freeform 27"/>
              <p:cNvSpPr>
                <a:spLocks/>
              </p:cNvSpPr>
              <p:nvPr userDrawn="1"/>
            </p:nvSpPr>
            <p:spPr bwMode="auto">
              <a:xfrm rot="7320404">
                <a:off x="5137"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extLst>
        </p:spPr>
        <p:txBody>
          <a:bodyPr/>
          <a:lstStyle/>
          <a:p>
            <a:pPr>
              <a:defRPr/>
            </a:pPr>
            <a:endParaRPr lang="ru-RU">
              <a:solidFill>
                <a:srgbClr val="000000"/>
              </a:solidFill>
              <a:latin typeface="+mn-lt"/>
            </a:endParaRPr>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extLst>
        </p:spPr>
        <p:txBody>
          <a:bodyPr/>
          <a:lstStyle/>
          <a:p>
            <a:pPr>
              <a:defRPr/>
            </a:pPr>
            <a:endParaRPr lang="ru-RU">
              <a:solidFill>
                <a:srgbClr val="000000"/>
              </a:solidFill>
              <a:latin typeface="+mn-lt"/>
            </a:endParaRPr>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fontAlgn="auto">
              <a:spcBef>
                <a:spcPts val="0"/>
              </a:spcBef>
              <a:spcAft>
                <a:spcPts val="0"/>
              </a:spcAft>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fontAlgn="auto">
              <a:spcBef>
                <a:spcPts val="0"/>
              </a:spcBef>
              <a:spcAft>
                <a:spcPts val="0"/>
              </a:spcAft>
              <a:defRPr/>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40BD0A9C-348B-45E7-B70B-A1ED29405CD5}" type="slidenum">
              <a:rPr lang="ru-RU"/>
              <a:pPr>
                <a:defRPr/>
              </a:pPr>
              <a:t>‹#›</a:t>
            </a:fld>
            <a:endParaRPr lang="ru-RU"/>
          </a:p>
        </p:txBody>
      </p:sp>
    </p:spTree>
  </p:cSld>
  <p:clrMapOvr>
    <a:masterClrMapping/>
  </p:clrMapOvr>
  <p:transition spd="med">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2F2EAEA-6E20-42CA-BFA5-F20576245E15}" type="slidenum">
              <a:rPr lang="ru-RU"/>
              <a:pPr>
                <a:defRPr/>
              </a:pPr>
              <a:t>‹#›</a:t>
            </a:fld>
            <a:endParaRPr lang="ru-RU"/>
          </a:p>
        </p:txBody>
      </p:sp>
    </p:spTree>
  </p:cSld>
  <p:clrMapOvr>
    <a:masterClrMapping/>
  </p:clrMapOvr>
  <p:transition spd="med">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C487BCA-EC60-4334-9B33-F71461108972}" type="slidenum">
              <a:rPr lang="ru-RU"/>
              <a:pPr>
                <a:defRPr/>
              </a:pPr>
              <a:t>‹#›</a:t>
            </a:fld>
            <a:endParaRPr lang="ru-RU"/>
          </a:p>
        </p:txBody>
      </p:sp>
    </p:spTree>
  </p:cSld>
  <p:clrMapOvr>
    <a:masterClrMapping/>
  </p:clrMapOvr>
  <p:transition spd="med">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152400"/>
            <a:ext cx="7696200" cy="5334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DF4A3CB-CC2E-46FC-86EE-E588202B2285}" type="slidenum">
              <a:rPr lang="ru-RU"/>
              <a:pPr>
                <a:defRPr/>
              </a:pPr>
              <a:t>‹#›</a:t>
            </a:fld>
            <a:endParaRPr lang="ru-RU"/>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9F62E9F5-72ED-4B07-A73A-DD12FAFC6ABA}" type="slidenum">
              <a:rPr lang="ru-RU"/>
              <a:pPr>
                <a:defRPr/>
              </a:pPr>
              <a:t>‹#›</a:t>
            </a:fld>
            <a:endParaRPr lang="ru-RU"/>
          </a:p>
        </p:txBody>
      </p:sp>
    </p:spTree>
  </p:cSld>
  <p:clrMapOvr>
    <a:masterClrMapping/>
  </p:clrMapOvr>
  <p:transition spd="med">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6C50C91D-C43D-466D-B88B-05E8648B15E6}" type="slidenum">
              <a:rPr lang="ru-RU"/>
              <a:pPr>
                <a:defRPr/>
              </a:pPr>
              <a:t>‹#›</a:t>
            </a:fld>
            <a:endParaRPr lang="ru-RU"/>
          </a:p>
        </p:txBody>
      </p:sp>
    </p:spTree>
  </p:cSld>
  <p:clrMapOvr>
    <a:masterClrMapping/>
  </p:clrMapOvr>
  <p:transition spd="med">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ADAB7FA-ABBE-4D14-A2FF-AA5F435F6380}" type="slidenum">
              <a:rPr lang="ru-RU"/>
              <a:pPr>
                <a:defRPr/>
              </a:pPr>
              <a:t>‹#›</a:t>
            </a:fld>
            <a:endParaRPr lang="ru-RU"/>
          </a:p>
        </p:txBody>
      </p:sp>
    </p:spTree>
  </p:cSld>
  <p:clrMapOvr>
    <a:masterClrMapping/>
  </p:clrMapOvr>
  <p:transition spd="med">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FEF4513F-CD95-4460-ABC9-8AC8BC28C299}" type="slidenum">
              <a:rPr lang="ru-RU"/>
              <a:pPr>
                <a:defRPr/>
              </a:pPr>
              <a:t>‹#›</a:t>
            </a:fld>
            <a:endParaRPr lang="ru-RU"/>
          </a:p>
        </p:txBody>
      </p:sp>
    </p:spTree>
  </p:cSld>
  <p:clrMapOvr>
    <a:masterClrMapping/>
  </p:clrMapOvr>
  <p:transition spd="med">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ECCB8B6-8CAB-4D12-8DB9-05ADBA4735A9}" type="slidenum">
              <a:rPr lang="ru-RU"/>
              <a:pPr>
                <a:defRPr/>
              </a:pPr>
              <a:t>‹#›</a:t>
            </a:fld>
            <a:endParaRPr lang="ru-RU"/>
          </a:p>
        </p:txBody>
      </p:sp>
    </p:spTree>
  </p:cSld>
  <p:clrMapOvr>
    <a:masterClrMapping/>
  </p:clrMapOvr>
  <p:transition spd="med">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5057F31-88D5-4476-A5D6-E6DA3FAC28F6}" type="slidenum">
              <a:rPr lang="ru-RU"/>
              <a:pPr>
                <a:defRPr/>
              </a:pPr>
              <a:t>‹#›</a:t>
            </a:fld>
            <a:endParaRPr lang="ru-RU"/>
          </a:p>
        </p:txBody>
      </p:sp>
    </p:spTree>
  </p:cSld>
  <p:clrMapOvr>
    <a:masterClrMapping/>
  </p:clrMapOvr>
  <p:transition spd="med">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FAB5A8B-3F0E-4327-8B8C-8D8BE8CA73C2}" type="slidenum">
              <a:rPr lang="ru-RU"/>
              <a:pPr>
                <a:defRPr/>
              </a:pPr>
              <a:t>‹#›</a:t>
            </a:fld>
            <a:endParaRPr lang="ru-RU"/>
          </a:p>
        </p:txBody>
      </p:sp>
    </p:spTree>
  </p:cSld>
  <p:clrMapOvr>
    <a:masterClrMapping/>
  </p:clrMapOvr>
  <p:transition spd="med">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7473C815-E6E8-4FF7-9484-B67D448AD718}" type="slidenum">
              <a:rPr lang="ru-RU"/>
              <a:pPr>
                <a:defRPr/>
              </a:pPr>
              <a:t>‹#›</a:t>
            </a:fld>
            <a:endParaRPr lang="ru-RU"/>
          </a:p>
        </p:txBody>
      </p:sp>
    </p:spTree>
  </p:cSld>
  <p:clrMapOvr>
    <a:masterClrMapping/>
  </p:clrMapOvr>
  <p:transition spd="med">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extLst>
        </p:spPr>
        <p:txBody>
          <a:bodyPr/>
          <a:lstStyle/>
          <a:p>
            <a:pPr>
              <a:defRPr/>
            </a:pPr>
            <a:endParaRPr lang="ru-RU">
              <a:solidFill>
                <a:srgbClr val="000000"/>
              </a:solidFill>
              <a:latin typeface="+mn-lt"/>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909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ru-RU"/>
          </a:p>
        </p:txBody>
      </p:sp>
      <p:sp>
        <p:nvSpPr>
          <p:cNvPr id="8909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ru-RU"/>
          </a:p>
        </p:txBody>
      </p:sp>
      <p:sp>
        <p:nvSpPr>
          <p:cNvPr id="8909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77A09A1E-B94E-4F19-B61A-CC537241CF52}" type="slidenum">
              <a:rPr lang="ru-RU"/>
              <a:pPr>
                <a:defRPr/>
              </a:pPr>
              <a:t>‹#›</a:t>
            </a:fld>
            <a:endParaRPr lang="ru-RU"/>
          </a:p>
        </p:txBody>
      </p:sp>
      <p:sp>
        <p:nvSpPr>
          <p:cNvPr id="1032"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extLst>
        </p:spPr>
        <p:txBody>
          <a:bodyPr/>
          <a:lstStyle/>
          <a:p>
            <a:pPr>
              <a:defRPr/>
            </a:pPr>
            <a:endParaRPr lang="ru-RU">
              <a:solidFill>
                <a:srgbClr val="000000"/>
              </a:solidFill>
              <a:latin typeface="+mn-lt"/>
            </a:endParaRPr>
          </a:p>
        </p:txBody>
      </p:sp>
      <p:sp>
        <p:nvSpPr>
          <p:cNvPr id="1033"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extLst>
          </p:spPr>
          <p:txBody>
            <a:bodyPr/>
            <a:lstStyle/>
            <a:p>
              <a:pPr>
                <a:defRPr/>
              </a:pPr>
              <a:endParaRPr lang="ru-RU">
                <a:solidFill>
                  <a:srgbClr val="000000"/>
                </a:solidFill>
                <a:latin typeface="+mn-lt"/>
              </a:endParaRPr>
            </a:p>
          </p:txBody>
        </p:sp>
        <p:sp>
          <p:nvSpPr>
            <p:cNvPr id="1052"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extLst>
          </p:spPr>
          <p:txBody>
            <a:bodyPr/>
            <a:lstStyle/>
            <a:p>
              <a:pPr>
                <a:defRPr/>
              </a:pPr>
              <a:endParaRPr lang="ru-RU">
                <a:solidFill>
                  <a:srgbClr val="000000"/>
                </a:solidFill>
                <a:latin typeface="+mn-lt"/>
              </a:endParaRPr>
            </a:p>
          </p:txBody>
        </p:sp>
        <p:sp>
          <p:nvSpPr>
            <p:cNvPr id="1053"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extLst>
          </p:spPr>
          <p:txBody>
            <a:bodyPr/>
            <a:lstStyle/>
            <a:p>
              <a:pPr>
                <a:defRPr/>
              </a:pPr>
              <a:endParaRPr lang="ru-RU">
                <a:solidFill>
                  <a:srgbClr val="000000"/>
                </a:solidFill>
                <a:latin typeface="+mn-lt"/>
              </a:endParaRPr>
            </a:p>
          </p:txBody>
        </p:sp>
        <p:sp>
          <p:nvSpPr>
            <p:cNvPr id="1054"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sp>
          <p:nvSpPr>
            <p:cNvPr id="1055"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extLst>
          </p:spPr>
          <p:txBody>
            <a:bodyPr/>
            <a:lstStyle/>
            <a:p>
              <a:pPr>
                <a:defRPr/>
              </a:pPr>
              <a:endParaRPr lang="ru-RU">
                <a:solidFill>
                  <a:srgbClr val="000000"/>
                </a:solidFill>
                <a:latin typeface="+mn-lt"/>
              </a:endParaRPr>
            </a:p>
          </p:txBody>
        </p:sp>
        <p:sp>
          <p:nvSpPr>
            <p:cNvPr id="1056"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extLst>
          </p:spPr>
          <p:txBody>
            <a:bodyPr/>
            <a:lstStyle/>
            <a:p>
              <a:pPr>
                <a:defRPr/>
              </a:pPr>
              <a:endParaRPr lang="ru-RU">
                <a:solidFill>
                  <a:srgbClr val="000000"/>
                </a:solidFill>
                <a:latin typeface="+mn-lt"/>
              </a:endParaRPr>
            </a:p>
          </p:txBody>
        </p:sp>
        <p:sp>
          <p:nvSpPr>
            <p:cNvPr id="1057"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sp>
          <p:nvSpPr>
            <p:cNvPr id="1058"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extLst>
          </p:spPr>
          <p:txBody>
            <a:bodyPr/>
            <a:lstStyle/>
            <a:p>
              <a:pPr>
                <a:defRPr/>
              </a:pPr>
              <a:endParaRPr lang="ru-RU">
                <a:solidFill>
                  <a:srgbClr val="000000"/>
                </a:solidFill>
                <a:latin typeface="+mn-lt"/>
              </a:endParaRPr>
            </a:p>
          </p:txBody>
        </p:sp>
        <p:sp>
          <p:nvSpPr>
            <p:cNvPr id="1059"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extLst>
          </p:spPr>
          <p:txBody>
            <a:bodyPr/>
            <a:lstStyle/>
            <a:p>
              <a:pPr>
                <a:defRPr/>
              </a:pPr>
              <a:endParaRPr lang="ru-RU">
                <a:solidFill>
                  <a:srgbClr val="000000"/>
                </a:solidFill>
                <a:latin typeface="+mn-lt"/>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5"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6"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sp>
            <p:nvSpPr>
              <p:cNvPr id="1062"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63"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64"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67"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68"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69"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0"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1"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2"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73"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extLst>
          </p:spPr>
          <p:txBody>
            <a:bodyPr/>
            <a:lstStyle/>
            <a:p>
              <a:pPr>
                <a:defRPr/>
              </a:pPr>
              <a:endParaRPr lang="ru-RU">
                <a:solidFill>
                  <a:srgbClr val="000000"/>
                </a:solidFill>
                <a:latin typeface="+mn-lt"/>
              </a:endParaRPr>
            </a:p>
          </p:txBody>
        </p:sp>
        <p:sp>
          <p:nvSpPr>
            <p:cNvPr id="1050"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extLst>
          </p:spPr>
          <p:txBody>
            <a:bodyPr/>
            <a:lstStyle/>
            <a:p>
              <a:pPr>
                <a:defRPr/>
              </a:pPr>
              <a:endParaRPr lang="ru-RU">
                <a:solidFill>
                  <a:srgbClr val="000000"/>
                </a:solidFill>
                <a:latin typeface="+mn-lt"/>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2" name="Freeform 45"/>
                <p:cNvSpPr>
                  <a:spLocks/>
                </p:cNvSpPr>
                <p:nvPr userDrawn="1"/>
              </p:nvSpPr>
              <p:spPr bwMode="auto">
                <a:xfrm rot="-3172564">
                  <a:off x="5062" y="318"/>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3" name="Freeform 46"/>
                <p:cNvSpPr>
                  <a:spLocks/>
                </p:cNvSpPr>
                <p:nvPr userDrawn="1"/>
              </p:nvSpPr>
              <p:spPr bwMode="auto">
                <a:xfrm rot="-3172564">
                  <a:off x="4872" y="168"/>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4"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5" name="Freeform 48"/>
                <p:cNvSpPr>
                  <a:spLocks/>
                </p:cNvSpPr>
                <p:nvPr userDrawn="1"/>
              </p:nvSpPr>
              <p:spPr bwMode="auto">
                <a:xfrm rot="-3172564">
                  <a:off x="5311" y="883"/>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6" name="Freeform 49"/>
                <p:cNvSpPr>
                  <a:spLocks/>
                </p:cNvSpPr>
                <p:nvPr userDrawn="1"/>
              </p:nvSpPr>
              <p:spPr bwMode="auto">
                <a:xfrm rot="-3172564">
                  <a:off x="5253" y="792"/>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7"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sp>
              <p:nvSpPr>
                <p:cNvPr id="1048" name="Freeform 51"/>
                <p:cNvSpPr>
                  <a:spLocks/>
                </p:cNvSpPr>
                <p:nvPr userDrawn="1"/>
              </p:nvSpPr>
              <p:spPr bwMode="auto">
                <a:xfrm rot="-3172564">
                  <a:off x="4961" y="128"/>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extLst>
              </p:spPr>
              <p:txBody>
                <a:bodyPr/>
                <a:lstStyle/>
                <a:p>
                  <a:pPr>
                    <a:defRPr/>
                  </a:pPr>
                  <a:endParaRPr lang="ru-RU">
                    <a:solidFill>
                      <a:srgbClr val="000000"/>
                    </a:solidFill>
                    <a:latin typeface="+mn-lt"/>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extLst>
          </p:spPr>
          <p:txBody>
            <a:bodyPr/>
            <a:lstStyle/>
            <a:p>
              <a:pPr>
                <a:defRPr/>
              </a:pPr>
              <a:endParaRPr lang="ru-RU">
                <a:solidFill>
                  <a:srgbClr val="000000"/>
                </a:solidFill>
                <a:latin typeface="+mn-lt"/>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uisine.at/recipes/rezept_0637380_baeuerlicher_kaninchenbraten.htm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uisine.at/recipes/rezept_0136132_sahnige_kartoffelsuppe_mit_krabben.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cuisine.at/recipes/rezept_0918260_salami_pizza_mit_champignon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uisine.at/recipes/rezept_0617782_salatblume_blattsalat_mit_bananen_tomaten_fuellung.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www.cuisine.at/recipes/rezept_1389638_salat_gemues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www.ayzdorov.ru/images/novosti/chai.jpg&amp;imgrefurl=http://uniat.ucoz.com/load/khvorobi_i_jikh_likuvannja/silnaja_i_slabaja_immunnaja_sistema/11-1-0-4263&amp;usg=__IXK1z8gOPSRpacjSUNLUEjomq6s=&amp;h=275&amp;w=293&amp;sz=14&amp;hl=ru&amp;start=72&amp;zoom=1&amp;tbnid=xEATF1AsoL0mxM:&amp;tbnh=108&amp;tbnw=115&amp;ei=XPuqTuaKA9DUsgbHrNHKDw&amp;prev=/search?q=%D0%BA%D0%B0%D1%80%D1%82%D0%B8%D0%BD%D0%BA%D0%B8+%D0%BB%D1%96%D0%BA%D1%83%D0%B2%D0%B0%D0%BD%D0%BD%D1%8F+%D1%81%D0%B0%D1%83%D0%BD%D0%BE%D1%8E&amp;start=63&amp;um=1&amp;hl=ru&amp;sa=N&amp;rlz=1I7GPCK_ruUA422&amp;tbm=isch&amp;um=1&amp;itbs=1"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cuisine.at/recipes/rezept_0617315_tee.html"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dw-world.de/dw/article/0,,5794798,00.html" TargetMode="External"/><Relationship Id="rId7" Type="http://schemas.openxmlformats.org/officeDocument/2006/relationships/hyperlink" Target="http://www.dw-world.de/dw/article/0,,5791243,00.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dw-world.de/dw/article/0,,5791196,00.html" TargetMode="External"/><Relationship Id="rId4" Type="http://schemas.openxmlformats.org/officeDocument/2006/relationships/image" Target="../media/image12.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cuisine.at/recipes/rezept_0655744_badischer_kartoffelbraten_mit_schweineschinkenbraten.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cuisine.at/recipes/rezept_0896952_baeuerliches_kalbskotelett.htm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1116013" y="4868863"/>
            <a:ext cx="6400800" cy="1752600"/>
          </a:xfrm>
        </p:spPr>
        <p:txBody>
          <a:bodyPr/>
          <a:lstStyle/>
          <a:p>
            <a:pPr>
              <a:defRPr/>
            </a:pPr>
            <a:r>
              <a:rPr lang="de-DE" smtClean="0">
                <a:solidFill>
                  <a:srgbClr val="0000FF"/>
                </a:solidFill>
              </a:rPr>
              <a:t>Sagen viele Kinder und Jugendliche, denn in Industrieländern ist der Tisch fast immer reichlich </a:t>
            </a:r>
            <a:r>
              <a:rPr lang="uk-UA" smtClean="0">
                <a:solidFill>
                  <a:srgbClr val="0000FF"/>
                </a:solidFill>
              </a:rPr>
              <a:t>с </a:t>
            </a:r>
            <a:r>
              <a:rPr lang="de-DE" smtClean="0">
                <a:solidFill>
                  <a:srgbClr val="0000FF"/>
                </a:solidFill>
              </a:rPr>
              <a:t>gedeckt. </a:t>
            </a:r>
            <a:endParaRPr lang="ru-RU" smtClean="0">
              <a:solidFill>
                <a:srgbClr val="0000FF"/>
              </a:solidFill>
            </a:endParaRPr>
          </a:p>
        </p:txBody>
      </p:sp>
      <p:pic>
        <p:nvPicPr>
          <p:cNvPr id="19459" name="Picture 4"/>
          <p:cNvPicPr>
            <a:picLocks noChangeAspect="1" noChangeArrowheads="1"/>
          </p:cNvPicPr>
          <p:nvPr/>
        </p:nvPicPr>
        <p:blipFill>
          <a:blip r:embed="rId3"/>
          <a:srcRect/>
          <a:stretch>
            <a:fillRect/>
          </a:stretch>
        </p:blipFill>
        <p:spPr bwMode="auto">
          <a:xfrm>
            <a:off x="827088" y="1341438"/>
            <a:ext cx="7334250" cy="3219450"/>
          </a:xfrm>
          <a:prstGeom prst="rect">
            <a:avLst/>
          </a:prstGeom>
          <a:noFill/>
          <a:ln w="9525">
            <a:noFill/>
            <a:miter lim="800000"/>
            <a:headEnd/>
            <a:tailEnd/>
          </a:ln>
        </p:spPr>
      </p:pic>
      <p:sp>
        <p:nvSpPr>
          <p:cNvPr id="19460" name="WordArt 5"/>
          <p:cNvSpPr>
            <a:spLocks noChangeArrowheads="1" noChangeShapeType="1" noTextEdit="1"/>
          </p:cNvSpPr>
          <p:nvPr/>
        </p:nvSpPr>
        <p:spPr bwMode="auto">
          <a:xfrm>
            <a:off x="395288" y="692150"/>
            <a:ext cx="8462962"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808000"/>
                </a:solidFill>
                <a:effectLst>
                  <a:outerShdw dist="125724" dir="18900000" algn="ctr" rotWithShape="0">
                    <a:srgbClr val="000099"/>
                  </a:outerShdw>
                </a:effectLst>
                <a:latin typeface="Impact"/>
              </a:rPr>
              <a:t>Wir   essen,  was  uns  schmeckt,</a:t>
            </a:r>
            <a:endParaRPr lang="ru-RU" sz="3600" kern="10" spc="-360">
              <a:ln w="12700">
                <a:solidFill>
                  <a:srgbClr val="000099"/>
                </a:solidFill>
                <a:round/>
                <a:headEnd/>
                <a:tailEnd/>
              </a:ln>
              <a:solidFill>
                <a:srgbClr val="808000"/>
              </a:solidFill>
              <a:effectLst>
                <a:outerShdw dist="125724" dir="18900000" algn="ctr" rotWithShape="0">
                  <a:srgbClr val="000099"/>
                </a:outerShdw>
              </a:effectLst>
              <a:latin typeface="Impact"/>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par>
                          <p:cTn id="8" fill="hold" nodeType="afterGroup">
                            <p:stCondLst>
                              <p:cond delay="2000"/>
                            </p:stCondLst>
                            <p:childTnLst>
                              <p:par>
                                <p:cTn id="9" presetID="7" presetClass="entr" presetSubtype="4" fill="hold" nodeType="after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anim calcmode="lin" valueType="num">
                                      <p:cBhvr additive="base">
                                        <p:cTn id="11" dur="2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10" presetClass="entr" presetSubtype="0" fill="hold" nodeType="afterEffect">
                                  <p:stCondLst>
                                    <p:cond delay="0"/>
                                  </p:stCondLst>
                                  <p:childTnLst>
                                    <p:set>
                                      <p:cBhvr>
                                        <p:cTn id="15" dur="1" fill="hold">
                                          <p:stCondLst>
                                            <p:cond delay="0"/>
                                          </p:stCondLst>
                                        </p:cTn>
                                        <p:tgtEl>
                                          <p:spTgt spid="19459"/>
                                        </p:tgtEl>
                                        <p:attrNameLst>
                                          <p:attrName>style.visibility</p:attrName>
                                        </p:attrNameLst>
                                      </p:cBhvr>
                                      <p:to>
                                        <p:strVal val="visible"/>
                                      </p:to>
                                    </p:set>
                                    <p:animEffect transition="in" filter="fade">
                                      <p:cBhvr>
                                        <p:cTn id="16"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484313"/>
            <a:ext cx="3960813" cy="2952750"/>
          </a:xfrm>
        </p:spPr>
        <p:txBody>
          <a:bodyPr/>
          <a:lstStyle/>
          <a:p>
            <a:r>
              <a:rPr lang="de-DE" sz="1400" smtClean="0"/>
              <a:t>Bäuerlicher Kaninchenbraten Zutaten für 4 Portionen </a:t>
            </a:r>
            <a:r>
              <a:rPr lang="de-DE" sz="1400" smtClean="0">
                <a:hlinkClick r:id="rId3"/>
              </a:rPr>
              <a:t>Menge anpassen</a:t>
            </a:r>
            <a:r>
              <a:rPr lang="de-DE" sz="1400" smtClean="0"/>
              <a:t/>
            </a:r>
            <a:br>
              <a:rPr lang="de-DE" sz="1400" smtClean="0"/>
            </a:br>
            <a:r>
              <a:rPr lang="de-DE" sz="1400" smtClean="0"/>
              <a:t>die Zutaten: 1 Kaninchen; a 1, 5 kg 100 GrammBauchspeck 50 GrammButterschmalz 100 MilliliterWeisswein 100 MilliliterGemüseboullion 2 Wacholderbeeren 1 Rosmarin  Thymian  Majoran 100 MilliliterMarsala  Paprikapulver die Zubereitung: </a:t>
            </a:r>
            <a:r>
              <a:rPr lang="ru-RU" sz="1400" smtClean="0"/>
              <a:t/>
            </a:r>
            <a:br>
              <a:rPr lang="ru-RU" sz="1400" smtClean="0"/>
            </a:br>
            <a:endParaRPr lang="ru-RU" sz="1400" smtClean="0"/>
          </a:p>
        </p:txBody>
      </p:sp>
      <p:sp>
        <p:nvSpPr>
          <p:cNvPr id="23555" name="WordArt 4"/>
          <p:cNvSpPr>
            <a:spLocks noChangeArrowheads="1" noChangeShapeType="1" noTextEdit="1"/>
          </p:cNvSpPr>
          <p:nvPr/>
        </p:nvSpPr>
        <p:spPr bwMode="auto">
          <a:xfrm>
            <a:off x="1547813" y="260350"/>
            <a:ext cx="5905500" cy="611188"/>
          </a:xfrm>
          <a:prstGeom prst="rect">
            <a:avLst/>
          </a:prstGeom>
        </p:spPr>
        <p:txBody>
          <a:bodyPr wrap="none" fromWordArt="1">
            <a:prstTxWarp prst="textCanDown">
              <a:avLst>
                <a:gd name="adj" fmla="val 33333"/>
              </a:avLst>
            </a:prstTxWarp>
          </a:bodyPr>
          <a:lstStyle/>
          <a:p>
            <a:pPr algn="ctr"/>
            <a:r>
              <a:rPr lang="en-US" sz="3600" b="1" kern="10">
                <a:ln w="9525">
                  <a:solidFill>
                    <a:srgbClr val="000000"/>
                  </a:solidFill>
                  <a:round/>
                  <a:headEnd/>
                  <a:tailEnd/>
                </a:ln>
                <a:solidFill>
                  <a:srgbClr val="000000"/>
                </a:solidFill>
                <a:latin typeface="Times New Roman"/>
                <a:cs typeface="Times New Roman"/>
              </a:rPr>
              <a:t>Bäuerlicher Kaninchenbraten </a:t>
            </a:r>
            <a:endParaRPr lang="ru-RU" sz="3600" b="1" kern="10">
              <a:ln w="9525">
                <a:solidFill>
                  <a:srgbClr val="000000"/>
                </a:solidFill>
                <a:round/>
                <a:headEnd/>
                <a:tailEnd/>
              </a:ln>
              <a:solidFill>
                <a:srgbClr val="000000"/>
              </a:solidFill>
              <a:latin typeface="Times New Roman"/>
              <a:cs typeface="Times New Roman"/>
            </a:endParaRPr>
          </a:p>
        </p:txBody>
      </p:sp>
      <p:pic>
        <p:nvPicPr>
          <p:cNvPr id="23556" name="Picture 5"/>
          <p:cNvPicPr>
            <a:picLocks noChangeAspect="1" noChangeArrowheads="1"/>
          </p:cNvPicPr>
          <p:nvPr/>
        </p:nvPicPr>
        <p:blipFill>
          <a:blip r:embed="rId4"/>
          <a:srcRect/>
          <a:stretch>
            <a:fillRect/>
          </a:stretch>
        </p:blipFill>
        <p:spPr bwMode="auto">
          <a:xfrm>
            <a:off x="5148263" y="2133600"/>
            <a:ext cx="3190875" cy="426720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600200"/>
            <a:ext cx="3538538" cy="4525963"/>
          </a:xfrm>
        </p:spPr>
        <p:txBody>
          <a:bodyPr/>
          <a:lstStyle/>
          <a:p>
            <a:pPr>
              <a:lnSpc>
                <a:spcPct val="90000"/>
              </a:lnSpc>
            </a:pPr>
            <a:r>
              <a:rPr lang="de-DE" sz="1800" smtClean="0">
                <a:solidFill>
                  <a:schemeClr val="accent2"/>
                </a:solidFill>
              </a:rPr>
              <a:t>Man nimmt wenig Gemüse: Kartoffeln (am besten süssliche Sorten), Karotten, Porree, unbedingt Zwiebeln. Ausserdem verwendet man viele Gewürze: Schalotten, Dill, Pastinake oder Petersilienwurzel und ~grün, schwarzen Pfeffer, Estragon, Lorbeerblatt; manchmal Muskatnuss, Safran, Ingwer, Fenchel, Anis. Die Faustregel lautet: Je fetter der Fisch, desto mehr Gewürze.</a:t>
            </a:r>
            <a:endParaRPr lang="ru-RU" sz="1800" smtClean="0">
              <a:solidFill>
                <a:schemeClr val="accent2"/>
              </a:solidFill>
            </a:endParaRPr>
          </a:p>
        </p:txBody>
      </p:sp>
      <p:sp>
        <p:nvSpPr>
          <p:cNvPr id="24579" name="Rectangle 5"/>
          <p:cNvSpPr>
            <a:spLocks noChangeArrowheads="1"/>
          </p:cNvSpPr>
          <p:nvPr/>
        </p:nvSpPr>
        <p:spPr bwMode="auto">
          <a:xfrm>
            <a:off x="1187450" y="5229225"/>
            <a:ext cx="7200900" cy="1190625"/>
          </a:xfrm>
          <a:prstGeom prst="rect">
            <a:avLst/>
          </a:prstGeom>
          <a:noFill/>
          <a:ln w="9525">
            <a:noFill/>
            <a:miter lim="800000"/>
            <a:headEnd/>
            <a:tailEnd/>
          </a:ln>
        </p:spPr>
        <p:txBody>
          <a:bodyPr anchor="ctr">
            <a:spAutoFit/>
          </a:bodyPr>
          <a:lstStyle/>
          <a:p>
            <a:r>
              <a:rPr lang="de-DE">
                <a:solidFill>
                  <a:srgbClr val="000000"/>
                </a:solidFill>
                <a:latin typeface="Comic Sans MS" pitchFamily="66" charset="0"/>
              </a:rPr>
              <a:t>Die Kochdauer der "Ucha" hängt von der Fischart ab: Süsswasserfisch wird 15 bis 20 Minuten gegart, Seefisch 8 bis 12 Minuten, doch keinesfalls länger, sonst wird er zäh, die Brühe weniger süss und weniger aromatisch.</a:t>
            </a:r>
          </a:p>
        </p:txBody>
      </p:sp>
      <p:pic>
        <p:nvPicPr>
          <p:cNvPr id="24580" name="Рисунок 29"/>
          <p:cNvPicPr>
            <a:picLocks noChangeAspect="1" noChangeArrowheads="1"/>
          </p:cNvPicPr>
          <p:nvPr/>
        </p:nvPicPr>
        <p:blipFill>
          <a:blip r:embed="rId3"/>
          <a:srcRect/>
          <a:stretch>
            <a:fillRect/>
          </a:stretch>
        </p:blipFill>
        <p:spPr bwMode="auto">
          <a:xfrm>
            <a:off x="4211638" y="1341438"/>
            <a:ext cx="4057650" cy="2838450"/>
          </a:xfrm>
          <a:prstGeom prst="rect">
            <a:avLst/>
          </a:prstGeom>
          <a:noFill/>
          <a:ln w="9525">
            <a:noFill/>
            <a:miter lim="800000"/>
            <a:headEnd/>
            <a:tailEnd/>
          </a:ln>
        </p:spPr>
      </p:pic>
      <p:sp>
        <p:nvSpPr>
          <p:cNvPr id="24581" name="WordArt 7"/>
          <p:cNvSpPr>
            <a:spLocks noChangeArrowheads="1" noChangeShapeType="1" noTextEdit="1"/>
          </p:cNvSpPr>
          <p:nvPr/>
        </p:nvSpPr>
        <p:spPr bwMode="auto">
          <a:xfrm rot="-149373">
            <a:off x="2555875" y="620713"/>
            <a:ext cx="5184775" cy="803275"/>
          </a:xfrm>
          <a:prstGeom prst="rect">
            <a:avLst/>
          </a:prstGeom>
        </p:spPr>
        <p:txBody>
          <a:bodyPr wrap="none" fromWordArt="1">
            <a:prstTxWarp prst="textCascadeUp">
              <a:avLst>
                <a:gd name="adj" fmla="val 44444"/>
              </a:avLst>
            </a:prstTxWarp>
            <a:scene3d>
              <a:camera prst="legacyPerspectiveTopLeft">
                <a:rot lat="0" lon="20519976"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3366FF"/>
                </a:solidFill>
                <a:latin typeface="Arial"/>
                <a:cs typeface="Arial"/>
              </a:rPr>
              <a:t>UCHA</a:t>
            </a:r>
            <a:endParaRPr lang="ru-RU" sz="3600" kern="10">
              <a:ln w="9525">
                <a:round/>
                <a:headEnd/>
                <a:tailEnd/>
              </a:ln>
              <a:solidFill>
                <a:srgbClr val="3366FF"/>
              </a:solidFill>
              <a:latin typeface="Arial"/>
              <a:cs typeface="Arial"/>
            </a:endParaRPr>
          </a:p>
        </p:txBody>
      </p:sp>
    </p:spTree>
  </p:cSld>
  <p:clrMapOvr>
    <a:masterClrMapping/>
  </p:clrMapOvr>
  <p:transition spd="med">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27088" y="4076700"/>
            <a:ext cx="3095625" cy="3278188"/>
          </a:xfrm>
        </p:spPr>
        <p:txBody>
          <a:bodyPr/>
          <a:lstStyle/>
          <a:p>
            <a:r>
              <a:rPr lang="de-DE" sz="1200" smtClean="0"/>
              <a:t>Die Zwiebel würfeln und in heissem Fett glasig dünsten. Lauch in Ringe, Möhre in Stifte schneiden. Kurz mitdünsten. Mit der Brühe aufgiessen und zum Kochen bringen. Inzwischen die Kartoffeln schälen, würfeln und alles 30 Minuten köcheln lassen. Die Hälfte der Suppe pürieren, wieder zugiessen und würzen. Kaffeesahne unterrühren, Krabben zugeben, kurz ziehen lassen. Nochmals abschmecken und mit Petersilie bestreut servieren.</a:t>
            </a:r>
            <a:endParaRPr lang="ru-RU" sz="1200" smtClean="0"/>
          </a:p>
        </p:txBody>
      </p:sp>
      <p:sp>
        <p:nvSpPr>
          <p:cNvPr id="25603" name="Rectangle 4"/>
          <p:cNvSpPr>
            <a:spLocks noChangeArrowheads="1"/>
          </p:cNvSpPr>
          <p:nvPr/>
        </p:nvSpPr>
        <p:spPr bwMode="auto">
          <a:xfrm>
            <a:off x="5508625" y="1768475"/>
            <a:ext cx="3635375" cy="3662363"/>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Sahnige Kartoffelsuppe mit Krabben Zutaten für 4 Portionen </a:t>
            </a:r>
            <a:r>
              <a:rPr lang="de-DE">
                <a:solidFill>
                  <a:srgbClr val="000000"/>
                </a:solidFill>
                <a:latin typeface="Comic Sans MS" pitchFamily="66" charset="0"/>
                <a:hlinkClick r:id="rId3"/>
              </a:rPr>
              <a:t>Menge anpassen</a:t>
            </a:r>
            <a:endParaRPr lang="ru-RU">
              <a:solidFill>
                <a:srgbClr val="000000"/>
              </a:solidFill>
              <a:latin typeface="Comic Sans MS" pitchFamily="66" charset="0"/>
            </a:endParaRPr>
          </a:p>
          <a:p>
            <a:pPr algn="ctr"/>
            <a:r>
              <a:rPr lang="de-DE">
                <a:solidFill>
                  <a:srgbClr val="000000"/>
                </a:solidFill>
                <a:latin typeface="Comic Sans MS" pitchFamily="66" charset="0"/>
              </a:rPr>
              <a:t>die </a:t>
            </a:r>
            <a:r>
              <a:rPr lang="de-DE">
                <a:solidFill>
                  <a:srgbClr val="FF6600"/>
                </a:solidFill>
                <a:latin typeface="Comic Sans MS" pitchFamily="66" charset="0"/>
              </a:rPr>
              <a:t>Zutaten</a:t>
            </a:r>
            <a:r>
              <a:rPr lang="de-DE">
                <a:solidFill>
                  <a:srgbClr val="000000"/>
                </a:solidFill>
                <a:latin typeface="Comic Sans MS" pitchFamily="66" charset="0"/>
              </a:rPr>
              <a:t>: 750 GrammKartoffeln 1 Zwiebel 2 EsslöffelSonnenblumenöl 1 kleinLauch </a:t>
            </a:r>
            <a:r>
              <a:rPr lang="de-DE" i="1">
                <a:solidFill>
                  <a:srgbClr val="000000"/>
                </a:solidFill>
                <a:latin typeface="Comic Sans MS" pitchFamily="66" charset="0"/>
              </a:rPr>
              <a:t>Stange</a:t>
            </a:r>
            <a:r>
              <a:rPr lang="de-DE">
                <a:solidFill>
                  <a:srgbClr val="000000"/>
                </a:solidFill>
                <a:latin typeface="Comic Sans MS" pitchFamily="66" charset="0"/>
              </a:rPr>
              <a:t> 1 Möhre 100 GrammKrabben 1000 MilliliterGemüsebrühe  Salz  Pfeffer  Muskatnuss 100 MilliliterKaffeesahne; 10% Fett  Petersilie </a:t>
            </a:r>
            <a:r>
              <a:rPr lang="de-DE" i="1">
                <a:solidFill>
                  <a:srgbClr val="000000"/>
                </a:solidFill>
                <a:latin typeface="Comic Sans MS" pitchFamily="66" charset="0"/>
              </a:rPr>
              <a:t>gehackt</a:t>
            </a:r>
            <a:r>
              <a:rPr lang="de-DE">
                <a:solidFill>
                  <a:srgbClr val="000000"/>
                </a:solidFill>
                <a:latin typeface="Comic Sans MS" pitchFamily="66" charset="0"/>
              </a:rPr>
              <a:t> die Zubereitung: </a:t>
            </a:r>
          </a:p>
        </p:txBody>
      </p:sp>
      <p:pic>
        <p:nvPicPr>
          <p:cNvPr id="25604" name="Picture 5"/>
          <p:cNvPicPr>
            <a:picLocks noChangeAspect="1" noChangeArrowheads="1"/>
          </p:cNvPicPr>
          <p:nvPr/>
        </p:nvPicPr>
        <p:blipFill>
          <a:blip r:embed="rId4"/>
          <a:srcRect/>
          <a:stretch>
            <a:fillRect/>
          </a:stretch>
        </p:blipFill>
        <p:spPr bwMode="auto">
          <a:xfrm>
            <a:off x="755650" y="1773238"/>
            <a:ext cx="4319588" cy="2160587"/>
          </a:xfrm>
          <a:prstGeom prst="rect">
            <a:avLst/>
          </a:prstGeom>
          <a:noFill/>
          <a:ln w="9525">
            <a:noFill/>
            <a:miter lim="800000"/>
            <a:headEnd/>
            <a:tailEnd/>
          </a:ln>
        </p:spPr>
      </p:pic>
      <p:sp>
        <p:nvSpPr>
          <p:cNvPr id="25605" name="WordArt 6"/>
          <p:cNvSpPr>
            <a:spLocks noChangeArrowheads="1" noChangeShapeType="1" noTextEdit="1"/>
          </p:cNvSpPr>
          <p:nvPr/>
        </p:nvSpPr>
        <p:spPr bwMode="auto">
          <a:xfrm>
            <a:off x="1042988" y="476250"/>
            <a:ext cx="7137400" cy="10795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FF0000"/>
                </a:solidFill>
                <a:latin typeface="Arial"/>
                <a:cs typeface="Arial"/>
              </a:rPr>
              <a:t>Sahnige Kartoffelsuppe mit Krabben</a:t>
            </a:r>
            <a:endParaRPr lang="ru-RU" sz="3600" kern="10">
              <a:ln w="9525">
                <a:solidFill>
                  <a:srgbClr val="000000"/>
                </a:solidFill>
                <a:round/>
                <a:headEnd/>
                <a:tailEnd/>
              </a:ln>
              <a:solidFill>
                <a:srgbClr val="FF0000"/>
              </a:solidFill>
              <a:latin typeface="Arial"/>
              <a:cs typeface="Arial"/>
            </a:endParaRPr>
          </a:p>
        </p:txBody>
      </p:sp>
    </p:spTree>
  </p:cSld>
  <p:clrMapOvr>
    <a:masterClrMapping/>
  </p:clrMapOvr>
  <p:transition spd="med">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381000"/>
            <a:ext cx="8229600" cy="1371600"/>
          </a:xfrm>
        </p:spPr>
        <p:txBody>
          <a:bodyPr/>
          <a:lstStyle/>
          <a:p>
            <a:r>
              <a:rPr lang="de-DE" smtClean="0">
                <a:solidFill>
                  <a:srgbClr val="FF6600"/>
                </a:solidFill>
              </a:rPr>
              <a:t>Salami-Pizza mit Champignons</a:t>
            </a:r>
            <a:endParaRPr lang="ru-RU" smtClean="0">
              <a:solidFill>
                <a:srgbClr val="FF6600"/>
              </a:solidFill>
            </a:endParaRPr>
          </a:p>
        </p:txBody>
      </p:sp>
      <p:pic>
        <p:nvPicPr>
          <p:cNvPr id="26627" name="Picture 6"/>
          <p:cNvPicPr>
            <a:picLocks noGrp="1" noChangeAspect="1" noChangeArrowheads="1"/>
          </p:cNvPicPr>
          <p:nvPr>
            <p:ph type="body" idx="4294967295"/>
          </p:nvPr>
        </p:nvPicPr>
        <p:blipFill>
          <a:blip r:embed="rId3"/>
          <a:srcRect/>
          <a:stretch>
            <a:fillRect/>
          </a:stretch>
        </p:blipFill>
        <p:spPr>
          <a:xfrm>
            <a:off x="0" y="1628775"/>
            <a:ext cx="3219450" cy="3105150"/>
          </a:xfrm>
        </p:spPr>
      </p:pic>
      <p:sp>
        <p:nvSpPr>
          <p:cNvPr id="26628" name="Rectangle 4"/>
          <p:cNvSpPr>
            <a:spLocks noChangeArrowheads="1"/>
          </p:cNvSpPr>
          <p:nvPr/>
        </p:nvSpPr>
        <p:spPr bwMode="auto">
          <a:xfrm>
            <a:off x="3779838" y="1827213"/>
            <a:ext cx="4968875" cy="3113087"/>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Zutaten für 2 Portionen </a:t>
            </a:r>
            <a:r>
              <a:rPr lang="de-DE">
                <a:solidFill>
                  <a:srgbClr val="000000"/>
                </a:solidFill>
                <a:latin typeface="Comic Sans MS" pitchFamily="66" charset="0"/>
                <a:hlinkClick r:id="rId4"/>
              </a:rPr>
              <a:t>Menge anpassen</a:t>
            </a:r>
            <a:endParaRPr lang="ru-RU">
              <a:solidFill>
                <a:srgbClr val="000000"/>
              </a:solidFill>
              <a:latin typeface="Comic Sans MS" pitchFamily="66" charset="0"/>
            </a:endParaRPr>
          </a:p>
          <a:p>
            <a:pPr algn="ctr"/>
            <a:r>
              <a:rPr lang="de-DE">
                <a:solidFill>
                  <a:srgbClr val="000000"/>
                </a:solidFill>
                <a:latin typeface="Comic Sans MS" pitchFamily="66" charset="0"/>
              </a:rPr>
              <a:t>die Zutaten: 250 GrammMehl 20 GrammHefe 1 PriseZucker 3 EsslöffelÖl  Salz 100 GrammSpinat 1 rote Paprikaschote 1 kleinRosmarin </a:t>
            </a:r>
            <a:r>
              <a:rPr lang="de-DE" i="1">
                <a:solidFill>
                  <a:srgbClr val="000000"/>
                </a:solidFill>
                <a:latin typeface="Comic Sans MS" pitchFamily="66" charset="0"/>
              </a:rPr>
              <a:t>Zweig</a:t>
            </a:r>
            <a:r>
              <a:rPr lang="de-DE">
                <a:solidFill>
                  <a:srgbClr val="000000"/>
                </a:solidFill>
                <a:latin typeface="Comic Sans MS" pitchFamily="66" charset="0"/>
              </a:rPr>
              <a:t> 80 GrammBel Paese (ital. Butterkäse) 100 GrammChampignons 1 PackungTomatenstückchen mit Champignons 50 GrammHauchdünne Salami 2 Esslöffelschwarze Oliven</a:t>
            </a:r>
            <a:endParaRPr lang="uk-UA">
              <a:solidFill>
                <a:srgbClr val="000000"/>
              </a:solidFill>
              <a:latin typeface="Comic Sans MS" pitchFamily="66" charset="0"/>
            </a:endParaRPr>
          </a:p>
          <a:p>
            <a:pPr algn="ctr"/>
            <a:r>
              <a:rPr lang="de-DE">
                <a:solidFill>
                  <a:srgbClr val="000000"/>
                </a:solidFill>
                <a:latin typeface="Comic Sans MS" pitchFamily="66" charset="0"/>
              </a:rPr>
              <a:t> </a:t>
            </a:r>
            <a:r>
              <a:rPr lang="de-DE" b="1">
                <a:solidFill>
                  <a:srgbClr val="FF6600"/>
                </a:solidFill>
                <a:latin typeface="Comic Sans MS" pitchFamily="66" charset="0"/>
              </a:rPr>
              <a:t>die Zubereitung:</a:t>
            </a:r>
            <a:r>
              <a:rPr lang="de-DE">
                <a:solidFill>
                  <a:srgbClr val="000000"/>
                </a:solidFill>
                <a:latin typeface="Comic Sans MS" pitchFamily="66" charset="0"/>
              </a:rPr>
              <a:t> </a:t>
            </a:r>
          </a:p>
        </p:txBody>
      </p:sp>
      <p:sp>
        <p:nvSpPr>
          <p:cNvPr id="26629" name="Rectangle 5"/>
          <p:cNvSpPr>
            <a:spLocks noChangeArrowheads="1"/>
          </p:cNvSpPr>
          <p:nvPr/>
        </p:nvSpPr>
        <p:spPr bwMode="auto">
          <a:xfrm>
            <a:off x="0" y="4883150"/>
            <a:ext cx="8748713" cy="2014538"/>
          </a:xfrm>
          <a:prstGeom prst="rect">
            <a:avLst/>
          </a:prstGeom>
          <a:noFill/>
          <a:ln w="9525">
            <a:noFill/>
            <a:miter lim="800000"/>
            <a:headEnd/>
            <a:tailEnd/>
          </a:ln>
        </p:spPr>
        <p:txBody>
          <a:bodyPr>
            <a:spAutoFit/>
          </a:bodyPr>
          <a:lstStyle/>
          <a:p>
            <a:pPr lvl="1"/>
            <a:r>
              <a:rPr lang="de-DE">
                <a:solidFill>
                  <a:srgbClr val="000000"/>
                </a:solidFill>
                <a:latin typeface="Comic Sans MS" pitchFamily="66" charset="0"/>
              </a:rPr>
              <a:t>* Spinat putzen, abbrausen, blanchieren, abtropfen lassen und grob hacken. Die Paprikaschote putzen, waschen und fein würfeln. Rosmarin abbrausen, trockentupfen, die Nadeln abzupfen. Den Käse würfeln. Champignons putzen und in dünne Scheiben schneiden.</a:t>
            </a:r>
          </a:p>
          <a:p>
            <a:pPr lvl="1"/>
            <a:r>
              <a:rPr lang="de-DE">
                <a:solidFill>
                  <a:srgbClr val="000000"/>
                </a:solidFill>
                <a:latin typeface="Comic Sans MS" pitchFamily="66" charset="0"/>
              </a:rPr>
              <a:t>* Teig auf gefettetem Blech (26 cm ø) rund ausrollen und alle Zutaten darauf verteilen. Den Käse darüberstreuen, erneut 10 Minuten gehen lassen. Die Pizza ca. 35 Minuten backen.</a:t>
            </a:r>
            <a:endParaRPr lang="ru-RU">
              <a:solidFill>
                <a:srgbClr val="000000"/>
              </a:solidFill>
              <a:latin typeface="Comic Sans MS" pitchFamily="66" charset="0"/>
            </a:endParaRPr>
          </a:p>
        </p:txBody>
      </p:sp>
    </p:spTree>
  </p:cSld>
  <p:clrMapOvr>
    <a:masterClrMapping/>
  </p:clrMapOvr>
  <p:transition spd="med">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60350"/>
            <a:ext cx="8229600" cy="1143000"/>
          </a:xfrm>
        </p:spPr>
        <p:txBody>
          <a:bodyPr>
            <a:normAutofit fontScale="90000"/>
          </a:bodyPr>
          <a:lstStyle/>
          <a:p>
            <a:pPr fontAlgn="auto">
              <a:spcAft>
                <a:spcPts val="0"/>
              </a:spcAft>
              <a:defRPr/>
            </a:pPr>
            <a:r>
              <a:rPr lang="de-DE" sz="4000" b="1" smtClean="0">
                <a:solidFill>
                  <a:srgbClr val="FF3300"/>
                </a:solidFill>
              </a:rPr>
              <a:t>Salatblume - Blattsalat mit </a:t>
            </a:r>
            <a:r>
              <a:rPr lang="de-DE" sz="4000" b="1" smtClean="0">
                <a:solidFill>
                  <a:srgbClr val="FFCC00"/>
                </a:solidFill>
              </a:rPr>
              <a:t>Bananen</a:t>
            </a:r>
            <a:r>
              <a:rPr lang="de-DE" sz="4000" b="1" smtClean="0">
                <a:solidFill>
                  <a:srgbClr val="FF3300"/>
                </a:solidFill>
              </a:rPr>
              <a:t>-Tomaten-</a:t>
            </a:r>
            <a:r>
              <a:rPr lang="de-DE" sz="4000" b="1" smtClean="0">
                <a:solidFill>
                  <a:srgbClr val="009900"/>
                </a:solidFill>
              </a:rPr>
              <a:t>Füllung</a:t>
            </a:r>
            <a:endParaRPr lang="ru-RU" sz="4000" b="1" smtClean="0">
              <a:solidFill>
                <a:srgbClr val="009900"/>
              </a:solidFill>
            </a:endParaRPr>
          </a:p>
        </p:txBody>
      </p:sp>
      <p:sp>
        <p:nvSpPr>
          <p:cNvPr id="17411" name="Rectangle 3"/>
          <p:cNvSpPr>
            <a:spLocks noGrp="1" noChangeArrowheads="1"/>
          </p:cNvSpPr>
          <p:nvPr>
            <p:ph idx="1"/>
          </p:nvPr>
        </p:nvSpPr>
        <p:spPr>
          <a:xfrm>
            <a:off x="827088" y="3933825"/>
            <a:ext cx="4679950" cy="1508125"/>
          </a:xfrm>
        </p:spPr>
        <p:txBody>
          <a:bodyPr>
            <a:normAutofit fontScale="92500" lnSpcReduction="20000"/>
          </a:bodyPr>
          <a:lstStyle/>
          <a:p>
            <a:pPr fontAlgn="auto">
              <a:lnSpc>
                <a:spcPct val="90000"/>
              </a:lnSpc>
              <a:spcAft>
                <a:spcPts val="0"/>
              </a:spcAft>
              <a:buFont typeface="Wingdings 2"/>
              <a:buChar char=""/>
              <a:defRPr/>
            </a:pPr>
            <a:r>
              <a:rPr lang="de-DE" sz="1400" smtClean="0"/>
              <a:t>Herzblättchen herausnehmen und zerkleinern. Äussere Blätter des Salatkopfes entfernen.</a:t>
            </a:r>
          </a:p>
          <a:p>
            <a:pPr fontAlgn="auto">
              <a:lnSpc>
                <a:spcPct val="90000"/>
              </a:lnSpc>
              <a:spcAft>
                <a:spcPts val="0"/>
              </a:spcAft>
              <a:buFont typeface="Wingdings 2"/>
              <a:buChar char=""/>
              <a:defRPr/>
            </a:pPr>
            <a:endParaRPr lang="de-DE" sz="1400" smtClean="0"/>
          </a:p>
          <a:p>
            <a:pPr fontAlgn="auto">
              <a:lnSpc>
                <a:spcPct val="90000"/>
              </a:lnSpc>
              <a:spcAft>
                <a:spcPts val="0"/>
              </a:spcAft>
              <a:buFont typeface="Wingdings 2"/>
              <a:buChar char=""/>
              <a:defRPr/>
            </a:pPr>
            <a:r>
              <a:rPr lang="de-DE" sz="1400" smtClean="0"/>
              <a:t>Bananen in Scheiben schneiden und mit Zitronensaft beträufeln.</a:t>
            </a:r>
          </a:p>
          <a:p>
            <a:pPr fontAlgn="auto">
              <a:lnSpc>
                <a:spcPct val="90000"/>
              </a:lnSpc>
              <a:spcAft>
                <a:spcPts val="0"/>
              </a:spcAft>
              <a:buFont typeface="Wingdings 2"/>
              <a:buChar char=""/>
              <a:defRPr/>
            </a:pPr>
            <a:r>
              <a:rPr lang="de-DE" sz="1400" smtClean="0"/>
              <a:t>Tomaten halbieren und Kräuter hacken.</a:t>
            </a:r>
          </a:p>
          <a:p>
            <a:pPr fontAlgn="auto">
              <a:lnSpc>
                <a:spcPct val="90000"/>
              </a:lnSpc>
              <a:spcAft>
                <a:spcPts val="0"/>
              </a:spcAft>
              <a:buFont typeface="Wingdings 2"/>
              <a:buChar char=""/>
              <a:defRPr/>
            </a:pPr>
            <a:r>
              <a:rPr lang="de-DE" sz="1400" smtClean="0"/>
              <a:t>Sonnenblumenkerne sowie zerbröselten Pumpernickel in einer Pfanne rösten.</a:t>
            </a:r>
            <a:endParaRPr lang="ru-RU" sz="1400" smtClean="0"/>
          </a:p>
        </p:txBody>
      </p:sp>
      <p:sp>
        <p:nvSpPr>
          <p:cNvPr id="27652" name="Rectangle 4"/>
          <p:cNvSpPr>
            <a:spLocks noChangeArrowheads="1"/>
          </p:cNvSpPr>
          <p:nvPr/>
        </p:nvSpPr>
        <p:spPr bwMode="auto">
          <a:xfrm>
            <a:off x="250825" y="1636713"/>
            <a:ext cx="5759450" cy="2289175"/>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Salatblume - Blattsalat mit Bananen-Tomaten-Füllung Zutaten für 4 Portionen </a:t>
            </a:r>
            <a:r>
              <a:rPr lang="de-DE">
                <a:solidFill>
                  <a:srgbClr val="000000"/>
                </a:solidFill>
                <a:latin typeface="Comic Sans MS" pitchFamily="66" charset="0"/>
                <a:hlinkClick r:id="rId3"/>
              </a:rPr>
              <a:t>Menge anpassen</a:t>
            </a:r>
            <a:endParaRPr lang="ru-RU">
              <a:solidFill>
                <a:srgbClr val="000000"/>
              </a:solidFill>
              <a:latin typeface="Comic Sans MS" pitchFamily="66" charset="0"/>
            </a:endParaRPr>
          </a:p>
          <a:p>
            <a:pPr algn="ctr"/>
            <a:r>
              <a:rPr lang="de-DE">
                <a:solidFill>
                  <a:srgbClr val="000000"/>
                </a:solidFill>
                <a:latin typeface="Comic Sans MS" pitchFamily="66" charset="0"/>
              </a:rPr>
              <a:t>die Zutaten: 2 Bananen 200 GrammCocktailtomaten 1 Kopfsalat  Basilikum und andere Kräuter 50 GrammSonnenblumenkerne 1 ScheibePumpernickel  Zitronen </a:t>
            </a:r>
            <a:r>
              <a:rPr lang="de-DE" i="1">
                <a:solidFill>
                  <a:srgbClr val="000000"/>
                </a:solidFill>
                <a:latin typeface="Comic Sans MS" pitchFamily="66" charset="0"/>
              </a:rPr>
              <a:t>Saft</a:t>
            </a:r>
            <a:r>
              <a:rPr lang="de-DE">
                <a:solidFill>
                  <a:srgbClr val="000000"/>
                </a:solidFill>
                <a:latin typeface="Comic Sans MS" pitchFamily="66" charset="0"/>
              </a:rPr>
              <a:t> Dressing  Essig, Sojaöl, Sojasahne, Salz, Honig die Zubereitung: </a:t>
            </a:r>
          </a:p>
        </p:txBody>
      </p:sp>
      <p:pic>
        <p:nvPicPr>
          <p:cNvPr id="27653" name="Picture 7"/>
          <p:cNvPicPr>
            <a:picLocks noChangeAspect="1" noChangeArrowheads="1"/>
          </p:cNvPicPr>
          <p:nvPr/>
        </p:nvPicPr>
        <p:blipFill>
          <a:blip r:embed="rId4"/>
          <a:srcRect/>
          <a:stretch>
            <a:fillRect/>
          </a:stretch>
        </p:blipFill>
        <p:spPr bwMode="auto">
          <a:xfrm>
            <a:off x="5962650" y="2349500"/>
            <a:ext cx="3181350" cy="39052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348038" y="1536700"/>
            <a:ext cx="5256212" cy="2838450"/>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Salat-Gemüse Zutaten für 2  </a:t>
            </a:r>
            <a:r>
              <a:rPr lang="de-DE">
                <a:solidFill>
                  <a:srgbClr val="000000"/>
                </a:solidFill>
                <a:latin typeface="Comic Sans MS" pitchFamily="66" charset="0"/>
                <a:hlinkClick r:id="rId3"/>
              </a:rPr>
              <a:t>Menge anpassen</a:t>
            </a:r>
            <a:endParaRPr lang="de-DE">
              <a:solidFill>
                <a:srgbClr val="000000"/>
              </a:solidFill>
              <a:latin typeface="Comic Sans MS" pitchFamily="66" charset="0"/>
            </a:endParaRPr>
          </a:p>
          <a:p>
            <a:pPr algn="ctr"/>
            <a:r>
              <a:rPr lang="de-DE">
                <a:solidFill>
                  <a:srgbClr val="000000"/>
                </a:solidFill>
                <a:latin typeface="Comic Sans MS" pitchFamily="66" charset="0"/>
              </a:rPr>
              <a:t>die Zutaten: 200 GrammMöhren 200 GrammBlumenkohl 200 Grammgrüne Paprikaschoten 100 GrammShiitake-Pilze 200 GrammMangobohnensprossen 1 EsslöffelSalz 2 Chilischoten 2 Knoblauchzehen 1 EsslöffelZucker 2 EsslöffelSojasprossen 1 EsslöffelSenfkörner 5 EsslöffelEssigessenz </a:t>
            </a:r>
            <a:r>
              <a:rPr lang="de-DE" i="1">
                <a:solidFill>
                  <a:srgbClr val="000000"/>
                </a:solidFill>
                <a:latin typeface="Comic Sans MS" pitchFamily="66" charset="0"/>
              </a:rPr>
              <a:t>25%</a:t>
            </a:r>
            <a:r>
              <a:rPr lang="de-DE">
                <a:solidFill>
                  <a:srgbClr val="000000"/>
                </a:solidFill>
                <a:latin typeface="Comic Sans MS" pitchFamily="66" charset="0"/>
              </a:rPr>
              <a:t> 750 MilliliterWasser 500 MilliliterGemüsesud </a:t>
            </a:r>
          </a:p>
        </p:txBody>
      </p:sp>
      <p:sp>
        <p:nvSpPr>
          <p:cNvPr id="28675" name="Rectangle 5"/>
          <p:cNvSpPr>
            <a:spLocks noChangeArrowheads="1"/>
          </p:cNvSpPr>
          <p:nvPr/>
        </p:nvSpPr>
        <p:spPr bwMode="auto">
          <a:xfrm>
            <a:off x="468313" y="4843463"/>
            <a:ext cx="7345362" cy="2014537"/>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Möhren waschen, in etwa drei Zentimeter lange Streifen schneiden. Blumenkohl waschen und die Röschen zerpflücken. Paprikaschoten abwaschen, in schmale Streifen schneiden. Pilze putzen und halbieren, Mangobohnensprossen abspülen.</a:t>
            </a:r>
            <a:endParaRPr lang="ru-RU">
              <a:solidFill>
                <a:srgbClr val="000000"/>
              </a:solidFill>
              <a:latin typeface="Comic Sans MS" pitchFamily="66" charset="0"/>
            </a:endParaRPr>
          </a:p>
          <a:p>
            <a:pPr algn="ctr"/>
            <a:r>
              <a:rPr lang="de-DE">
                <a:solidFill>
                  <a:srgbClr val="000000"/>
                </a:solidFill>
                <a:latin typeface="Comic Sans MS" pitchFamily="66" charset="0"/>
              </a:rPr>
              <a:t>Das Wasser mit Salz aufkochen und das Gemüse darin nacheinander zei bis vier Minuten garen. Herausnehmen, abschrecken und abtropfen lassen.</a:t>
            </a:r>
          </a:p>
        </p:txBody>
      </p:sp>
      <p:pic>
        <p:nvPicPr>
          <p:cNvPr id="28676" name="Picture 6"/>
          <p:cNvPicPr>
            <a:picLocks noChangeAspect="1" noChangeArrowheads="1"/>
          </p:cNvPicPr>
          <p:nvPr/>
        </p:nvPicPr>
        <p:blipFill>
          <a:blip r:embed="rId4"/>
          <a:srcRect/>
          <a:stretch>
            <a:fillRect/>
          </a:stretch>
        </p:blipFill>
        <p:spPr bwMode="auto">
          <a:xfrm>
            <a:off x="395288" y="1628775"/>
            <a:ext cx="3295650" cy="3048000"/>
          </a:xfrm>
          <a:prstGeom prst="rect">
            <a:avLst/>
          </a:prstGeom>
          <a:noFill/>
          <a:ln w="9525">
            <a:noFill/>
            <a:miter lim="800000"/>
            <a:headEnd/>
            <a:tailEnd/>
          </a:ln>
        </p:spPr>
      </p:pic>
      <p:sp>
        <p:nvSpPr>
          <p:cNvPr id="28677" name="WordArt 7"/>
          <p:cNvSpPr>
            <a:spLocks noChangeArrowheads="1" noChangeShapeType="1" noTextEdit="1"/>
          </p:cNvSpPr>
          <p:nvPr/>
        </p:nvSpPr>
        <p:spPr bwMode="auto">
          <a:xfrm>
            <a:off x="2124075" y="260350"/>
            <a:ext cx="4968875" cy="102552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6600"/>
                </a:solidFill>
                <a:effectLst>
                  <a:outerShdw dist="53882" dir="2700000" algn="ctr" rotWithShape="0">
                    <a:srgbClr val="9999FF">
                      <a:alpha val="79999"/>
                    </a:srgbClr>
                  </a:outerShdw>
                </a:effectLst>
                <a:latin typeface="Impact"/>
              </a:rPr>
              <a:t>Salat-Gemüse</a:t>
            </a:r>
            <a:endParaRPr lang="ru-RU" sz="3600" kern="10">
              <a:ln w="9525">
                <a:solidFill>
                  <a:srgbClr val="CC99FF"/>
                </a:solidFill>
                <a:round/>
                <a:headEnd/>
                <a:tailEnd/>
              </a:ln>
              <a:solidFill>
                <a:srgbClr val="FF6600"/>
              </a:solidFill>
              <a:effectLst>
                <a:outerShdw dist="53882" dir="2700000" algn="ctr" rotWithShape="0">
                  <a:srgbClr val="9999FF">
                    <a:alpha val="79999"/>
                  </a:srgbClr>
                </a:outerShdw>
              </a:effectLst>
              <a:latin typeface="Impact"/>
            </a:endParaRPr>
          </a:p>
        </p:txBody>
      </p:sp>
    </p:spTree>
  </p:cSld>
  <p:clrMapOvr>
    <a:masterClrMapping/>
  </p:clrMapOvr>
  <p:transition spd="med">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smtClean="0"/>
              <a:t>                    </a:t>
            </a:r>
            <a:endParaRPr lang="ru-RU" smtClean="0"/>
          </a:p>
        </p:txBody>
      </p:sp>
      <p:pic>
        <p:nvPicPr>
          <p:cNvPr id="29699" name="Рисунок 97" descr="Описание: http://t3.gstatic.com/images?q=tbn:ANd9GcR4b4nXG_26iWNACk-fX1ai2xnxUZKtV0edNk4_RY4B-vu9WzK4J7KwgME">
            <a:hlinkClick r:id="rId3"/>
          </p:cNvPr>
          <p:cNvPicPr>
            <a:picLocks noGrp="1" noChangeAspect="1" noChangeArrowheads="1"/>
          </p:cNvPicPr>
          <p:nvPr>
            <p:ph idx="1"/>
          </p:nvPr>
        </p:nvPicPr>
        <p:blipFill>
          <a:blip r:embed="rId4"/>
          <a:srcRect/>
          <a:stretch>
            <a:fillRect/>
          </a:stretch>
        </p:blipFill>
        <p:spPr>
          <a:xfrm>
            <a:off x="5940425" y="1989138"/>
            <a:ext cx="3024188" cy="2016125"/>
          </a:xfrm>
        </p:spPr>
      </p:pic>
      <p:sp>
        <p:nvSpPr>
          <p:cNvPr id="29700" name="Rectangle 4"/>
          <p:cNvSpPr>
            <a:spLocks noChangeArrowheads="1"/>
          </p:cNvSpPr>
          <p:nvPr/>
        </p:nvSpPr>
        <p:spPr bwMode="auto">
          <a:xfrm>
            <a:off x="0" y="2708275"/>
            <a:ext cx="6481763" cy="2563813"/>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Zutaten für   </a:t>
            </a:r>
            <a:r>
              <a:rPr lang="de-DE">
                <a:solidFill>
                  <a:srgbClr val="000000"/>
                </a:solidFill>
                <a:latin typeface="Comic Sans MS" pitchFamily="66" charset="0"/>
                <a:hlinkClick r:id="rId5"/>
              </a:rPr>
              <a:t>Menge anpassen</a:t>
            </a:r>
            <a:endParaRPr lang="ru-RU">
              <a:solidFill>
                <a:srgbClr val="000000"/>
              </a:solidFill>
              <a:latin typeface="Comic Sans MS" pitchFamily="66" charset="0"/>
            </a:endParaRPr>
          </a:p>
          <a:p>
            <a:pPr algn="ctr"/>
            <a:r>
              <a:rPr lang="de-DE">
                <a:solidFill>
                  <a:srgbClr val="000000"/>
                </a:solidFill>
                <a:latin typeface="Comic Sans MS" pitchFamily="66" charset="0"/>
              </a:rPr>
              <a:t>die Zutaten: 4 TeelöffelZitronenmelisse, frisch oder Duftgeranien oder Salbei 1000 MilliliterWasser </a:t>
            </a:r>
          </a:p>
          <a:p>
            <a:pPr algn="ctr"/>
            <a:r>
              <a:rPr lang="de-DE">
                <a:solidFill>
                  <a:srgbClr val="000000"/>
                </a:solidFill>
                <a:latin typeface="Comic Sans MS" pitchFamily="66" charset="0"/>
              </a:rPr>
              <a:t>die Zubereitung: </a:t>
            </a:r>
            <a:endParaRPr lang="ru-RU">
              <a:solidFill>
                <a:srgbClr val="000000"/>
              </a:solidFill>
              <a:latin typeface="Comic Sans MS" pitchFamily="66" charset="0"/>
            </a:endParaRPr>
          </a:p>
          <a:p>
            <a:pPr algn="ctr"/>
            <a:r>
              <a:rPr lang="de-DE">
                <a:solidFill>
                  <a:srgbClr val="000000"/>
                </a:solidFill>
                <a:latin typeface="Comic Sans MS" pitchFamily="66" charset="0"/>
              </a:rPr>
              <a:t>Die Kräuter hacken und dann erst die Menge abmessen. Wasser zum kochen bringen und sprudelnd auf die Kräuter giessen. Den Tee 7 - 10 Minuten abgedeckt ziehen lassen, durch ein Sieb giessen und mit Honig oder Stevia nach Geschmack süssen.</a:t>
            </a:r>
          </a:p>
        </p:txBody>
      </p:sp>
      <p:sp>
        <p:nvSpPr>
          <p:cNvPr id="29701" name="WordArt 5"/>
          <p:cNvSpPr>
            <a:spLocks noChangeArrowheads="1" noChangeShapeType="1" noTextEdit="1"/>
          </p:cNvSpPr>
          <p:nvPr/>
        </p:nvSpPr>
        <p:spPr bwMode="auto">
          <a:xfrm>
            <a:off x="2484438" y="1052513"/>
            <a:ext cx="2917825" cy="874712"/>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Tee</a:t>
            </a:r>
            <a:endParaRPr lang="ru-RU" sz="3600" kern="10">
              <a:ln w="9525">
                <a:round/>
                <a:headEnd/>
                <a:tailEnd/>
              </a:ln>
              <a:gradFill rotWithShape="1">
                <a:gsLst>
                  <a:gs pos="0">
                    <a:srgbClr val="FFE701"/>
                  </a:gs>
                  <a:gs pos="100000">
                    <a:srgbClr val="FE3E02"/>
                  </a:gs>
                </a:gsLst>
                <a:lin ang="5400000" scaled="1"/>
              </a:gradFill>
              <a:latin typeface="Impact"/>
            </a:endParaRPr>
          </a:p>
        </p:txBody>
      </p:sp>
    </p:spTree>
  </p:cSld>
  <p:clrMapOvr>
    <a:masterClrMapping/>
  </p:clrMapOvr>
  <p:transition spd="med">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ru-RU" smtClean="0"/>
          </a:p>
        </p:txBody>
      </p:sp>
      <p:pic>
        <p:nvPicPr>
          <p:cNvPr id="30723" name="Picture 5"/>
          <p:cNvPicPr>
            <a:picLocks noGrp="1" noChangeAspect="1" noChangeArrowheads="1"/>
          </p:cNvPicPr>
          <p:nvPr>
            <p:ph idx="1"/>
          </p:nvPr>
        </p:nvPicPr>
        <p:blipFill>
          <a:blip r:embed="rId3"/>
          <a:srcRect/>
          <a:stretch>
            <a:fillRect/>
          </a:stretch>
        </p:blipFill>
        <p:spPr>
          <a:xfrm>
            <a:off x="250825" y="1557338"/>
            <a:ext cx="3313113" cy="3557587"/>
          </a:xfrm>
        </p:spPr>
      </p:pic>
      <p:sp>
        <p:nvSpPr>
          <p:cNvPr id="30724" name="Rectangle 4"/>
          <p:cNvSpPr>
            <a:spLocks noChangeArrowheads="1"/>
          </p:cNvSpPr>
          <p:nvPr/>
        </p:nvSpPr>
        <p:spPr bwMode="auto">
          <a:xfrm>
            <a:off x="3563938" y="1989138"/>
            <a:ext cx="4608512" cy="3113087"/>
          </a:xfrm>
          <a:prstGeom prst="rect">
            <a:avLst/>
          </a:prstGeom>
          <a:noFill/>
          <a:ln w="9525">
            <a:noFill/>
            <a:miter lim="800000"/>
            <a:headEnd/>
            <a:tailEnd/>
          </a:ln>
        </p:spPr>
        <p:txBody>
          <a:bodyPr>
            <a:spAutoFit/>
          </a:bodyPr>
          <a:lstStyle/>
          <a:p>
            <a:r>
              <a:rPr lang="de-DE" b="1">
                <a:solidFill>
                  <a:srgbClr val="000000"/>
                </a:solidFill>
                <a:latin typeface="Comic Sans MS" pitchFamily="66" charset="0"/>
              </a:rPr>
              <a:t>Pro Person 100 bis 150 Gramm Schinken mit einer Zwiebel auf beiden Seiten anbraten. In etwas Wasser garen lassen, dann Sahne oder Milch dazugeben. </a:t>
            </a:r>
          </a:p>
          <a:p>
            <a:r>
              <a:rPr lang="de-DE" b="1">
                <a:solidFill>
                  <a:srgbClr val="000000"/>
                </a:solidFill>
                <a:latin typeface="Comic Sans MS" pitchFamily="66" charset="0"/>
              </a:rPr>
              <a:t>Mit Salz und Pfeffer kräftig abschmecken. Noch dem Aufkochen mit etwas Mehl andicken. </a:t>
            </a:r>
          </a:p>
          <a:p>
            <a:r>
              <a:rPr lang="de-DE" b="1">
                <a:solidFill>
                  <a:srgbClr val="000000"/>
                </a:solidFill>
                <a:latin typeface="Comic Sans MS" pitchFamily="66" charset="0"/>
              </a:rPr>
              <a:t>Dazu Pellkartoffeln und saure Gurken. Anstelle von Schinken kann man auch Räucherrippchen nehmen.</a:t>
            </a:r>
            <a:r>
              <a:rPr lang="ru-RU" b="1">
                <a:solidFill>
                  <a:srgbClr val="000000"/>
                </a:solidFill>
                <a:latin typeface="Comic Sans MS" pitchFamily="66" charset="0"/>
              </a:rPr>
              <a:t> </a:t>
            </a:r>
          </a:p>
        </p:txBody>
      </p:sp>
      <p:sp>
        <p:nvSpPr>
          <p:cNvPr id="30725" name="WordArt 6"/>
          <p:cNvSpPr>
            <a:spLocks noChangeArrowheads="1" noChangeShapeType="1" noTextEdit="1"/>
          </p:cNvSpPr>
          <p:nvPr/>
        </p:nvSpPr>
        <p:spPr bwMode="auto">
          <a:xfrm>
            <a:off x="2051050" y="549275"/>
            <a:ext cx="4752975"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9900">
                    <a:alpha val="98822"/>
                  </a:srgbClr>
                </a:solidFill>
                <a:effectLst>
                  <a:outerShdw dist="35921" dir="2700000" algn="ctr" rotWithShape="0">
                    <a:srgbClr val="990000"/>
                  </a:outerShdw>
                </a:effectLst>
                <a:latin typeface="Impact"/>
              </a:rPr>
              <a:t>Sahne-Schinken</a:t>
            </a:r>
            <a:endParaRPr lang="ru-RU" sz="3600" kern="10">
              <a:ln w="19050">
                <a:solidFill>
                  <a:srgbClr val="99CCFF"/>
                </a:solidFill>
                <a:round/>
                <a:headEnd/>
                <a:tailEnd/>
              </a:ln>
              <a:solidFill>
                <a:srgbClr val="009900">
                  <a:alpha val="98822"/>
                </a:srgbClr>
              </a:solidFill>
              <a:effectLst>
                <a:outerShdw dist="35921" dir="2700000" algn="ctr" rotWithShape="0">
                  <a:srgbClr val="990000"/>
                </a:outerShdw>
              </a:effectLst>
              <a:latin typeface="Impact"/>
            </a:endParaRPr>
          </a:p>
        </p:txBody>
      </p:sp>
    </p:spTree>
  </p:cSld>
  <p:clrMapOvr>
    <a:masterClrMapping/>
  </p:clrMapOvr>
  <p:transition spd="med">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1746" name="Picture 5"/>
          <p:cNvPicPr>
            <a:picLocks noGrp="1" noChangeAspect="1" noChangeArrowheads="1"/>
          </p:cNvPicPr>
          <p:nvPr>
            <p:ph idx="1"/>
          </p:nvPr>
        </p:nvPicPr>
        <p:blipFill>
          <a:blip r:embed="rId3"/>
          <a:srcRect/>
          <a:stretch>
            <a:fillRect/>
          </a:stretch>
        </p:blipFill>
        <p:spPr>
          <a:xfrm>
            <a:off x="4211638" y="1125538"/>
            <a:ext cx="4335462" cy="3527425"/>
          </a:xfrm>
        </p:spPr>
      </p:pic>
      <p:sp>
        <p:nvSpPr>
          <p:cNvPr id="31747" name="Rectangle 4"/>
          <p:cNvSpPr>
            <a:spLocks noChangeArrowheads="1"/>
          </p:cNvSpPr>
          <p:nvPr/>
        </p:nvSpPr>
        <p:spPr bwMode="auto">
          <a:xfrm>
            <a:off x="250825" y="1549400"/>
            <a:ext cx="3960813" cy="2563813"/>
          </a:xfrm>
          <a:prstGeom prst="rect">
            <a:avLst/>
          </a:prstGeom>
          <a:noFill/>
          <a:ln w="9525">
            <a:noFill/>
            <a:miter lim="800000"/>
            <a:headEnd/>
            <a:tailEnd/>
          </a:ln>
        </p:spPr>
        <p:txBody>
          <a:bodyPr anchor="ctr">
            <a:spAutoFit/>
          </a:bodyPr>
          <a:lstStyle/>
          <a:p>
            <a:pPr algn="ctr"/>
            <a:r>
              <a:rPr lang="de-DE" b="1">
                <a:solidFill>
                  <a:srgbClr val="000000"/>
                </a:solidFill>
                <a:latin typeface="Comic Sans MS" pitchFamily="66" charset="0"/>
              </a:rPr>
              <a:t>Zutaten:</a:t>
            </a:r>
            <a:endParaRPr lang="ru-RU" b="1">
              <a:solidFill>
                <a:srgbClr val="000000"/>
              </a:solidFill>
              <a:latin typeface="Comic Sans MS" pitchFamily="66" charset="0"/>
            </a:endParaRPr>
          </a:p>
          <a:p>
            <a:pPr algn="ctr"/>
            <a:r>
              <a:rPr lang="uk-UA" b="1">
                <a:solidFill>
                  <a:srgbClr val="000000"/>
                </a:solidFill>
                <a:latin typeface="Comic Sans MS" pitchFamily="66" charset="0"/>
              </a:rPr>
              <a:t>1 </a:t>
            </a:r>
            <a:r>
              <a:rPr lang="de-DE" b="1">
                <a:solidFill>
                  <a:srgbClr val="000000"/>
                </a:solidFill>
                <a:latin typeface="Comic Sans MS" pitchFamily="66" charset="0"/>
              </a:rPr>
              <a:t>Mürbeteig-Tortenboden</a:t>
            </a:r>
            <a:endParaRPr lang="ru-RU" b="1">
              <a:solidFill>
                <a:srgbClr val="000000"/>
              </a:solidFill>
              <a:latin typeface="Comic Sans MS" pitchFamily="66" charset="0"/>
            </a:endParaRPr>
          </a:p>
          <a:p>
            <a:pPr algn="ctr"/>
            <a:r>
              <a:rPr lang="uk-UA" b="1">
                <a:solidFill>
                  <a:srgbClr val="000000"/>
                </a:solidFill>
                <a:latin typeface="Comic Sans MS" pitchFamily="66" charset="0"/>
              </a:rPr>
              <a:t> 1 </a:t>
            </a:r>
            <a:r>
              <a:rPr lang="de-DE" b="1">
                <a:solidFill>
                  <a:srgbClr val="000000"/>
                </a:solidFill>
                <a:latin typeface="Comic Sans MS" pitchFamily="66" charset="0"/>
              </a:rPr>
              <a:t>Tüten Gummibärchen</a:t>
            </a:r>
            <a:endParaRPr lang="ru-RU" b="1">
              <a:solidFill>
                <a:srgbClr val="000000"/>
              </a:solidFill>
              <a:latin typeface="Comic Sans MS" pitchFamily="66" charset="0"/>
            </a:endParaRPr>
          </a:p>
          <a:p>
            <a:pPr algn="ctr"/>
            <a:r>
              <a:rPr lang="uk-UA" b="1">
                <a:solidFill>
                  <a:srgbClr val="000000"/>
                </a:solidFill>
                <a:latin typeface="Comic Sans MS" pitchFamily="66" charset="0"/>
              </a:rPr>
              <a:t> 1 </a:t>
            </a:r>
            <a:r>
              <a:rPr lang="de-DE" b="1">
                <a:solidFill>
                  <a:srgbClr val="000000"/>
                </a:solidFill>
                <a:latin typeface="Comic Sans MS" pitchFamily="66" charset="0"/>
              </a:rPr>
              <a:t>Liter Milch</a:t>
            </a:r>
            <a:endParaRPr lang="ru-RU" b="1">
              <a:solidFill>
                <a:srgbClr val="000000"/>
              </a:solidFill>
              <a:latin typeface="Comic Sans MS" pitchFamily="66" charset="0"/>
            </a:endParaRPr>
          </a:p>
          <a:p>
            <a:pPr algn="ctr"/>
            <a:r>
              <a:rPr lang="uk-UA" b="1">
                <a:solidFill>
                  <a:srgbClr val="000000"/>
                </a:solidFill>
                <a:latin typeface="Comic Sans MS" pitchFamily="66" charset="0"/>
              </a:rPr>
              <a:t> </a:t>
            </a:r>
            <a:r>
              <a:rPr lang="de-DE" b="1">
                <a:solidFill>
                  <a:srgbClr val="000000"/>
                </a:solidFill>
                <a:latin typeface="Comic Sans MS" pitchFamily="66" charset="0"/>
              </a:rPr>
              <a:t>ein Blatt Gelatine </a:t>
            </a:r>
            <a:endParaRPr lang="uk-UA" b="1">
              <a:solidFill>
                <a:srgbClr val="000000"/>
              </a:solidFill>
              <a:latin typeface="Comic Sans MS" pitchFamily="66" charset="0"/>
            </a:endParaRPr>
          </a:p>
          <a:p>
            <a:pPr algn="ctr"/>
            <a:r>
              <a:rPr lang="de-DE" b="1">
                <a:solidFill>
                  <a:srgbClr val="000000"/>
                </a:solidFill>
                <a:latin typeface="Comic Sans MS" pitchFamily="66" charset="0"/>
              </a:rPr>
              <a:t>Vanillepudding-Pulver</a:t>
            </a:r>
            <a:endParaRPr lang="ru-RU" b="1">
              <a:solidFill>
                <a:srgbClr val="000000"/>
              </a:solidFill>
              <a:latin typeface="Comic Sans MS" pitchFamily="66" charset="0"/>
            </a:endParaRPr>
          </a:p>
          <a:p>
            <a:pPr algn="ctr"/>
            <a:r>
              <a:rPr lang="uk-UA" b="1">
                <a:solidFill>
                  <a:srgbClr val="000000"/>
                </a:solidFill>
                <a:latin typeface="Comic Sans MS" pitchFamily="66" charset="0"/>
              </a:rPr>
              <a:t> 1 </a:t>
            </a:r>
            <a:r>
              <a:rPr lang="de-DE" b="1">
                <a:solidFill>
                  <a:srgbClr val="000000"/>
                </a:solidFill>
                <a:latin typeface="Comic Sans MS" pitchFamily="66" charset="0"/>
              </a:rPr>
              <a:t>Päckchen Tortenguß</a:t>
            </a:r>
            <a:endParaRPr lang="ru-RU" b="1">
              <a:solidFill>
                <a:srgbClr val="000000"/>
              </a:solidFill>
              <a:latin typeface="Comic Sans MS" pitchFamily="66" charset="0"/>
            </a:endParaRPr>
          </a:p>
          <a:p>
            <a:pPr algn="ctr"/>
            <a:r>
              <a:rPr lang="uk-UA" b="1">
                <a:solidFill>
                  <a:srgbClr val="000000"/>
                </a:solidFill>
                <a:latin typeface="Comic Sans MS" pitchFamily="66" charset="0"/>
              </a:rPr>
              <a:t> </a:t>
            </a:r>
            <a:r>
              <a:rPr lang="de-DE" b="1">
                <a:solidFill>
                  <a:srgbClr val="000000"/>
                </a:solidFill>
                <a:latin typeface="Comic Sans MS" pitchFamily="66" charset="0"/>
              </a:rPr>
              <a:t>etwas Fruchtsaft </a:t>
            </a:r>
            <a:endParaRPr lang="ru-RU" b="1">
              <a:solidFill>
                <a:srgbClr val="000000"/>
              </a:solidFill>
              <a:latin typeface="Comic Sans MS" pitchFamily="66" charset="0"/>
            </a:endParaRPr>
          </a:p>
          <a:p>
            <a:pPr algn="ctr"/>
            <a:r>
              <a:rPr lang="de-DE" b="1">
                <a:solidFill>
                  <a:srgbClr val="000000"/>
                </a:solidFill>
                <a:latin typeface="Comic Sans MS" pitchFamily="66" charset="0"/>
              </a:rPr>
              <a:t>Zucker,</a:t>
            </a:r>
            <a:r>
              <a:rPr lang="ru-RU" b="1">
                <a:solidFill>
                  <a:srgbClr val="000000"/>
                </a:solidFill>
                <a:latin typeface="Comic Sans MS" pitchFamily="66" charset="0"/>
              </a:rPr>
              <a:t>   </a:t>
            </a:r>
            <a:r>
              <a:rPr lang="de-DE" b="1">
                <a:solidFill>
                  <a:srgbClr val="000000"/>
                </a:solidFill>
                <a:latin typeface="Comic Sans MS" pitchFamily="66" charset="0"/>
              </a:rPr>
              <a:t>Vanillesauce</a:t>
            </a:r>
          </a:p>
        </p:txBody>
      </p:sp>
      <p:sp>
        <p:nvSpPr>
          <p:cNvPr id="31748" name="Rectangle 6"/>
          <p:cNvSpPr>
            <a:spLocks noChangeArrowheads="1"/>
          </p:cNvSpPr>
          <p:nvPr/>
        </p:nvSpPr>
        <p:spPr bwMode="auto">
          <a:xfrm>
            <a:off x="179388" y="4502150"/>
            <a:ext cx="8280400" cy="2014538"/>
          </a:xfrm>
          <a:prstGeom prst="rect">
            <a:avLst/>
          </a:prstGeom>
          <a:noFill/>
          <a:ln w="9525">
            <a:noFill/>
            <a:miter lim="800000"/>
            <a:headEnd/>
            <a:tailEnd/>
          </a:ln>
        </p:spPr>
        <p:txBody>
          <a:bodyPr anchor="ctr">
            <a:spAutoFit/>
          </a:bodyPr>
          <a:lstStyle/>
          <a:p>
            <a:pPr indent="176213" algn="ctr"/>
            <a:r>
              <a:rPr lang="de-DE" i="1">
                <a:solidFill>
                  <a:srgbClr val="000000"/>
                </a:solidFill>
                <a:latin typeface="Comic Sans MS" pitchFamily="66" charset="0"/>
              </a:rPr>
              <a:t>Anweisungen:</a:t>
            </a:r>
            <a:endParaRPr lang="ru-RU">
              <a:solidFill>
                <a:srgbClr val="000000"/>
              </a:solidFill>
              <a:latin typeface="Comic Sans MS" pitchFamily="66" charset="0"/>
            </a:endParaRPr>
          </a:p>
          <a:p>
            <a:pPr indent="176213" algn="ctr"/>
            <a:r>
              <a:rPr lang="de-DE">
                <a:solidFill>
                  <a:srgbClr val="000000"/>
                </a:solidFill>
                <a:latin typeface="Comic Sans MS" pitchFamily="66" charset="0"/>
              </a:rPr>
              <a:t>Nach Rezept aus dem halben Liter Milch, dem Zucker und dem Vanillepudding-Pulver den Vanillepudding kochen. In dem Vanillepudding das Blatt Gelatine auflösen</a:t>
            </a:r>
            <a:r>
              <a:rPr lang="uk-UA">
                <a:solidFill>
                  <a:srgbClr val="000000"/>
                </a:solidFill>
                <a:latin typeface="Comic Sans MS" pitchFamily="66" charset="0"/>
              </a:rPr>
              <a:t>.</a:t>
            </a:r>
            <a:r>
              <a:rPr lang="de-DE">
                <a:solidFill>
                  <a:srgbClr val="000000"/>
                </a:solidFill>
                <a:latin typeface="Comic Sans MS" pitchFamily="66" charset="0"/>
              </a:rPr>
              <a:t> Damit den Tortenboden ausgießen und den Vanillepudding etwas erkalten lassen.</a:t>
            </a:r>
            <a:endParaRPr lang="ru-RU">
              <a:solidFill>
                <a:srgbClr val="000000"/>
              </a:solidFill>
              <a:latin typeface="Comic Sans MS" pitchFamily="66" charset="0"/>
            </a:endParaRPr>
          </a:p>
          <a:p>
            <a:pPr indent="176213" algn="ctr"/>
            <a:r>
              <a:rPr lang="de-DE">
                <a:solidFill>
                  <a:srgbClr val="000000"/>
                </a:solidFill>
                <a:latin typeface="Comic Sans MS" pitchFamily="66" charset="0"/>
              </a:rPr>
              <a:t>   Den Tortenguß über die Gummibärchen gießen und er­kalten lassen. Eventuell mit Vanillesauce servieren.</a:t>
            </a:r>
          </a:p>
        </p:txBody>
      </p:sp>
      <p:sp>
        <p:nvSpPr>
          <p:cNvPr id="31749" name="WordArt 7"/>
          <p:cNvSpPr>
            <a:spLocks noChangeArrowheads="1" noChangeShapeType="1" noTextEdit="1"/>
          </p:cNvSpPr>
          <p:nvPr/>
        </p:nvSpPr>
        <p:spPr bwMode="auto">
          <a:xfrm>
            <a:off x="684213" y="188913"/>
            <a:ext cx="7127875" cy="1047750"/>
          </a:xfrm>
          <a:prstGeom prst="rect">
            <a:avLst/>
          </a:prstGeom>
        </p:spPr>
        <p:txBody>
          <a:bodyPr wrap="none" fromWordArt="1">
            <a:prstTxWarp prst="textWave1">
              <a:avLst>
                <a:gd name="adj1" fmla="val 13005"/>
                <a:gd name="adj2" fmla="val 0"/>
              </a:avLst>
            </a:prstTxWarp>
          </a:bodyPr>
          <a:lstStyle/>
          <a:p>
            <a:pPr algn="ctr"/>
            <a:r>
              <a:rPr lang="en-US" sz="3600" kern="10" spc="-180">
                <a:ln w="9525">
                  <a:solidFill>
                    <a:srgbClr val="000000"/>
                  </a:solidFill>
                  <a:round/>
                  <a:headEnd/>
                  <a:tailEnd/>
                </a:ln>
                <a:solidFill>
                  <a:srgbClr val="00CCFF"/>
                </a:solidFill>
                <a:latin typeface="Arial"/>
                <a:cs typeface="Arial"/>
              </a:rPr>
              <a:t>Gummibärchentorte</a:t>
            </a:r>
            <a:endParaRPr lang="ru-RU" sz="3600" kern="10" spc="-180">
              <a:ln w="9525">
                <a:solidFill>
                  <a:srgbClr val="000000"/>
                </a:solidFill>
                <a:round/>
                <a:headEnd/>
                <a:tailEnd/>
              </a:ln>
              <a:solidFill>
                <a:srgbClr val="00CCFF"/>
              </a:solidFill>
              <a:latin typeface="Arial"/>
              <a:cs typeface="Arial"/>
            </a:endParaRPr>
          </a:p>
        </p:txBody>
      </p:sp>
    </p:spTree>
  </p:cSld>
  <p:clrMapOvr>
    <a:masterClrMapping/>
  </p:clrMapOvr>
  <p:transition spd="med">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9750" y="836613"/>
            <a:ext cx="8604250" cy="4117975"/>
          </a:xfrm>
          <a:prstGeom prst="rect">
            <a:avLst/>
          </a:prstGeom>
          <a:noFill/>
          <a:ln w="9525">
            <a:noFill/>
            <a:miter lim="800000"/>
            <a:headEnd/>
            <a:tailEnd/>
          </a:ln>
          <a:effectLst/>
        </p:spPr>
        <p:txBody>
          <a:bodyPr>
            <a:spAutoFit/>
          </a:bodyPr>
          <a:lstStyle/>
          <a:p>
            <a:pPr>
              <a:spcBef>
                <a:spcPct val="50000"/>
              </a:spcBef>
              <a:defRPr/>
            </a:pPr>
            <a:r>
              <a:rPr lang="de-DE" sz="6600" b="1">
                <a:solidFill>
                  <a:srgbClr val="CC3300"/>
                </a:solidFill>
                <a:effectLst>
                  <a:outerShdw blurRad="38100" dist="38100" dir="2700000" algn="tl">
                    <a:srgbClr val="000000"/>
                  </a:outerShdw>
                </a:effectLst>
                <a:latin typeface="+mn-lt"/>
              </a:rPr>
              <a:t>Borstsch</a:t>
            </a:r>
          </a:p>
          <a:p>
            <a:pPr>
              <a:spcBef>
                <a:spcPct val="50000"/>
              </a:spcBef>
              <a:defRPr/>
            </a:pPr>
            <a:r>
              <a:rPr lang="de-DE" sz="6600" b="1">
                <a:solidFill>
                  <a:srgbClr val="CC3300"/>
                </a:solidFill>
                <a:effectLst>
                  <a:outerShdw blurRad="38100" dist="38100" dir="2700000" algn="tl">
                    <a:srgbClr val="000000"/>
                  </a:outerShdw>
                </a:effectLst>
                <a:latin typeface="+mn-lt"/>
              </a:rPr>
              <a:t> ist eine ukrainische         </a:t>
            </a:r>
          </a:p>
          <a:p>
            <a:pPr>
              <a:spcBef>
                <a:spcPct val="50000"/>
              </a:spcBef>
              <a:defRPr/>
            </a:pPr>
            <a:r>
              <a:rPr lang="de-DE" sz="6600" b="1">
                <a:solidFill>
                  <a:srgbClr val="CC3300"/>
                </a:solidFill>
                <a:effectLst>
                  <a:outerShdw blurRad="38100" dist="38100" dir="2700000" algn="tl">
                    <a:srgbClr val="000000"/>
                  </a:outerShdw>
                </a:effectLst>
                <a:latin typeface="+mn-lt"/>
              </a:rPr>
              <a:t>           Spezialität</a:t>
            </a:r>
            <a:endParaRPr lang="ru-RU" sz="6600" b="1">
              <a:solidFill>
                <a:srgbClr val="CC3300"/>
              </a:solidFill>
              <a:effectLst>
                <a:outerShdw blurRad="38100" dist="38100" dir="2700000" algn="tl">
                  <a:srgbClr val="000000"/>
                </a:outerShdw>
              </a:effectLst>
              <a:latin typeface="+mn-lt"/>
            </a:endParaRPr>
          </a:p>
        </p:txBody>
      </p:sp>
      <p:pic>
        <p:nvPicPr>
          <p:cNvPr id="32771" name="Рисунок 26"/>
          <p:cNvPicPr>
            <a:picLocks noChangeAspect="1" noChangeArrowheads="1"/>
          </p:cNvPicPr>
          <p:nvPr/>
        </p:nvPicPr>
        <p:blipFill>
          <a:blip r:embed="rId3"/>
          <a:srcRect/>
          <a:stretch>
            <a:fillRect/>
          </a:stretch>
        </p:blipFill>
        <p:spPr bwMode="auto">
          <a:xfrm>
            <a:off x="611188" y="3573463"/>
            <a:ext cx="3724275" cy="273367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7" name="Рисунок 6"/>
          <p:cNvPicPr>
            <a:picLocks noChangeAspect="1" noChangeArrowheads="1"/>
          </p:cNvPicPr>
          <p:nvPr/>
        </p:nvPicPr>
        <p:blipFill>
          <a:blip r:embed="rId3"/>
          <a:srcRect/>
          <a:stretch>
            <a:fillRect/>
          </a:stretch>
        </p:blipFill>
        <p:spPr bwMode="auto">
          <a:xfrm>
            <a:off x="6429375" y="428625"/>
            <a:ext cx="2500313" cy="6189663"/>
          </a:xfrm>
          <a:prstGeom prst="rect">
            <a:avLst/>
          </a:prstGeom>
          <a:noFill/>
          <a:ln w="9525">
            <a:noFill/>
            <a:miter lim="800000"/>
            <a:headEnd/>
            <a:tailEnd/>
          </a:ln>
        </p:spPr>
      </p:pic>
      <p:sp>
        <p:nvSpPr>
          <p:cNvPr id="15363" name="Rectangle 2"/>
          <p:cNvSpPr>
            <a:spLocks noGrp="1" noChangeArrowheads="1"/>
          </p:cNvSpPr>
          <p:nvPr>
            <p:ph type="title"/>
          </p:nvPr>
        </p:nvSpPr>
        <p:spPr/>
        <p:txBody>
          <a:bodyPr/>
          <a:lstStyle/>
          <a:p>
            <a:r>
              <a:rPr lang="de-DE" smtClean="0"/>
              <a:t>Besonders beliebt sind</a:t>
            </a:r>
            <a:r>
              <a:rPr lang="en-US" smtClean="0"/>
              <a:t>:</a:t>
            </a:r>
            <a:endParaRPr lang="ru-RU" smtClean="0"/>
          </a:p>
        </p:txBody>
      </p:sp>
      <p:pic>
        <p:nvPicPr>
          <p:cNvPr id="6" name="Рисунок 5"/>
          <p:cNvPicPr>
            <a:picLocks noChangeAspect="1" noChangeArrowheads="1"/>
          </p:cNvPicPr>
          <p:nvPr/>
        </p:nvPicPr>
        <p:blipFill>
          <a:blip r:embed="rId4"/>
          <a:srcRect/>
          <a:stretch>
            <a:fillRect/>
          </a:stretch>
        </p:blipFill>
        <p:spPr bwMode="auto">
          <a:xfrm>
            <a:off x="2428875" y="1643063"/>
            <a:ext cx="6286500" cy="4572000"/>
          </a:xfrm>
          <a:prstGeom prst="rect">
            <a:avLst/>
          </a:prstGeom>
          <a:noFill/>
          <a:ln w="9525">
            <a:noFill/>
            <a:miter lim="800000"/>
            <a:headEnd/>
            <a:tailEnd/>
          </a:ln>
        </p:spPr>
      </p:pic>
      <p:pic>
        <p:nvPicPr>
          <p:cNvPr id="5" name="Рисунок 4"/>
          <p:cNvPicPr>
            <a:picLocks noChangeAspect="1" noChangeArrowheads="1"/>
          </p:cNvPicPr>
          <p:nvPr/>
        </p:nvPicPr>
        <p:blipFill>
          <a:blip r:embed="rId5"/>
          <a:srcRect/>
          <a:stretch>
            <a:fillRect/>
          </a:stretch>
        </p:blipFill>
        <p:spPr bwMode="auto">
          <a:xfrm>
            <a:off x="1428750" y="1714500"/>
            <a:ext cx="6215063" cy="4929188"/>
          </a:xfrm>
          <a:prstGeom prst="rect">
            <a:avLst/>
          </a:prstGeom>
          <a:noFill/>
          <a:ln w="9525">
            <a:noFill/>
            <a:miter lim="800000"/>
            <a:headEnd/>
            <a:tailEnd/>
          </a:ln>
        </p:spPr>
      </p:pic>
      <p:pic>
        <p:nvPicPr>
          <p:cNvPr id="3" name="Рисунок 2"/>
          <p:cNvPicPr>
            <a:picLocks noChangeAspect="1" noChangeArrowheads="1"/>
          </p:cNvPicPr>
          <p:nvPr/>
        </p:nvPicPr>
        <p:blipFill>
          <a:blip r:embed="rId6"/>
          <a:srcRect/>
          <a:stretch>
            <a:fillRect/>
          </a:stretch>
        </p:blipFill>
        <p:spPr bwMode="auto">
          <a:xfrm>
            <a:off x="500063" y="1785938"/>
            <a:ext cx="6000750" cy="4857750"/>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11" presetClass="entr" presetSubtype="0" fill="hold" nodeType="afterEffect">
                                  <p:stCondLst>
                                    <p:cond delay="0"/>
                                  </p:stCondLst>
                                  <p:childTnLst>
                                    <p:set>
                                      <p:cBhvr>
                                        <p:cTn id="11" dur="2000">
                                          <p:stCondLst>
                                            <p:cond delay="0"/>
                                          </p:stCondLst>
                                        </p:cTn>
                                        <p:tgtEl>
                                          <p:spTgt spid="6"/>
                                        </p:tgtEl>
                                        <p:attrNameLst>
                                          <p:attrName>style.visibility</p:attrName>
                                        </p:attrNameLst>
                                      </p:cBhvr>
                                      <p:to>
                                        <p:strVal val="visible"/>
                                      </p:to>
                                    </p:set>
                                  </p:childTnLst>
                                </p:cTn>
                              </p:par>
                            </p:childTnLst>
                          </p:cTn>
                        </p:par>
                        <p:par>
                          <p:cTn id="12" fill="hold" nodeType="afterGroup">
                            <p:stCondLst>
                              <p:cond delay="4000"/>
                            </p:stCondLst>
                            <p:childTnLst>
                              <p:par>
                                <p:cTn id="13" presetID="7"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6000"/>
                            </p:stCondLst>
                            <p:childTnLst>
                              <p:par>
                                <p:cTn id="18" presetID="7"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ppt_x"/>
                                          </p:val>
                                        </p:tav>
                                        <p:tav tm="100000">
                                          <p:val>
                                            <p:strVal val="#ppt_x"/>
                                          </p:val>
                                        </p:tav>
                                      </p:tavLst>
                                    </p:anim>
                                    <p:anim calcmode="lin" valueType="num">
                                      <p:cBhvr additive="base">
                                        <p:cTn id="21"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WordArt 5"/>
          <p:cNvSpPr>
            <a:spLocks noChangeArrowheads="1" noChangeShapeType="1" noTextEdit="1"/>
          </p:cNvSpPr>
          <p:nvPr/>
        </p:nvSpPr>
        <p:spPr bwMode="auto">
          <a:xfrm>
            <a:off x="1042988" y="1341438"/>
            <a:ext cx="7273925" cy="2795587"/>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Also, Guten Appetit!</a:t>
            </a:r>
            <a:endParaRPr lang="ru-RU"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sp>
        <p:nvSpPr>
          <p:cNvPr id="66566" name="Text Box 6"/>
          <p:cNvSpPr txBox="1">
            <a:spLocks noChangeArrowheads="1"/>
          </p:cNvSpPr>
          <p:nvPr/>
        </p:nvSpPr>
        <p:spPr bwMode="auto">
          <a:xfrm>
            <a:off x="2411413" y="4365625"/>
            <a:ext cx="6048375" cy="1801813"/>
          </a:xfrm>
          <a:prstGeom prst="rect">
            <a:avLst/>
          </a:prstGeom>
          <a:noFill/>
          <a:ln w="9525">
            <a:noFill/>
            <a:miter lim="800000"/>
            <a:headEnd/>
            <a:tailEnd/>
          </a:ln>
          <a:effectLst/>
        </p:spPr>
        <p:txBody>
          <a:bodyPr>
            <a:spAutoFit/>
          </a:bodyPr>
          <a:lstStyle/>
          <a:p>
            <a:pPr>
              <a:spcBef>
                <a:spcPct val="50000"/>
              </a:spcBef>
              <a:defRPr/>
            </a:pPr>
            <a:r>
              <a:rPr lang="de-DE" sz="2800" b="1" i="1">
                <a:solidFill>
                  <a:srgbClr val="703DFF"/>
                </a:solidFill>
                <a:effectLst>
                  <a:outerShdw blurRad="38100" dist="38100" dir="2700000" algn="tl">
                    <a:srgbClr val="000000"/>
                  </a:outerShdw>
                </a:effectLst>
                <a:latin typeface="+mn-lt"/>
              </a:rPr>
              <a:t>Die Kochrezepts tragen </a:t>
            </a:r>
          </a:p>
          <a:p>
            <a:pPr>
              <a:spcBef>
                <a:spcPct val="50000"/>
              </a:spcBef>
              <a:defRPr/>
            </a:pPr>
            <a:r>
              <a:rPr lang="de-DE" sz="2800" b="1" i="1">
                <a:solidFill>
                  <a:srgbClr val="703DFF"/>
                </a:solidFill>
                <a:effectLst>
                  <a:outerShdw blurRad="38100" dist="38100" dir="2700000" algn="tl">
                    <a:srgbClr val="000000"/>
                  </a:outerShdw>
                </a:effectLst>
                <a:latin typeface="+mn-lt"/>
              </a:rPr>
              <a:t>Marina Jewdokimowa und </a:t>
            </a:r>
          </a:p>
          <a:p>
            <a:pPr>
              <a:spcBef>
                <a:spcPct val="50000"/>
              </a:spcBef>
              <a:defRPr/>
            </a:pPr>
            <a:r>
              <a:rPr lang="de-DE" sz="2800" b="1" i="1">
                <a:solidFill>
                  <a:srgbClr val="703DFF"/>
                </a:solidFill>
                <a:effectLst>
                  <a:outerShdw blurRad="38100" dist="38100" dir="2700000" algn="tl">
                    <a:srgbClr val="000000"/>
                  </a:outerShdw>
                </a:effectLst>
                <a:latin typeface="+mn-lt"/>
              </a:rPr>
              <a:t>Slawik Malyschko zusammen</a:t>
            </a:r>
            <a:endParaRPr lang="ru-RU" sz="2800" b="1" i="1">
              <a:solidFill>
                <a:srgbClr val="703DFF"/>
              </a:solidFill>
              <a:effectLst>
                <a:outerShdw blurRad="38100" dist="38100" dir="2700000" algn="tl">
                  <a:srgbClr val="000000"/>
                </a:outerShdw>
              </a:effectLst>
              <a:latin typeface="+mn-lt"/>
            </a:endParaRPr>
          </a:p>
        </p:txBody>
      </p:sp>
    </p:spTree>
  </p:cSld>
  <p:clrMapOvr>
    <a:masterClrMapping/>
  </p:clrMapOvr>
  <p:transition spd="med">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1507" name="Picture 5"/>
          <p:cNvPicPr>
            <a:picLocks noGrp="1" noChangeAspect="1" noChangeArrowheads="1"/>
          </p:cNvPicPr>
          <p:nvPr>
            <p:ph idx="1"/>
          </p:nvPr>
        </p:nvPicPr>
        <p:blipFill>
          <a:blip r:embed="rId3">
            <a:lum bright="-18000" contrast="30000"/>
          </a:blip>
          <a:srcRect/>
          <a:stretch>
            <a:fillRect/>
          </a:stretch>
        </p:blipFill>
        <p:spPr>
          <a:xfrm>
            <a:off x="250825" y="2997200"/>
            <a:ext cx="1697038" cy="1800225"/>
          </a:xfrm>
        </p:spPr>
      </p:pic>
      <p:pic>
        <p:nvPicPr>
          <p:cNvPr id="21508" name="Picture 6"/>
          <p:cNvPicPr>
            <a:picLocks noChangeAspect="1" noChangeArrowheads="1"/>
          </p:cNvPicPr>
          <p:nvPr/>
        </p:nvPicPr>
        <p:blipFill>
          <a:blip r:embed="rId4">
            <a:lum bright="-18000" contrast="30000"/>
          </a:blip>
          <a:srcRect/>
          <a:stretch>
            <a:fillRect/>
          </a:stretch>
        </p:blipFill>
        <p:spPr bwMode="auto">
          <a:xfrm>
            <a:off x="1187450" y="1484313"/>
            <a:ext cx="1916113" cy="1858962"/>
          </a:xfrm>
          <a:prstGeom prst="rect">
            <a:avLst/>
          </a:prstGeom>
          <a:noFill/>
          <a:ln w="9525">
            <a:noFill/>
            <a:miter lim="800000"/>
            <a:headEnd/>
            <a:tailEnd/>
          </a:ln>
        </p:spPr>
      </p:pic>
      <p:pic>
        <p:nvPicPr>
          <p:cNvPr id="21509" name="Picture 7"/>
          <p:cNvPicPr>
            <a:picLocks noChangeAspect="1" noChangeArrowheads="1"/>
          </p:cNvPicPr>
          <p:nvPr/>
        </p:nvPicPr>
        <p:blipFill>
          <a:blip r:embed="rId5">
            <a:lum bright="-42000" contrast="64000"/>
          </a:blip>
          <a:srcRect/>
          <a:stretch>
            <a:fillRect/>
          </a:stretch>
        </p:blipFill>
        <p:spPr bwMode="auto">
          <a:xfrm>
            <a:off x="2987675" y="1268413"/>
            <a:ext cx="2159000" cy="1871662"/>
          </a:xfrm>
          <a:prstGeom prst="rect">
            <a:avLst/>
          </a:prstGeom>
          <a:noFill/>
          <a:ln w="9525">
            <a:noFill/>
            <a:miter lim="800000"/>
            <a:headEnd/>
            <a:tailEnd/>
          </a:ln>
        </p:spPr>
      </p:pic>
      <p:pic>
        <p:nvPicPr>
          <p:cNvPr id="21510" name="Picture 8"/>
          <p:cNvPicPr>
            <a:picLocks noChangeAspect="1" noChangeArrowheads="1"/>
          </p:cNvPicPr>
          <p:nvPr/>
        </p:nvPicPr>
        <p:blipFill>
          <a:blip r:embed="rId6">
            <a:lum bright="-48000" contrast="66000"/>
          </a:blip>
          <a:srcRect/>
          <a:stretch>
            <a:fillRect/>
          </a:stretch>
        </p:blipFill>
        <p:spPr bwMode="auto">
          <a:xfrm>
            <a:off x="5076825" y="1268413"/>
            <a:ext cx="2000250" cy="1512887"/>
          </a:xfrm>
          <a:prstGeom prst="rect">
            <a:avLst/>
          </a:prstGeom>
          <a:noFill/>
          <a:ln w="9525">
            <a:noFill/>
            <a:miter lim="800000"/>
            <a:headEnd/>
            <a:tailEnd/>
          </a:ln>
        </p:spPr>
      </p:pic>
      <p:pic>
        <p:nvPicPr>
          <p:cNvPr id="21511" name="Picture 9"/>
          <p:cNvPicPr>
            <a:picLocks noChangeAspect="1" noChangeArrowheads="1"/>
          </p:cNvPicPr>
          <p:nvPr/>
        </p:nvPicPr>
        <p:blipFill>
          <a:blip r:embed="rId7">
            <a:lum bright="-18000" contrast="30000"/>
          </a:blip>
          <a:srcRect/>
          <a:stretch>
            <a:fillRect/>
          </a:stretch>
        </p:blipFill>
        <p:spPr bwMode="auto">
          <a:xfrm>
            <a:off x="6877050" y="1196975"/>
            <a:ext cx="2266950" cy="4752975"/>
          </a:xfrm>
          <a:prstGeom prst="rect">
            <a:avLst/>
          </a:prstGeom>
          <a:noFill/>
          <a:ln w="9525">
            <a:noFill/>
            <a:miter lim="800000"/>
            <a:headEnd/>
            <a:tailEnd/>
          </a:ln>
        </p:spPr>
      </p:pic>
      <p:sp>
        <p:nvSpPr>
          <p:cNvPr id="16391" name="Oval 10"/>
          <p:cNvSpPr>
            <a:spLocks noChangeArrowheads="1"/>
          </p:cNvSpPr>
          <p:nvPr/>
        </p:nvSpPr>
        <p:spPr bwMode="auto">
          <a:xfrm rot="-1305528">
            <a:off x="484188" y="3470275"/>
            <a:ext cx="7273925" cy="2820988"/>
          </a:xfrm>
          <a:prstGeom prst="ellipse">
            <a:avLst/>
          </a:prstGeom>
          <a:solidFill>
            <a:schemeClr val="accent1"/>
          </a:solidFill>
          <a:ln w="9525">
            <a:solidFill>
              <a:schemeClr val="tx1"/>
            </a:solidFill>
            <a:round/>
            <a:headEnd/>
            <a:tailEnd/>
          </a:ln>
        </p:spPr>
        <p:txBody>
          <a:bodyPr anchor="ctr">
            <a:spAutoFit/>
          </a:bodyPr>
          <a:lstStyle/>
          <a:p>
            <a:pPr algn="ctr"/>
            <a:r>
              <a:rPr lang="de-DE">
                <a:solidFill>
                  <a:srgbClr val="000000"/>
                </a:solidFill>
                <a:latin typeface="Comic Sans MS" pitchFamily="66" charset="0"/>
              </a:rPr>
              <a:t>30 g. Ringerhackfleisch</a:t>
            </a:r>
          </a:p>
          <a:p>
            <a:pPr algn="ctr"/>
            <a:r>
              <a:rPr lang="de-DE">
                <a:solidFill>
                  <a:srgbClr val="000000"/>
                </a:solidFill>
                <a:latin typeface="Comic Sans MS" pitchFamily="66" charset="0"/>
              </a:rPr>
              <a:t>16 g. Schweinehackfleisch</a:t>
            </a:r>
          </a:p>
          <a:p>
            <a:pPr algn="ctr"/>
            <a:r>
              <a:rPr lang="de-DE">
                <a:solidFill>
                  <a:srgbClr val="000000"/>
                </a:solidFill>
                <a:latin typeface="Comic Sans MS" pitchFamily="66" charset="0"/>
              </a:rPr>
              <a:t>19 g. Zwieback und Sojamehl</a:t>
            </a:r>
          </a:p>
          <a:p>
            <a:pPr algn="ctr"/>
            <a:r>
              <a:rPr lang="de-DE">
                <a:solidFill>
                  <a:srgbClr val="000000"/>
                </a:solidFill>
                <a:latin typeface="Comic Sans MS" pitchFamily="66" charset="0"/>
              </a:rPr>
              <a:t>20 g Wasser, 2 g Salz und Gewürze</a:t>
            </a:r>
          </a:p>
          <a:p>
            <a:pPr algn="ctr"/>
            <a:r>
              <a:rPr lang="de-DE">
                <a:solidFill>
                  <a:srgbClr val="000000"/>
                </a:solidFill>
                <a:latin typeface="Comic Sans MS" pitchFamily="66" charset="0"/>
              </a:rPr>
              <a:t>1 g chemischer Geschmacksverstärker und Farbstoff</a:t>
            </a:r>
          </a:p>
          <a:p>
            <a:pPr algn="ctr"/>
            <a:r>
              <a:rPr lang="de-DE">
                <a:solidFill>
                  <a:srgbClr val="000000"/>
                </a:solidFill>
                <a:latin typeface="Comic Sans MS" pitchFamily="66" charset="0"/>
              </a:rPr>
              <a:t>0,5 g. Phosphate und Konservierungsmittel</a:t>
            </a:r>
            <a:endParaRPr lang="ru-RU">
              <a:solidFill>
                <a:srgbClr val="000000"/>
              </a:solidFill>
              <a:latin typeface="Comic Sans MS" pitchFamily="66" charset="0"/>
            </a:endParaRPr>
          </a:p>
        </p:txBody>
      </p:sp>
      <p:sp>
        <p:nvSpPr>
          <p:cNvPr id="16392" name="Text Box 12"/>
          <p:cNvSpPr txBox="1">
            <a:spLocks noChangeArrowheads="1"/>
          </p:cNvSpPr>
          <p:nvPr/>
        </p:nvSpPr>
        <p:spPr bwMode="auto">
          <a:xfrm rot="-1868752">
            <a:off x="6156325" y="5876925"/>
            <a:ext cx="1655763" cy="366713"/>
          </a:xfrm>
          <a:prstGeom prst="rect">
            <a:avLst/>
          </a:prstGeom>
          <a:noFill/>
          <a:ln w="9525">
            <a:noFill/>
            <a:miter lim="800000"/>
            <a:headEnd/>
            <a:tailEnd/>
          </a:ln>
        </p:spPr>
        <p:txBody>
          <a:bodyPr>
            <a:spAutoFit/>
          </a:bodyPr>
          <a:lstStyle/>
          <a:p>
            <a:endParaRPr lang="ru-RU">
              <a:solidFill>
                <a:srgbClr val="000000"/>
              </a:solidFill>
              <a:latin typeface="Comic Sans MS" pitchFamily="66" charset="0"/>
            </a:endParaRPr>
          </a:p>
        </p:txBody>
      </p:sp>
      <p:sp>
        <p:nvSpPr>
          <p:cNvPr id="16393" name="WordArt 16"/>
          <p:cNvSpPr>
            <a:spLocks noChangeArrowheads="1" noChangeShapeType="1" noTextEdit="1"/>
          </p:cNvSpPr>
          <p:nvPr/>
        </p:nvSpPr>
        <p:spPr bwMode="auto">
          <a:xfrm>
            <a:off x="5580063" y="5516563"/>
            <a:ext cx="2657475" cy="1079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Guten Appetit!</a:t>
            </a:r>
            <a:endParaRPr lang="ru-RU" sz="3600" kern="10">
              <a:ln w="9525">
                <a:round/>
                <a:headEnd/>
                <a:tailEnd/>
              </a:ln>
              <a:gradFill rotWithShape="1">
                <a:gsLst>
                  <a:gs pos="0">
                    <a:srgbClr val="FFE701"/>
                  </a:gs>
                  <a:gs pos="100000">
                    <a:srgbClr val="FE3E02"/>
                  </a:gs>
                </a:gsLst>
                <a:lin ang="5400000" scaled="1"/>
              </a:gradFill>
              <a:latin typeface="Impact"/>
            </a:endParaRPr>
          </a:p>
        </p:txBody>
      </p:sp>
      <p:sp>
        <p:nvSpPr>
          <p:cNvPr id="16394" name="Text Box 17"/>
          <p:cNvSpPr txBox="1">
            <a:spLocks noChangeArrowheads="1"/>
          </p:cNvSpPr>
          <p:nvPr/>
        </p:nvSpPr>
        <p:spPr bwMode="auto">
          <a:xfrm flipV="1">
            <a:off x="6948488" y="6165850"/>
            <a:ext cx="2195512" cy="366713"/>
          </a:xfrm>
          <a:prstGeom prst="rect">
            <a:avLst/>
          </a:prstGeom>
          <a:noFill/>
          <a:ln w="9525">
            <a:noFill/>
            <a:miter lim="800000"/>
            <a:headEnd/>
            <a:tailEnd/>
          </a:ln>
        </p:spPr>
        <p:txBody>
          <a:bodyPr rot="10800000">
            <a:spAutoFit/>
          </a:bodyPr>
          <a:lstStyle/>
          <a:p>
            <a:pPr>
              <a:spcBef>
                <a:spcPct val="50000"/>
              </a:spcBef>
            </a:pPr>
            <a:r>
              <a:rPr lang="uk-UA">
                <a:solidFill>
                  <a:srgbClr val="000000"/>
                </a:solidFill>
                <a:latin typeface="Comic Sans MS" pitchFamily="66" charset="0"/>
              </a:rPr>
              <a:t>?        ?        ?</a:t>
            </a:r>
            <a:endParaRPr lang="ru-RU">
              <a:solidFill>
                <a:srgbClr val="000000"/>
              </a:solidFill>
              <a:latin typeface="Comic Sans MS" pitchFamily="66" charset="0"/>
            </a:endParaRPr>
          </a:p>
        </p:txBody>
      </p:sp>
      <p:sp>
        <p:nvSpPr>
          <p:cNvPr id="16395" name="WordArt 18"/>
          <p:cNvSpPr>
            <a:spLocks noChangeArrowheads="1" noChangeShapeType="1" noTextEdit="1"/>
          </p:cNvSpPr>
          <p:nvPr/>
        </p:nvSpPr>
        <p:spPr bwMode="auto">
          <a:xfrm>
            <a:off x="323850" y="1196975"/>
            <a:ext cx="1573213" cy="792163"/>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1">
                  <a:gsLst>
                    <a:gs pos="0">
                      <a:srgbClr val="FFE701"/>
                    </a:gs>
                    <a:gs pos="100000">
                      <a:srgbClr val="FE3E02"/>
                    </a:gs>
                  </a:gsLst>
                  <a:lin ang="5400000" scaled="1"/>
                </a:gradFill>
                <a:latin typeface="Impact"/>
              </a:rPr>
              <a:t>?        ?        ?</a:t>
            </a:r>
          </a:p>
        </p:txBody>
      </p:sp>
      <p:sp>
        <p:nvSpPr>
          <p:cNvPr id="16396" name="WordArt 19"/>
          <p:cNvSpPr>
            <a:spLocks noChangeArrowheads="1" noChangeShapeType="1" noTextEdit="1"/>
          </p:cNvSpPr>
          <p:nvPr/>
        </p:nvSpPr>
        <p:spPr bwMode="auto">
          <a:xfrm>
            <a:off x="6588125" y="4724400"/>
            <a:ext cx="1573213" cy="792163"/>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1">
                  <a:gsLst>
                    <a:gs pos="0">
                      <a:srgbClr val="FFE701"/>
                    </a:gs>
                    <a:gs pos="100000">
                      <a:srgbClr val="FE3E02"/>
                    </a:gs>
                  </a:gsLst>
                  <a:lin ang="5400000" scaled="1"/>
                </a:gradFill>
                <a:latin typeface="Impact"/>
              </a:rPr>
              <a:t>?        ?        ?</a:t>
            </a:r>
          </a:p>
        </p:txBody>
      </p:sp>
      <p:sp>
        <p:nvSpPr>
          <p:cNvPr id="16397" name="Rectangle 2"/>
          <p:cNvSpPr>
            <a:spLocks noGrp="1" noChangeArrowheads="1"/>
          </p:cNvSpPr>
          <p:nvPr>
            <p:ph type="title"/>
          </p:nvPr>
        </p:nvSpPr>
        <p:spPr>
          <a:xfrm>
            <a:off x="684213" y="0"/>
            <a:ext cx="7958137" cy="1204913"/>
          </a:xfrm>
        </p:spPr>
        <p:txBody>
          <a:bodyPr/>
          <a:lstStyle/>
          <a:p>
            <a:r>
              <a:rPr lang="de-DE" sz="2000" b="1" smtClean="0">
                <a:solidFill>
                  <a:srgbClr val="008000"/>
                </a:solidFill>
              </a:rPr>
              <a:t>Über </a:t>
            </a:r>
            <a:r>
              <a:rPr lang="uk-UA" sz="2000" b="1" smtClean="0">
                <a:solidFill>
                  <a:srgbClr val="008000"/>
                </a:solidFill>
              </a:rPr>
              <a:t>8</a:t>
            </a:r>
            <a:r>
              <a:rPr lang="de-DE" sz="2000" b="1" smtClean="0">
                <a:solidFill>
                  <a:srgbClr val="008000"/>
                </a:solidFill>
              </a:rPr>
              <a:t>O </a:t>
            </a:r>
            <a:r>
              <a:rPr lang="uk-UA" sz="2000" b="1" smtClean="0">
                <a:solidFill>
                  <a:srgbClr val="008000"/>
                </a:solidFill>
              </a:rPr>
              <a:t>% </a:t>
            </a:r>
            <a:r>
              <a:rPr lang="de-DE" sz="2000" b="1" smtClean="0">
                <a:solidFill>
                  <a:srgbClr val="008000"/>
                </a:solidFill>
              </a:rPr>
              <a:t>der Fastfood-Besucher behaupten, dass Fastfood ungesund ist. Trotzdem gehen sie immer wieder dorthin</a:t>
            </a:r>
            <a:r>
              <a:rPr lang="de-DE" sz="2000" b="1" i="1" smtClean="0">
                <a:solidFill>
                  <a:srgbClr val="008000"/>
                </a:solidFill>
              </a:rPr>
              <a:t>.</a:t>
            </a:r>
            <a:r>
              <a:rPr lang="uk-UA" sz="2000" b="1" i="1" smtClean="0">
                <a:solidFill>
                  <a:srgbClr val="008000"/>
                </a:solidFill>
              </a:rPr>
              <a:t/>
            </a:r>
            <a:br>
              <a:rPr lang="uk-UA" sz="2000" b="1" i="1" smtClean="0">
                <a:solidFill>
                  <a:srgbClr val="008000"/>
                </a:solidFill>
              </a:rPr>
            </a:br>
            <a:r>
              <a:rPr lang="de-DE" sz="2000" b="1" i="1" smtClean="0">
                <a:solidFill>
                  <a:srgbClr val="FF6600"/>
                </a:solidFill>
              </a:rPr>
              <a:t> </a:t>
            </a:r>
            <a:r>
              <a:rPr lang="de-DE" sz="2800" b="1" smtClean="0">
                <a:solidFill>
                  <a:srgbClr val="FF0000"/>
                </a:solidFill>
              </a:rPr>
              <a:t>Das alles steckt in einem Hamburger.</a:t>
            </a:r>
            <a:endParaRPr lang="ru-RU" sz="2800" b="1" smtClean="0">
              <a:solidFill>
                <a:srgbClr val="FF0000"/>
              </a:solidFil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ppt_x"/>
                                          </p:val>
                                        </p:tav>
                                        <p:tav tm="100000">
                                          <p:val>
                                            <p:strVal val="#ppt_x"/>
                                          </p:val>
                                        </p:tav>
                                      </p:tavLst>
                                    </p:anim>
                                    <p:anim calcmode="lin" valueType="num">
                                      <p:cBhvr additive="base">
                                        <p:cTn id="8" dur="1000" fill="hold"/>
                                        <p:tgtEl>
                                          <p:spTgt spid="2150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additive="base">
                                        <p:cTn id="12" dur="2000" fill="hold"/>
                                        <p:tgtEl>
                                          <p:spTgt spid="21508"/>
                                        </p:tgtEl>
                                        <p:attrNameLst>
                                          <p:attrName>ppt_x</p:attrName>
                                        </p:attrNameLst>
                                      </p:cBhvr>
                                      <p:tavLst>
                                        <p:tav tm="0">
                                          <p:val>
                                            <p:strVal val="#ppt_x"/>
                                          </p:val>
                                        </p:tav>
                                        <p:tav tm="100000">
                                          <p:val>
                                            <p:strVal val="#ppt_x"/>
                                          </p:val>
                                        </p:tav>
                                      </p:tavLst>
                                    </p:anim>
                                    <p:anim calcmode="lin" valueType="num">
                                      <p:cBhvr additive="base">
                                        <p:cTn id="13" dur="2000" fill="hold"/>
                                        <p:tgtEl>
                                          <p:spTgt spid="2150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3000"/>
                            </p:stCondLst>
                            <p:childTnLst>
                              <p:par>
                                <p:cTn id="15" presetID="2" presetClass="entr" presetSubtype="8" fill="hold" nodeType="afterEffect">
                                  <p:stCondLst>
                                    <p:cond delay="0"/>
                                  </p:stCondLst>
                                  <p:childTnLst>
                                    <p:set>
                                      <p:cBhvr>
                                        <p:cTn id="16" dur="1" fill="hold">
                                          <p:stCondLst>
                                            <p:cond delay="0"/>
                                          </p:stCondLst>
                                        </p:cTn>
                                        <p:tgtEl>
                                          <p:spTgt spid="21509"/>
                                        </p:tgtEl>
                                        <p:attrNameLst>
                                          <p:attrName>style.visibility</p:attrName>
                                        </p:attrNameLst>
                                      </p:cBhvr>
                                      <p:to>
                                        <p:strVal val="visible"/>
                                      </p:to>
                                    </p:set>
                                    <p:anim calcmode="lin" valueType="num">
                                      <p:cBhvr additive="base">
                                        <p:cTn id="17" dur="2000" fill="hold"/>
                                        <p:tgtEl>
                                          <p:spTgt spid="21509"/>
                                        </p:tgtEl>
                                        <p:attrNameLst>
                                          <p:attrName>ppt_x</p:attrName>
                                        </p:attrNameLst>
                                      </p:cBhvr>
                                      <p:tavLst>
                                        <p:tav tm="0">
                                          <p:val>
                                            <p:strVal val="0-#ppt_w/2"/>
                                          </p:val>
                                        </p:tav>
                                        <p:tav tm="100000">
                                          <p:val>
                                            <p:strVal val="#ppt_x"/>
                                          </p:val>
                                        </p:tav>
                                      </p:tavLst>
                                    </p:anim>
                                    <p:anim calcmode="lin" valueType="num">
                                      <p:cBhvr additive="base">
                                        <p:cTn id="18" dur="2000" fill="hold"/>
                                        <p:tgtEl>
                                          <p:spTgt spid="2150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ntr" presetSubtype="2" fill="hold" nodeType="afterEffect">
                                  <p:stCondLst>
                                    <p:cond delay="0"/>
                                  </p:stCondLst>
                                  <p:childTnLst>
                                    <p:set>
                                      <p:cBhvr>
                                        <p:cTn id="21" dur="1" fill="hold">
                                          <p:stCondLst>
                                            <p:cond delay="0"/>
                                          </p:stCondLst>
                                        </p:cTn>
                                        <p:tgtEl>
                                          <p:spTgt spid="21510"/>
                                        </p:tgtEl>
                                        <p:attrNameLst>
                                          <p:attrName>style.visibility</p:attrName>
                                        </p:attrNameLst>
                                      </p:cBhvr>
                                      <p:to>
                                        <p:strVal val="visible"/>
                                      </p:to>
                                    </p:set>
                                    <p:anim calcmode="lin" valueType="num">
                                      <p:cBhvr additive="base">
                                        <p:cTn id="22" dur="1000" fill="hold"/>
                                        <p:tgtEl>
                                          <p:spTgt spid="21510"/>
                                        </p:tgtEl>
                                        <p:attrNameLst>
                                          <p:attrName>ppt_x</p:attrName>
                                        </p:attrNameLst>
                                      </p:cBhvr>
                                      <p:tavLst>
                                        <p:tav tm="0">
                                          <p:val>
                                            <p:strVal val="1+#ppt_w/2"/>
                                          </p:val>
                                        </p:tav>
                                        <p:tav tm="100000">
                                          <p:val>
                                            <p:strVal val="#ppt_x"/>
                                          </p:val>
                                        </p:tav>
                                      </p:tavLst>
                                    </p:anim>
                                    <p:anim calcmode="lin" valueType="num">
                                      <p:cBhvr additive="base">
                                        <p:cTn id="23" dur="1000" fill="hold"/>
                                        <p:tgtEl>
                                          <p:spTgt spid="2151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6" fill="hold" nodeType="afterEffect">
                                  <p:stCondLst>
                                    <p:cond delay="0"/>
                                  </p:stCondLst>
                                  <p:childTnLst>
                                    <p:set>
                                      <p:cBhvr>
                                        <p:cTn id="26" dur="1" fill="hold">
                                          <p:stCondLst>
                                            <p:cond delay="0"/>
                                          </p:stCondLst>
                                        </p:cTn>
                                        <p:tgtEl>
                                          <p:spTgt spid="21511"/>
                                        </p:tgtEl>
                                        <p:attrNameLst>
                                          <p:attrName>style.visibility</p:attrName>
                                        </p:attrNameLst>
                                      </p:cBhvr>
                                      <p:to>
                                        <p:strVal val="visible"/>
                                      </p:to>
                                    </p:set>
                                    <p:anim calcmode="lin" valueType="num">
                                      <p:cBhvr additive="base">
                                        <p:cTn id="27" dur="2000" fill="hold"/>
                                        <p:tgtEl>
                                          <p:spTgt spid="21511"/>
                                        </p:tgtEl>
                                        <p:attrNameLst>
                                          <p:attrName>ppt_x</p:attrName>
                                        </p:attrNameLst>
                                      </p:cBhvr>
                                      <p:tavLst>
                                        <p:tav tm="0">
                                          <p:val>
                                            <p:strVal val="1+#ppt_w/2"/>
                                          </p:val>
                                        </p:tav>
                                        <p:tav tm="100000">
                                          <p:val>
                                            <p:strVal val="#ppt_x"/>
                                          </p:val>
                                        </p:tav>
                                      </p:tavLst>
                                    </p:anim>
                                    <p:anim calcmode="lin" valueType="num">
                                      <p:cBhvr additive="base">
                                        <p:cTn id="28" dur="20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WordArt 7"/>
          <p:cNvSpPr>
            <a:spLocks noChangeArrowheads="1" noChangeShapeType="1" noTextEdit="1"/>
          </p:cNvSpPr>
          <p:nvPr/>
        </p:nvSpPr>
        <p:spPr bwMode="auto">
          <a:xfrm>
            <a:off x="1619250" y="549275"/>
            <a:ext cx="65532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solidFill>
                  <a:srgbClr val="FF0000"/>
                </a:solidFill>
                <a:latin typeface="Times New Roman"/>
                <a:cs typeface="Times New Roman"/>
              </a:rPr>
              <a:t>KURZ GESAGT</a:t>
            </a:r>
            <a:endParaRPr lang="ru-RU" sz="3600" kern="10">
              <a:ln w="9525">
                <a:round/>
                <a:headEnd/>
                <a:tailEnd/>
              </a:ln>
              <a:solidFill>
                <a:srgbClr val="FF0000"/>
              </a:solidFill>
              <a:latin typeface="Times New Roman"/>
              <a:cs typeface="Times New Roman"/>
            </a:endParaRPr>
          </a:p>
        </p:txBody>
      </p:sp>
      <p:sp>
        <p:nvSpPr>
          <p:cNvPr id="17411" name="Text Box 5"/>
          <p:cNvSpPr txBox="1">
            <a:spLocks noChangeArrowheads="1"/>
          </p:cNvSpPr>
          <p:nvPr/>
        </p:nvSpPr>
        <p:spPr bwMode="auto">
          <a:xfrm flipH="1">
            <a:off x="323850" y="2708275"/>
            <a:ext cx="3816350" cy="366713"/>
          </a:xfrm>
          <a:prstGeom prst="rect">
            <a:avLst/>
          </a:prstGeom>
          <a:noFill/>
          <a:ln w="9525">
            <a:noFill/>
            <a:miter lim="800000"/>
            <a:headEnd/>
            <a:tailEnd/>
          </a:ln>
        </p:spPr>
        <p:txBody>
          <a:bodyPr>
            <a:spAutoFit/>
          </a:bodyPr>
          <a:lstStyle/>
          <a:p>
            <a:pPr>
              <a:spcBef>
                <a:spcPct val="50000"/>
              </a:spcBef>
            </a:pPr>
            <a:r>
              <a:rPr lang="de-DE">
                <a:solidFill>
                  <a:srgbClr val="0000FF"/>
                </a:solidFill>
                <a:latin typeface="Comic Sans MS" pitchFamily="66" charset="0"/>
              </a:rPr>
              <a:t>Die Erste Speise</a:t>
            </a:r>
            <a:r>
              <a:rPr lang="uk-UA">
                <a:solidFill>
                  <a:srgbClr val="0000FF"/>
                </a:solidFill>
                <a:latin typeface="Comic Sans MS" pitchFamily="66" charset="0"/>
              </a:rPr>
              <a:t> </a:t>
            </a:r>
            <a:r>
              <a:rPr lang="de-DE">
                <a:solidFill>
                  <a:srgbClr val="0000FF"/>
                </a:solidFill>
                <a:latin typeface="Comic Sans MS" pitchFamily="66" charset="0"/>
              </a:rPr>
              <a:t>sind</a:t>
            </a:r>
            <a:endParaRPr lang="ru-RU">
              <a:solidFill>
                <a:srgbClr val="0000FF"/>
              </a:solidFill>
              <a:latin typeface="Comic Sans MS" pitchFamily="66" charset="0"/>
            </a:endParaRPr>
          </a:p>
        </p:txBody>
      </p:sp>
      <p:sp>
        <p:nvSpPr>
          <p:cNvPr id="17412" name="Rectangle 6"/>
          <p:cNvSpPr>
            <a:spLocks noChangeArrowheads="1"/>
          </p:cNvSpPr>
          <p:nvPr/>
        </p:nvSpPr>
        <p:spPr bwMode="auto">
          <a:xfrm>
            <a:off x="323850" y="1557338"/>
            <a:ext cx="2389188" cy="366712"/>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Die Deutschen essen</a:t>
            </a:r>
            <a:endParaRPr lang="ru-RU">
              <a:solidFill>
                <a:srgbClr val="0000FF"/>
              </a:solidFill>
              <a:latin typeface="Comic Sans MS" pitchFamily="66" charset="0"/>
            </a:endParaRPr>
          </a:p>
        </p:txBody>
      </p:sp>
      <p:sp>
        <p:nvSpPr>
          <p:cNvPr id="35845" name="Rectangle 7"/>
          <p:cNvSpPr>
            <a:spLocks noChangeArrowheads="1"/>
          </p:cNvSpPr>
          <p:nvPr/>
        </p:nvSpPr>
        <p:spPr bwMode="auto">
          <a:xfrm>
            <a:off x="2700338" y="1557338"/>
            <a:ext cx="1949450" cy="366712"/>
          </a:xfrm>
          <a:prstGeom prst="rect">
            <a:avLst/>
          </a:prstGeom>
          <a:noFill/>
          <a:ln w="9525">
            <a:noFill/>
            <a:miter lim="800000"/>
            <a:headEnd/>
            <a:tailEnd/>
          </a:ln>
        </p:spPr>
        <p:txBody>
          <a:bodyPr wrap="none">
            <a:spAutoFit/>
          </a:bodyPr>
          <a:lstStyle/>
          <a:p>
            <a:pPr eaLnBrk="0" hangingPunct="0">
              <a:spcBef>
                <a:spcPct val="20000"/>
              </a:spcBef>
            </a:pPr>
            <a:r>
              <a:rPr lang="de-DE">
                <a:solidFill>
                  <a:srgbClr val="FF0000"/>
                </a:solidFill>
                <a:latin typeface="Comic Sans MS" pitchFamily="66" charset="0"/>
              </a:rPr>
              <a:t>drei Mal am Tag.</a:t>
            </a:r>
          </a:p>
        </p:txBody>
      </p:sp>
      <p:sp>
        <p:nvSpPr>
          <p:cNvPr id="17414" name="Rectangle 8"/>
          <p:cNvSpPr>
            <a:spLocks noChangeArrowheads="1"/>
          </p:cNvSpPr>
          <p:nvPr/>
        </p:nvSpPr>
        <p:spPr bwMode="auto">
          <a:xfrm>
            <a:off x="323850" y="2133600"/>
            <a:ext cx="2400300" cy="366713"/>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Am Morgen esst man</a:t>
            </a:r>
            <a:endParaRPr lang="ru-RU">
              <a:solidFill>
                <a:srgbClr val="0000FF"/>
              </a:solidFill>
              <a:latin typeface="Comic Sans MS" pitchFamily="66" charset="0"/>
            </a:endParaRPr>
          </a:p>
        </p:txBody>
      </p:sp>
      <p:sp>
        <p:nvSpPr>
          <p:cNvPr id="35847" name="Rectangle 9"/>
          <p:cNvSpPr>
            <a:spLocks noChangeArrowheads="1"/>
          </p:cNvSpPr>
          <p:nvPr/>
        </p:nvSpPr>
        <p:spPr bwMode="auto">
          <a:xfrm>
            <a:off x="2627313" y="2133600"/>
            <a:ext cx="3862387" cy="366713"/>
          </a:xfrm>
          <a:prstGeom prst="rect">
            <a:avLst/>
          </a:prstGeom>
          <a:noFill/>
          <a:ln w="9525">
            <a:noFill/>
            <a:miter lim="800000"/>
            <a:headEnd/>
            <a:tailEnd/>
          </a:ln>
        </p:spPr>
        <p:txBody>
          <a:bodyPr wrap="none">
            <a:spAutoFit/>
          </a:bodyPr>
          <a:lstStyle/>
          <a:p>
            <a:pPr eaLnBrk="0" hangingPunct="0">
              <a:spcBef>
                <a:spcPct val="20000"/>
              </a:spcBef>
            </a:pPr>
            <a:r>
              <a:rPr lang="de-DE">
                <a:solidFill>
                  <a:srgbClr val="FF0000"/>
                </a:solidFill>
                <a:latin typeface="Comic Sans MS" pitchFamily="66" charset="0"/>
              </a:rPr>
              <a:t>Brot mit Butter, Wurst oder Käse.</a:t>
            </a:r>
          </a:p>
        </p:txBody>
      </p:sp>
      <p:sp>
        <p:nvSpPr>
          <p:cNvPr id="35848" name="Rectangle 10"/>
          <p:cNvSpPr>
            <a:spLocks noChangeArrowheads="1"/>
          </p:cNvSpPr>
          <p:nvPr/>
        </p:nvSpPr>
        <p:spPr bwMode="auto">
          <a:xfrm>
            <a:off x="2771775" y="2708275"/>
            <a:ext cx="2219325" cy="366713"/>
          </a:xfrm>
          <a:prstGeom prst="rect">
            <a:avLst/>
          </a:prstGeom>
          <a:noFill/>
          <a:ln w="9525">
            <a:noFill/>
            <a:miter lim="800000"/>
            <a:headEnd/>
            <a:tailEnd/>
          </a:ln>
        </p:spPr>
        <p:txBody>
          <a:bodyPr wrap="none">
            <a:spAutoFit/>
          </a:bodyPr>
          <a:lstStyle/>
          <a:p>
            <a:pPr eaLnBrk="0" hangingPunct="0">
              <a:spcBef>
                <a:spcPct val="20000"/>
              </a:spcBef>
            </a:pPr>
            <a:r>
              <a:rPr lang="de-DE">
                <a:solidFill>
                  <a:srgbClr val="FF0000"/>
                </a:solidFill>
                <a:latin typeface="Comic Sans MS" pitchFamily="66" charset="0"/>
              </a:rPr>
              <a:t>Suppe, Püreesuppe.</a:t>
            </a:r>
          </a:p>
        </p:txBody>
      </p:sp>
      <p:sp>
        <p:nvSpPr>
          <p:cNvPr id="17417" name="Rectangle 11"/>
          <p:cNvSpPr>
            <a:spLocks noChangeArrowheads="1"/>
          </p:cNvSpPr>
          <p:nvPr/>
        </p:nvSpPr>
        <p:spPr bwMode="auto">
          <a:xfrm>
            <a:off x="395288" y="3213100"/>
            <a:ext cx="3128962" cy="366713"/>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Warme Mahlzeit am Tag ist</a:t>
            </a:r>
            <a:endParaRPr lang="ru-RU">
              <a:solidFill>
                <a:srgbClr val="0000FF"/>
              </a:solidFill>
              <a:latin typeface="Comic Sans MS" pitchFamily="66" charset="0"/>
            </a:endParaRPr>
          </a:p>
        </p:txBody>
      </p:sp>
      <p:sp>
        <p:nvSpPr>
          <p:cNvPr id="17418" name="Rectangle 13"/>
          <p:cNvSpPr>
            <a:spLocks noChangeArrowheads="1"/>
          </p:cNvSpPr>
          <p:nvPr/>
        </p:nvSpPr>
        <p:spPr bwMode="auto">
          <a:xfrm>
            <a:off x="395288" y="3716338"/>
            <a:ext cx="4130675" cy="366712"/>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Die deutsche verbringen in die Küche</a:t>
            </a:r>
            <a:endParaRPr lang="ru-RU">
              <a:solidFill>
                <a:srgbClr val="0000FF"/>
              </a:solidFill>
              <a:latin typeface="Comic Sans MS" pitchFamily="66" charset="0"/>
            </a:endParaRPr>
          </a:p>
        </p:txBody>
      </p:sp>
      <p:sp>
        <p:nvSpPr>
          <p:cNvPr id="17419" name="Rectangle 14"/>
          <p:cNvSpPr>
            <a:spLocks noChangeArrowheads="1"/>
          </p:cNvSpPr>
          <p:nvPr/>
        </p:nvSpPr>
        <p:spPr bwMode="auto">
          <a:xfrm>
            <a:off x="395288" y="4221163"/>
            <a:ext cx="2995612" cy="366712"/>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Die Deutschen trinken viel</a:t>
            </a:r>
            <a:endParaRPr lang="ru-RU">
              <a:solidFill>
                <a:srgbClr val="0000FF"/>
              </a:solidFill>
              <a:latin typeface="Comic Sans MS" pitchFamily="66" charset="0"/>
            </a:endParaRPr>
          </a:p>
        </p:txBody>
      </p:sp>
      <p:sp>
        <p:nvSpPr>
          <p:cNvPr id="17420" name="Rectangle 15"/>
          <p:cNvSpPr>
            <a:spLocks noChangeArrowheads="1"/>
          </p:cNvSpPr>
          <p:nvPr/>
        </p:nvSpPr>
        <p:spPr bwMode="auto">
          <a:xfrm>
            <a:off x="395288" y="4724400"/>
            <a:ext cx="2284412" cy="366713"/>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Lieblingsgetränk ist</a:t>
            </a:r>
            <a:endParaRPr lang="ru-RU">
              <a:solidFill>
                <a:srgbClr val="0000FF"/>
              </a:solidFill>
              <a:latin typeface="Comic Sans MS" pitchFamily="66" charset="0"/>
            </a:endParaRPr>
          </a:p>
        </p:txBody>
      </p:sp>
      <p:sp>
        <p:nvSpPr>
          <p:cNvPr id="35853" name="Rectangle 16"/>
          <p:cNvSpPr>
            <a:spLocks noChangeArrowheads="1"/>
          </p:cNvSpPr>
          <p:nvPr/>
        </p:nvSpPr>
        <p:spPr bwMode="auto">
          <a:xfrm>
            <a:off x="4427538" y="3716338"/>
            <a:ext cx="1350962" cy="366712"/>
          </a:xfrm>
          <a:prstGeom prst="rect">
            <a:avLst/>
          </a:prstGeom>
          <a:noFill/>
          <a:ln w="9525">
            <a:noFill/>
            <a:miter lim="800000"/>
            <a:headEnd/>
            <a:tailEnd/>
          </a:ln>
        </p:spPr>
        <p:txBody>
          <a:bodyPr>
            <a:spAutoFit/>
          </a:bodyPr>
          <a:lstStyle/>
          <a:p>
            <a:pPr eaLnBrk="0" hangingPunct="0">
              <a:spcBef>
                <a:spcPct val="20000"/>
              </a:spcBef>
            </a:pPr>
            <a:r>
              <a:rPr lang="de-DE">
                <a:solidFill>
                  <a:srgbClr val="FF0000"/>
                </a:solidFill>
                <a:latin typeface="Comic Sans MS" pitchFamily="66" charset="0"/>
              </a:rPr>
              <a:t>wenig Zeit.</a:t>
            </a:r>
          </a:p>
        </p:txBody>
      </p:sp>
      <p:sp>
        <p:nvSpPr>
          <p:cNvPr id="35854" name="Rectangle 17"/>
          <p:cNvSpPr>
            <a:spLocks noChangeArrowheads="1"/>
          </p:cNvSpPr>
          <p:nvPr/>
        </p:nvSpPr>
        <p:spPr bwMode="auto">
          <a:xfrm>
            <a:off x="3348038" y="4221163"/>
            <a:ext cx="855662" cy="366712"/>
          </a:xfrm>
          <a:prstGeom prst="rect">
            <a:avLst/>
          </a:prstGeom>
          <a:noFill/>
          <a:ln w="9525">
            <a:noFill/>
            <a:miter lim="800000"/>
            <a:headEnd/>
            <a:tailEnd/>
          </a:ln>
        </p:spPr>
        <p:txBody>
          <a:bodyPr wrap="none">
            <a:spAutoFit/>
          </a:bodyPr>
          <a:lstStyle/>
          <a:p>
            <a:pPr eaLnBrk="0" hangingPunct="0">
              <a:spcBef>
                <a:spcPct val="20000"/>
              </a:spcBef>
            </a:pPr>
            <a:r>
              <a:rPr lang="de-DE">
                <a:solidFill>
                  <a:srgbClr val="FF0000"/>
                </a:solidFill>
                <a:latin typeface="Comic Sans MS" pitchFamily="66" charset="0"/>
              </a:rPr>
              <a:t>Kaffe.</a:t>
            </a:r>
          </a:p>
        </p:txBody>
      </p:sp>
      <p:sp>
        <p:nvSpPr>
          <p:cNvPr id="35855" name="Rectangle 18"/>
          <p:cNvSpPr>
            <a:spLocks noChangeArrowheads="1"/>
          </p:cNvSpPr>
          <p:nvPr/>
        </p:nvSpPr>
        <p:spPr bwMode="auto">
          <a:xfrm>
            <a:off x="2627313" y="4724400"/>
            <a:ext cx="684212" cy="366713"/>
          </a:xfrm>
          <a:prstGeom prst="rect">
            <a:avLst/>
          </a:prstGeom>
          <a:noFill/>
          <a:ln w="9525">
            <a:noFill/>
            <a:miter lim="800000"/>
            <a:headEnd/>
            <a:tailEnd/>
          </a:ln>
        </p:spPr>
        <p:txBody>
          <a:bodyPr wrap="none">
            <a:spAutoFit/>
          </a:bodyPr>
          <a:lstStyle/>
          <a:p>
            <a:r>
              <a:rPr lang="de-DE">
                <a:solidFill>
                  <a:srgbClr val="FF0000"/>
                </a:solidFill>
                <a:latin typeface="Comic Sans MS" pitchFamily="66" charset="0"/>
              </a:rPr>
              <a:t>Bier.</a:t>
            </a:r>
            <a:endParaRPr lang="ru-RU">
              <a:solidFill>
                <a:srgbClr val="FF0000"/>
              </a:solidFill>
              <a:latin typeface="Comic Sans MS" pitchFamily="66" charset="0"/>
            </a:endParaRPr>
          </a:p>
        </p:txBody>
      </p:sp>
      <p:sp>
        <p:nvSpPr>
          <p:cNvPr id="2" name="TextBox 1"/>
          <p:cNvSpPr txBox="1">
            <a:spLocks noChangeArrowheads="1"/>
          </p:cNvSpPr>
          <p:nvPr/>
        </p:nvSpPr>
        <p:spPr bwMode="auto">
          <a:xfrm>
            <a:off x="3524250" y="3213100"/>
            <a:ext cx="2703513" cy="366713"/>
          </a:xfrm>
          <a:prstGeom prst="rect">
            <a:avLst/>
          </a:prstGeom>
          <a:noFill/>
          <a:ln w="9525">
            <a:noFill/>
            <a:miter lim="800000"/>
            <a:headEnd/>
            <a:tailEnd/>
          </a:ln>
        </p:spPr>
        <p:txBody>
          <a:bodyPr>
            <a:spAutoFit/>
          </a:bodyPr>
          <a:lstStyle/>
          <a:p>
            <a:r>
              <a:rPr lang="de-DE">
                <a:solidFill>
                  <a:srgbClr val="FF0000"/>
                </a:solidFill>
                <a:latin typeface="Comic Sans MS" pitchFamily="66" charset="0"/>
              </a:rPr>
              <a:t>Mittag</a:t>
            </a:r>
            <a:endParaRPr lang="ru-RU">
              <a:solidFill>
                <a:srgbClr val="FF0000"/>
              </a:solidFill>
              <a:latin typeface="Comic Sans MS" pitchFamily="66"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5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58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358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99"/>
                                          </p:stCondLst>
                                        </p:cTn>
                                        <p:tgtEl>
                                          <p:spTgt spid="3585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99"/>
                                          </p:stCondLst>
                                        </p:cTn>
                                        <p:tgtEl>
                                          <p:spTgt spid="3585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99"/>
                                          </p:stCondLst>
                                        </p:cTn>
                                        <p:tgtEl>
                                          <p:spTgt spid="35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3555" name="Рисунок 9" descr="Описание: Капустяні ">
            <a:hlinkClick r:id="rId3"/>
          </p:cNvPr>
          <p:cNvPicPr>
            <a:picLocks noGrp="1" noChangeAspect="1" noChangeArrowheads="1"/>
          </p:cNvPicPr>
          <p:nvPr>
            <p:ph idx="1"/>
          </p:nvPr>
        </p:nvPicPr>
        <p:blipFill>
          <a:blip r:embed="rId4"/>
          <a:srcRect/>
          <a:stretch>
            <a:fillRect/>
          </a:stretch>
        </p:blipFill>
        <p:spPr>
          <a:xfrm>
            <a:off x="755650" y="1412875"/>
            <a:ext cx="2519363" cy="1428750"/>
          </a:xfrm>
        </p:spPr>
      </p:pic>
      <p:pic>
        <p:nvPicPr>
          <p:cNvPr id="23556" name="Рисунок 10" descr="Описание: Біла і зелена спаржа">
            <a:hlinkClick r:id="rId5"/>
          </p:cNvPr>
          <p:cNvPicPr>
            <a:picLocks noChangeAspect="1" noChangeArrowheads="1"/>
          </p:cNvPicPr>
          <p:nvPr/>
        </p:nvPicPr>
        <p:blipFill>
          <a:blip r:embed="rId6"/>
          <a:srcRect/>
          <a:stretch>
            <a:fillRect/>
          </a:stretch>
        </p:blipFill>
        <p:spPr bwMode="auto">
          <a:xfrm>
            <a:off x="5651500" y="2205038"/>
            <a:ext cx="2519363" cy="1428750"/>
          </a:xfrm>
          <a:prstGeom prst="rect">
            <a:avLst/>
          </a:prstGeom>
          <a:noFill/>
          <a:ln w="9525">
            <a:noFill/>
            <a:miter lim="800000"/>
            <a:headEnd/>
            <a:tailEnd/>
          </a:ln>
        </p:spPr>
      </p:pic>
      <p:pic>
        <p:nvPicPr>
          <p:cNvPr id="23557" name="Рисунок 11" descr="Описание: http://www.dw-world.de/image/0,,5630784_11,00.jpg">
            <a:hlinkClick r:id="rId7"/>
          </p:cNvPr>
          <p:cNvPicPr>
            <a:picLocks noChangeAspect="1" noChangeArrowheads="1"/>
          </p:cNvPicPr>
          <p:nvPr/>
        </p:nvPicPr>
        <p:blipFill>
          <a:blip r:embed="rId8"/>
          <a:srcRect/>
          <a:stretch>
            <a:fillRect/>
          </a:stretch>
        </p:blipFill>
        <p:spPr bwMode="auto">
          <a:xfrm>
            <a:off x="468313" y="3716338"/>
            <a:ext cx="2519362" cy="1223962"/>
          </a:xfrm>
          <a:prstGeom prst="rect">
            <a:avLst/>
          </a:prstGeom>
          <a:noFill/>
          <a:ln w="9525">
            <a:noFill/>
            <a:miter lim="800000"/>
            <a:headEnd/>
            <a:tailEnd/>
          </a:ln>
        </p:spPr>
      </p:pic>
      <p:sp>
        <p:nvSpPr>
          <p:cNvPr id="47111" name="Text Box 7"/>
          <p:cNvSpPr txBox="1">
            <a:spLocks noChangeArrowheads="1"/>
          </p:cNvSpPr>
          <p:nvPr/>
        </p:nvSpPr>
        <p:spPr bwMode="auto">
          <a:xfrm>
            <a:off x="3400425" y="1576388"/>
            <a:ext cx="3979863" cy="915987"/>
          </a:xfrm>
          <a:prstGeom prst="rect">
            <a:avLst/>
          </a:prstGeom>
          <a:noFill/>
          <a:ln w="9525">
            <a:noFill/>
            <a:miter lim="800000"/>
            <a:headEnd/>
            <a:tailEnd/>
          </a:ln>
          <a:effectLst/>
        </p:spPr>
        <p:txBody>
          <a:bodyPr>
            <a:spAutoFit/>
          </a:bodyPr>
          <a:lstStyle/>
          <a:p>
            <a:pPr>
              <a:defRPr/>
            </a:pPr>
            <a:r>
              <a:rPr lang="de-DE" dirty="0">
                <a:solidFill>
                  <a:srgbClr val="000000"/>
                </a:solidFill>
                <a:latin typeface="+mn-lt"/>
              </a:rPr>
              <a:t> </a:t>
            </a:r>
            <a:r>
              <a:rPr lang="de-DE" u="sng" dirty="0">
                <a:solidFill>
                  <a:srgbClr val="FF6600"/>
                </a:solidFill>
                <a:effectLst>
                  <a:outerShdw blurRad="38100" dist="38100" dir="2700000" algn="tl">
                    <a:srgbClr val="C0C0C0"/>
                  </a:outerShdw>
                </a:effectLst>
                <a:latin typeface="+mn-lt"/>
              </a:rPr>
              <a:t>Im Herbst freuen sich </a:t>
            </a:r>
            <a:endParaRPr lang="uk-UA" u="sng" dirty="0">
              <a:solidFill>
                <a:srgbClr val="FF6600"/>
              </a:solidFill>
              <a:effectLst>
                <a:outerShdw blurRad="38100" dist="38100" dir="2700000" algn="tl">
                  <a:srgbClr val="C0C0C0"/>
                </a:outerShdw>
              </a:effectLst>
              <a:latin typeface="+mn-lt"/>
            </a:endParaRPr>
          </a:p>
          <a:p>
            <a:pPr>
              <a:defRPr/>
            </a:pPr>
            <a:endParaRPr lang="uk-UA" u="sng" dirty="0">
              <a:solidFill>
                <a:srgbClr val="FF6600"/>
              </a:solidFill>
              <a:effectLst>
                <a:outerShdw blurRad="38100" dist="38100" dir="2700000" algn="tl">
                  <a:srgbClr val="C0C0C0"/>
                </a:outerShdw>
              </a:effectLst>
              <a:latin typeface="+mn-lt"/>
            </a:endParaRPr>
          </a:p>
          <a:p>
            <a:pPr>
              <a:defRPr/>
            </a:pPr>
            <a:r>
              <a:rPr lang="de-DE" u="sng" dirty="0">
                <a:solidFill>
                  <a:srgbClr val="FF6600"/>
                </a:solidFill>
                <a:effectLst>
                  <a:outerShdw blurRad="38100" dist="38100" dir="2700000" algn="tl">
                    <a:srgbClr val="C0C0C0"/>
                  </a:outerShdw>
                </a:effectLst>
                <a:latin typeface="+mn-lt"/>
              </a:rPr>
              <a:t>für die Gemüse.</a:t>
            </a:r>
            <a:endParaRPr lang="ru-RU" u="sng" dirty="0">
              <a:solidFill>
                <a:srgbClr val="FF6600"/>
              </a:solidFill>
              <a:effectLst>
                <a:outerShdw blurRad="38100" dist="38100" dir="2700000" algn="tl">
                  <a:srgbClr val="C0C0C0"/>
                </a:outerShdw>
              </a:effectLst>
              <a:latin typeface="+mn-lt"/>
            </a:endParaRPr>
          </a:p>
        </p:txBody>
      </p:sp>
      <p:sp>
        <p:nvSpPr>
          <p:cNvPr id="47112" name="Text Box 8"/>
          <p:cNvSpPr txBox="1">
            <a:spLocks noChangeArrowheads="1"/>
          </p:cNvSpPr>
          <p:nvPr/>
        </p:nvSpPr>
        <p:spPr bwMode="auto">
          <a:xfrm>
            <a:off x="3924300" y="3500438"/>
            <a:ext cx="2520950" cy="779462"/>
          </a:xfrm>
          <a:prstGeom prst="rect">
            <a:avLst/>
          </a:prstGeom>
          <a:noFill/>
          <a:ln w="9525">
            <a:noFill/>
            <a:miter lim="800000"/>
            <a:headEnd/>
            <a:tailEnd/>
          </a:ln>
          <a:effectLst/>
        </p:spPr>
        <p:txBody>
          <a:bodyPr>
            <a:spAutoFit/>
          </a:bodyPr>
          <a:lstStyle/>
          <a:p>
            <a:pPr>
              <a:spcBef>
                <a:spcPct val="50000"/>
              </a:spcBef>
              <a:defRPr/>
            </a:pPr>
            <a:r>
              <a:rPr lang="de-DE" u="sng" dirty="0">
                <a:solidFill>
                  <a:srgbClr val="703DFF"/>
                </a:solidFill>
                <a:effectLst>
                  <a:outerShdw blurRad="38100" dist="38100" dir="2700000" algn="tl">
                    <a:srgbClr val="C0C0C0"/>
                  </a:outerShdw>
                </a:effectLst>
                <a:latin typeface="+mn-lt"/>
              </a:rPr>
              <a:t>Spargel schmeckt </a:t>
            </a:r>
            <a:endParaRPr lang="uk-UA" u="sng" dirty="0">
              <a:solidFill>
                <a:srgbClr val="703DFF"/>
              </a:solidFill>
              <a:effectLst>
                <a:outerShdw blurRad="38100" dist="38100" dir="2700000" algn="tl">
                  <a:srgbClr val="C0C0C0"/>
                </a:outerShdw>
              </a:effectLst>
              <a:latin typeface="+mn-lt"/>
            </a:endParaRPr>
          </a:p>
          <a:p>
            <a:pPr>
              <a:spcBef>
                <a:spcPct val="50000"/>
              </a:spcBef>
              <a:defRPr/>
            </a:pPr>
            <a:r>
              <a:rPr lang="de-DE" u="sng" dirty="0">
                <a:solidFill>
                  <a:srgbClr val="703DFF"/>
                </a:solidFill>
                <a:effectLst>
                  <a:outerShdw blurRad="38100" dist="38100" dir="2700000" algn="tl">
                    <a:srgbClr val="C0C0C0"/>
                  </a:outerShdw>
                </a:effectLst>
                <a:latin typeface="+mn-lt"/>
              </a:rPr>
              <a:t>so gut im Frühling</a:t>
            </a:r>
            <a:endParaRPr lang="ru-RU" u="sng" dirty="0">
              <a:solidFill>
                <a:srgbClr val="703DFF"/>
              </a:solidFill>
              <a:effectLst>
                <a:outerShdw blurRad="38100" dist="38100" dir="2700000" algn="tl">
                  <a:srgbClr val="C0C0C0"/>
                </a:outerShdw>
              </a:effectLst>
              <a:latin typeface="+mn-lt"/>
            </a:endParaRPr>
          </a:p>
        </p:txBody>
      </p:sp>
      <p:sp>
        <p:nvSpPr>
          <p:cNvPr id="47113" name="Text Box 9"/>
          <p:cNvSpPr txBox="1">
            <a:spLocks noChangeArrowheads="1"/>
          </p:cNvSpPr>
          <p:nvPr/>
        </p:nvSpPr>
        <p:spPr bwMode="auto">
          <a:xfrm>
            <a:off x="2268538" y="5013325"/>
            <a:ext cx="2232025" cy="779463"/>
          </a:xfrm>
          <a:prstGeom prst="rect">
            <a:avLst/>
          </a:prstGeom>
          <a:noFill/>
          <a:ln w="9525">
            <a:noFill/>
            <a:miter lim="800000"/>
            <a:headEnd/>
            <a:tailEnd/>
          </a:ln>
          <a:effectLst/>
        </p:spPr>
        <p:txBody>
          <a:bodyPr>
            <a:spAutoFit/>
          </a:bodyPr>
          <a:lstStyle/>
          <a:p>
            <a:pPr>
              <a:spcBef>
                <a:spcPct val="50000"/>
              </a:spcBef>
              <a:defRPr/>
            </a:pPr>
            <a:r>
              <a:rPr lang="de-DE" u="sng" dirty="0">
                <a:solidFill>
                  <a:srgbClr val="FF3300"/>
                </a:solidFill>
                <a:effectLst>
                  <a:outerShdw blurRad="38100" dist="38100" dir="2700000" algn="tl">
                    <a:srgbClr val="C0C0C0"/>
                  </a:outerShdw>
                </a:effectLst>
                <a:latin typeface="+mn-lt"/>
              </a:rPr>
              <a:t>Sommer ist </a:t>
            </a:r>
            <a:endParaRPr lang="uk-UA" u="sng" dirty="0">
              <a:solidFill>
                <a:srgbClr val="FF3300"/>
              </a:solidFill>
              <a:effectLst>
                <a:outerShdw blurRad="38100" dist="38100" dir="2700000" algn="tl">
                  <a:srgbClr val="C0C0C0"/>
                </a:outerShdw>
              </a:effectLst>
              <a:latin typeface="+mn-lt"/>
            </a:endParaRPr>
          </a:p>
          <a:p>
            <a:pPr>
              <a:spcBef>
                <a:spcPct val="50000"/>
              </a:spcBef>
              <a:defRPr/>
            </a:pPr>
            <a:r>
              <a:rPr lang="de-DE" u="sng" dirty="0">
                <a:solidFill>
                  <a:srgbClr val="FF3300"/>
                </a:solidFill>
                <a:effectLst>
                  <a:outerShdw blurRad="38100" dist="38100" dir="2700000" algn="tl">
                    <a:srgbClr val="C0C0C0"/>
                  </a:outerShdw>
                </a:effectLst>
                <a:latin typeface="+mn-lt"/>
              </a:rPr>
              <a:t>Grillenzeit</a:t>
            </a:r>
            <a:endParaRPr lang="ru-RU" u="sng" dirty="0">
              <a:solidFill>
                <a:srgbClr val="FF3300"/>
              </a:solidFill>
              <a:effectLst>
                <a:outerShdw blurRad="38100" dist="38100" dir="2700000" algn="tl">
                  <a:srgbClr val="C0C0C0"/>
                </a:outerShdw>
              </a:effectLst>
              <a:latin typeface="+mn-lt"/>
            </a:endParaRPr>
          </a:p>
        </p:txBody>
      </p:sp>
      <p:sp>
        <p:nvSpPr>
          <p:cNvPr id="47114" name="Text Box 10"/>
          <p:cNvSpPr txBox="1">
            <a:spLocks noChangeArrowheads="1"/>
          </p:cNvSpPr>
          <p:nvPr/>
        </p:nvSpPr>
        <p:spPr bwMode="auto">
          <a:xfrm>
            <a:off x="4643438" y="5805488"/>
            <a:ext cx="2160587" cy="779462"/>
          </a:xfrm>
          <a:prstGeom prst="rect">
            <a:avLst/>
          </a:prstGeom>
          <a:noFill/>
          <a:ln w="9525">
            <a:noFill/>
            <a:miter lim="800000"/>
            <a:headEnd/>
            <a:tailEnd/>
          </a:ln>
          <a:effectLst/>
        </p:spPr>
        <p:txBody>
          <a:bodyPr>
            <a:spAutoFit/>
          </a:bodyPr>
          <a:lstStyle/>
          <a:p>
            <a:pPr>
              <a:spcBef>
                <a:spcPct val="50000"/>
              </a:spcBef>
              <a:defRPr/>
            </a:pPr>
            <a:r>
              <a:rPr lang="de-DE" u="sng" dirty="0">
                <a:solidFill>
                  <a:srgbClr val="0000FF"/>
                </a:solidFill>
                <a:effectLst>
                  <a:outerShdw blurRad="38100" dist="38100" dir="2700000" algn="tl">
                    <a:srgbClr val="C0C0C0"/>
                  </a:outerShdw>
                </a:effectLst>
                <a:latin typeface="+mn-lt"/>
              </a:rPr>
              <a:t>Süßigkeiten sind </a:t>
            </a:r>
            <a:endParaRPr lang="uk-UA" u="sng" dirty="0">
              <a:solidFill>
                <a:srgbClr val="0000FF"/>
              </a:solidFill>
              <a:effectLst>
                <a:outerShdw blurRad="38100" dist="38100" dir="2700000" algn="tl">
                  <a:srgbClr val="C0C0C0"/>
                </a:outerShdw>
              </a:effectLst>
              <a:latin typeface="+mn-lt"/>
            </a:endParaRPr>
          </a:p>
          <a:p>
            <a:pPr>
              <a:spcBef>
                <a:spcPct val="50000"/>
              </a:spcBef>
              <a:defRPr/>
            </a:pPr>
            <a:r>
              <a:rPr lang="de-DE" u="sng" dirty="0">
                <a:solidFill>
                  <a:srgbClr val="0000FF"/>
                </a:solidFill>
                <a:effectLst>
                  <a:outerShdw blurRad="38100" dist="38100" dir="2700000" algn="tl">
                    <a:srgbClr val="C0C0C0"/>
                  </a:outerShdw>
                </a:effectLst>
                <a:latin typeface="+mn-lt"/>
              </a:rPr>
              <a:t>lecker im Winter</a:t>
            </a:r>
            <a:endParaRPr lang="ru-RU" u="sng" dirty="0">
              <a:solidFill>
                <a:srgbClr val="0000FF"/>
              </a:solidFill>
              <a:effectLst>
                <a:outerShdw blurRad="38100" dist="38100" dir="2700000" algn="tl">
                  <a:srgbClr val="C0C0C0"/>
                </a:outerShdw>
              </a:effectLst>
              <a:latin typeface="+mn-lt"/>
            </a:endParaRPr>
          </a:p>
        </p:txBody>
      </p:sp>
      <p:sp>
        <p:nvSpPr>
          <p:cNvPr id="23562" name="WordArt 11"/>
          <p:cNvSpPr>
            <a:spLocks noChangeArrowheads="1" noChangeShapeType="1" noTextEdit="1"/>
          </p:cNvSpPr>
          <p:nvPr/>
        </p:nvSpPr>
        <p:spPr bwMode="auto">
          <a:xfrm>
            <a:off x="827088" y="620713"/>
            <a:ext cx="7489825" cy="5238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Saisonessen</a:t>
            </a:r>
            <a:endPar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23563" name="Picture 12"/>
          <p:cNvPicPr>
            <a:picLocks noChangeAspect="1" noChangeArrowheads="1"/>
          </p:cNvPicPr>
          <p:nvPr/>
        </p:nvPicPr>
        <p:blipFill>
          <a:blip r:embed="rId9"/>
          <a:srcRect/>
          <a:stretch>
            <a:fillRect/>
          </a:stretch>
        </p:blipFill>
        <p:spPr bwMode="auto">
          <a:xfrm>
            <a:off x="5219700" y="4221163"/>
            <a:ext cx="2665413" cy="1508125"/>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fade">
                                      <p:cBhvr>
                                        <p:cTn id="7" dur="2000"/>
                                        <p:tgtEl>
                                          <p:spTgt spid="23562"/>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2000" fill="hold"/>
                                        <p:tgtEl>
                                          <p:spTgt spid="23555"/>
                                        </p:tgtEl>
                                        <p:attrNameLst>
                                          <p:attrName>ppt_x</p:attrName>
                                        </p:attrNameLst>
                                      </p:cBhvr>
                                      <p:tavLst>
                                        <p:tav tm="0">
                                          <p:val>
                                            <p:strVal val="#ppt_x"/>
                                          </p:val>
                                        </p:tav>
                                        <p:tav tm="100000">
                                          <p:val>
                                            <p:strVal val="#ppt_x"/>
                                          </p:val>
                                        </p:tav>
                                      </p:tavLst>
                                    </p:anim>
                                    <p:anim calcmode="lin" valueType="num">
                                      <p:cBhvr additive="base">
                                        <p:cTn id="12" dur="2000" fill="hold"/>
                                        <p:tgtEl>
                                          <p:spTgt spid="2355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7111"/>
                                        </p:tgtEl>
                                        <p:attrNameLst>
                                          <p:attrName>style.visibility</p:attrName>
                                        </p:attrNameLst>
                                      </p:cBhvr>
                                      <p:to>
                                        <p:strVal val="visible"/>
                                      </p:to>
                                    </p:set>
                                    <p:anim calcmode="lin" valueType="num">
                                      <p:cBhvr additive="base">
                                        <p:cTn id="15" dur="2000" fill="hold"/>
                                        <p:tgtEl>
                                          <p:spTgt spid="47111"/>
                                        </p:tgtEl>
                                        <p:attrNameLst>
                                          <p:attrName>ppt_x</p:attrName>
                                        </p:attrNameLst>
                                      </p:cBhvr>
                                      <p:tavLst>
                                        <p:tav tm="0">
                                          <p:val>
                                            <p:strVal val="#ppt_x"/>
                                          </p:val>
                                        </p:tav>
                                        <p:tav tm="100000">
                                          <p:val>
                                            <p:strVal val="#ppt_x"/>
                                          </p:val>
                                        </p:tav>
                                      </p:tavLst>
                                    </p:anim>
                                    <p:anim calcmode="lin" valueType="num">
                                      <p:cBhvr additive="base">
                                        <p:cTn id="16" dur="2000" fill="hold"/>
                                        <p:tgtEl>
                                          <p:spTgt spid="47111"/>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4000"/>
                            </p:stCondLst>
                            <p:childTnLst>
                              <p:par>
                                <p:cTn id="18" presetID="2" presetClass="entr" presetSubtype="6" fill="hold"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3000" fill="hold"/>
                                        <p:tgtEl>
                                          <p:spTgt spid="23563"/>
                                        </p:tgtEl>
                                        <p:attrNameLst>
                                          <p:attrName>ppt_x</p:attrName>
                                        </p:attrNameLst>
                                      </p:cBhvr>
                                      <p:tavLst>
                                        <p:tav tm="0">
                                          <p:val>
                                            <p:strVal val="1+#ppt_w/2"/>
                                          </p:val>
                                        </p:tav>
                                        <p:tav tm="100000">
                                          <p:val>
                                            <p:strVal val="#ppt_x"/>
                                          </p:val>
                                        </p:tav>
                                      </p:tavLst>
                                    </p:anim>
                                    <p:anim calcmode="lin" valueType="num">
                                      <p:cBhvr additive="base">
                                        <p:cTn id="21" dur="3000" fill="hold"/>
                                        <p:tgtEl>
                                          <p:spTgt spid="23563"/>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47114"/>
                                        </p:tgtEl>
                                        <p:attrNameLst>
                                          <p:attrName>style.visibility</p:attrName>
                                        </p:attrNameLst>
                                      </p:cBhvr>
                                      <p:to>
                                        <p:strVal val="visible"/>
                                      </p:to>
                                    </p:set>
                                    <p:anim calcmode="lin" valueType="num">
                                      <p:cBhvr additive="base">
                                        <p:cTn id="24" dur="2000" fill="hold"/>
                                        <p:tgtEl>
                                          <p:spTgt spid="47114"/>
                                        </p:tgtEl>
                                        <p:attrNameLst>
                                          <p:attrName>ppt_x</p:attrName>
                                        </p:attrNameLst>
                                      </p:cBhvr>
                                      <p:tavLst>
                                        <p:tav tm="0">
                                          <p:val>
                                            <p:strVal val="0-#ppt_w/2"/>
                                          </p:val>
                                        </p:tav>
                                        <p:tav tm="100000">
                                          <p:val>
                                            <p:strVal val="#ppt_x"/>
                                          </p:val>
                                        </p:tav>
                                      </p:tavLst>
                                    </p:anim>
                                    <p:anim calcmode="lin" valueType="num">
                                      <p:cBhvr additive="base">
                                        <p:cTn id="25" dur="2000" fill="hold"/>
                                        <p:tgtEl>
                                          <p:spTgt spid="4711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7000"/>
                            </p:stCondLst>
                            <p:childTnLst>
                              <p:par>
                                <p:cTn id="27" presetID="2" presetClass="entr" presetSubtype="3" fill="hold" nodeType="afterEffect">
                                  <p:stCondLst>
                                    <p:cond delay="0"/>
                                  </p:stCondLst>
                                  <p:childTnLst>
                                    <p:set>
                                      <p:cBhvr>
                                        <p:cTn id="28" dur="1" fill="hold">
                                          <p:stCondLst>
                                            <p:cond delay="0"/>
                                          </p:stCondLst>
                                        </p:cTn>
                                        <p:tgtEl>
                                          <p:spTgt spid="23556"/>
                                        </p:tgtEl>
                                        <p:attrNameLst>
                                          <p:attrName>style.visibility</p:attrName>
                                        </p:attrNameLst>
                                      </p:cBhvr>
                                      <p:to>
                                        <p:strVal val="visible"/>
                                      </p:to>
                                    </p:set>
                                    <p:anim calcmode="lin" valueType="num">
                                      <p:cBhvr additive="base">
                                        <p:cTn id="29" dur="3000" fill="hold"/>
                                        <p:tgtEl>
                                          <p:spTgt spid="23556"/>
                                        </p:tgtEl>
                                        <p:attrNameLst>
                                          <p:attrName>ppt_x</p:attrName>
                                        </p:attrNameLst>
                                      </p:cBhvr>
                                      <p:tavLst>
                                        <p:tav tm="0">
                                          <p:val>
                                            <p:strVal val="1+#ppt_w/2"/>
                                          </p:val>
                                        </p:tav>
                                        <p:tav tm="100000">
                                          <p:val>
                                            <p:strVal val="#ppt_x"/>
                                          </p:val>
                                        </p:tav>
                                      </p:tavLst>
                                    </p:anim>
                                    <p:anim calcmode="lin" valueType="num">
                                      <p:cBhvr additive="base">
                                        <p:cTn id="30" dur="3000" fill="hold"/>
                                        <p:tgtEl>
                                          <p:spTgt spid="2355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47112"/>
                                        </p:tgtEl>
                                        <p:attrNameLst>
                                          <p:attrName>style.visibility</p:attrName>
                                        </p:attrNameLst>
                                      </p:cBhvr>
                                      <p:to>
                                        <p:strVal val="visible"/>
                                      </p:to>
                                    </p:set>
                                    <p:anim calcmode="lin" valueType="num">
                                      <p:cBhvr additive="base">
                                        <p:cTn id="33" dur="2000" fill="hold"/>
                                        <p:tgtEl>
                                          <p:spTgt spid="47112"/>
                                        </p:tgtEl>
                                        <p:attrNameLst>
                                          <p:attrName>ppt_x</p:attrName>
                                        </p:attrNameLst>
                                      </p:cBhvr>
                                      <p:tavLst>
                                        <p:tav tm="0">
                                          <p:val>
                                            <p:strVal val="0-#ppt_w/2"/>
                                          </p:val>
                                        </p:tav>
                                        <p:tav tm="100000">
                                          <p:val>
                                            <p:strVal val="#ppt_x"/>
                                          </p:val>
                                        </p:tav>
                                      </p:tavLst>
                                    </p:anim>
                                    <p:anim calcmode="lin" valueType="num">
                                      <p:cBhvr additive="base">
                                        <p:cTn id="34" dur="2000" fill="hold"/>
                                        <p:tgtEl>
                                          <p:spTgt spid="47112"/>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0000"/>
                            </p:stCondLst>
                            <p:childTnLst>
                              <p:par>
                                <p:cTn id="36" presetID="2" presetClass="entr" presetSubtype="9" fill="hold" nodeType="afterEffect">
                                  <p:stCondLst>
                                    <p:cond delay="0"/>
                                  </p:stCondLst>
                                  <p:childTnLst>
                                    <p:set>
                                      <p:cBhvr>
                                        <p:cTn id="37" dur="1" fill="hold">
                                          <p:stCondLst>
                                            <p:cond delay="0"/>
                                          </p:stCondLst>
                                        </p:cTn>
                                        <p:tgtEl>
                                          <p:spTgt spid="23557"/>
                                        </p:tgtEl>
                                        <p:attrNameLst>
                                          <p:attrName>style.visibility</p:attrName>
                                        </p:attrNameLst>
                                      </p:cBhvr>
                                      <p:to>
                                        <p:strVal val="visible"/>
                                      </p:to>
                                    </p:set>
                                    <p:anim calcmode="lin" valueType="num">
                                      <p:cBhvr additive="base">
                                        <p:cTn id="38" dur="2000" fill="hold"/>
                                        <p:tgtEl>
                                          <p:spTgt spid="23557"/>
                                        </p:tgtEl>
                                        <p:attrNameLst>
                                          <p:attrName>ppt_x</p:attrName>
                                        </p:attrNameLst>
                                      </p:cBhvr>
                                      <p:tavLst>
                                        <p:tav tm="0">
                                          <p:val>
                                            <p:strVal val="0-#ppt_w/2"/>
                                          </p:val>
                                        </p:tav>
                                        <p:tav tm="100000">
                                          <p:val>
                                            <p:strVal val="#ppt_x"/>
                                          </p:val>
                                        </p:tav>
                                      </p:tavLst>
                                    </p:anim>
                                    <p:anim calcmode="lin" valueType="num">
                                      <p:cBhvr additive="base">
                                        <p:cTn id="39" dur="2000" fill="hold"/>
                                        <p:tgtEl>
                                          <p:spTgt spid="23557"/>
                                        </p:tgtEl>
                                        <p:attrNameLst>
                                          <p:attrName>ppt_y</p:attrName>
                                        </p:attrNameLst>
                                      </p:cBhvr>
                                      <p:tavLst>
                                        <p:tav tm="0">
                                          <p:val>
                                            <p:strVal val="0-#ppt_h/2"/>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47113"/>
                                        </p:tgtEl>
                                        <p:attrNameLst>
                                          <p:attrName>style.visibility</p:attrName>
                                        </p:attrNameLst>
                                      </p:cBhvr>
                                      <p:to>
                                        <p:strVal val="visible"/>
                                      </p:to>
                                    </p:set>
                                    <p:anim calcmode="lin" valueType="num">
                                      <p:cBhvr additive="base">
                                        <p:cTn id="42" dur="2000" fill="hold"/>
                                        <p:tgtEl>
                                          <p:spTgt spid="47113"/>
                                        </p:tgtEl>
                                        <p:attrNameLst>
                                          <p:attrName>ppt_x</p:attrName>
                                        </p:attrNameLst>
                                      </p:cBhvr>
                                      <p:tavLst>
                                        <p:tav tm="0">
                                          <p:val>
                                            <p:strVal val="1+#ppt_w/2"/>
                                          </p:val>
                                        </p:tav>
                                        <p:tav tm="100000">
                                          <p:val>
                                            <p:strVal val="#ppt_x"/>
                                          </p:val>
                                        </p:tav>
                                      </p:tavLst>
                                    </p:anim>
                                    <p:anim calcmode="lin" valueType="num">
                                      <p:cBhvr additive="base">
                                        <p:cTn id="43" dur="2000" fill="hold"/>
                                        <p:tgtEl>
                                          <p:spTgt spid="47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P spid="47113" grpId="0"/>
      <p:bldP spid="47114" grpId="0"/>
      <p:bldP spid="2356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ru-RU" smtClean="0"/>
          </a:p>
        </p:txBody>
      </p:sp>
      <p:pic>
        <p:nvPicPr>
          <p:cNvPr id="24580" name="Picture 4"/>
          <p:cNvPicPr>
            <a:picLocks noChangeAspect="1" noChangeArrowheads="1"/>
          </p:cNvPicPr>
          <p:nvPr/>
        </p:nvPicPr>
        <p:blipFill>
          <a:blip r:embed="rId3"/>
          <a:srcRect/>
          <a:stretch>
            <a:fillRect/>
          </a:stretch>
        </p:blipFill>
        <p:spPr bwMode="auto">
          <a:xfrm>
            <a:off x="1214438" y="0"/>
            <a:ext cx="6724650" cy="4343400"/>
          </a:xfrm>
          <a:prstGeom prst="rect">
            <a:avLst/>
          </a:prstGeom>
          <a:noFill/>
          <a:ln w="9525">
            <a:noFill/>
            <a:miter lim="800000"/>
            <a:headEnd/>
            <a:tailEnd/>
          </a:ln>
        </p:spPr>
      </p:pic>
      <p:sp>
        <p:nvSpPr>
          <p:cNvPr id="19460" name="WordArt 5"/>
          <p:cNvSpPr>
            <a:spLocks noChangeArrowheads="1" noChangeShapeType="1" noTextEdit="1"/>
          </p:cNvSpPr>
          <p:nvPr/>
        </p:nvSpPr>
        <p:spPr bwMode="auto">
          <a:xfrm>
            <a:off x="1116013" y="4005263"/>
            <a:ext cx="6911975" cy="20891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solidFill>
                  <a:srgbClr val="FF0000">
                    <a:alpha val="76077"/>
                  </a:srgbClr>
                </a:solidFill>
                <a:latin typeface="Arial"/>
                <a:cs typeface="Arial"/>
              </a:rPr>
              <a:t>Kochbuch</a:t>
            </a:r>
            <a:endParaRPr lang="ru-RU" sz="3600" b="1" kern="10">
              <a:ln w="9525">
                <a:round/>
                <a:headEnd/>
                <a:tailEnd/>
              </a:ln>
              <a:solidFill>
                <a:srgbClr val="FF0000">
                  <a:alpha val="76077"/>
                </a:srgbClr>
              </a:solidFill>
              <a:latin typeface="Arial"/>
              <a:cs typeface="Aria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33375"/>
            <a:ext cx="7772400" cy="1008063"/>
          </a:xfrm>
        </p:spPr>
        <p:txBody>
          <a:bodyPr>
            <a:normAutofit fontScale="90000"/>
          </a:bodyPr>
          <a:lstStyle/>
          <a:p>
            <a:pPr fontAlgn="auto">
              <a:spcAft>
                <a:spcPts val="0"/>
              </a:spcAft>
              <a:defRPr/>
            </a:pPr>
            <a:r>
              <a:rPr lang="ru-RU" sz="4000" smtClean="0">
                <a:solidFill>
                  <a:schemeClr val="tx1"/>
                </a:solidFill>
              </a:rPr>
              <a:t/>
            </a:r>
            <a:br>
              <a:rPr lang="ru-RU" sz="4000" smtClean="0">
                <a:solidFill>
                  <a:schemeClr val="tx1"/>
                </a:solidFill>
              </a:rPr>
            </a:br>
            <a:endParaRPr lang="ru-RU" sz="4000" smtClean="0">
              <a:solidFill>
                <a:schemeClr val="tx1"/>
              </a:solidFill>
            </a:endParaRPr>
          </a:p>
        </p:txBody>
      </p:sp>
      <p:sp>
        <p:nvSpPr>
          <p:cNvPr id="10243" name="Rectangle 3"/>
          <p:cNvSpPr>
            <a:spLocks noGrp="1" noChangeArrowheads="1"/>
          </p:cNvSpPr>
          <p:nvPr>
            <p:ph type="subTitle" idx="1"/>
          </p:nvPr>
        </p:nvSpPr>
        <p:spPr/>
        <p:txBody>
          <a:bodyPr>
            <a:normAutofit/>
          </a:bodyPr>
          <a:lstStyle/>
          <a:p>
            <a:pPr fontAlgn="auto">
              <a:spcAft>
                <a:spcPts val="0"/>
              </a:spcAft>
              <a:buFont typeface="Wingdings 2"/>
              <a:buNone/>
              <a:defRPr/>
            </a:pPr>
            <a:endParaRPr lang="ru-RU" smtClean="0"/>
          </a:p>
        </p:txBody>
      </p:sp>
      <p:sp>
        <p:nvSpPr>
          <p:cNvPr id="20484" name="Rectangle 4"/>
          <p:cNvSpPr>
            <a:spLocks noChangeArrowheads="1"/>
          </p:cNvSpPr>
          <p:nvPr/>
        </p:nvSpPr>
        <p:spPr bwMode="auto">
          <a:xfrm>
            <a:off x="468313" y="1268413"/>
            <a:ext cx="7524750" cy="8189912"/>
          </a:xfrm>
          <a:prstGeom prst="rect">
            <a:avLst/>
          </a:prstGeom>
          <a:noFill/>
          <a:ln w="9525">
            <a:noFill/>
            <a:miter lim="800000"/>
            <a:headEnd/>
            <a:tailEnd/>
          </a:ln>
        </p:spPr>
        <p:txBody>
          <a:bodyPr anchor="ctr">
            <a:spAutoFit/>
          </a:bodyPr>
          <a:lstStyle/>
          <a:p>
            <a:r>
              <a:rPr lang="ru-RU">
                <a:solidFill>
                  <a:srgbClr val="000000"/>
                </a:solidFill>
                <a:latin typeface="Comic Sans MS" pitchFamily="66" charset="0"/>
              </a:rPr>
              <a:t/>
            </a:r>
            <a:br>
              <a:rPr lang="ru-RU">
                <a:solidFill>
                  <a:srgbClr val="000000"/>
                </a:solidFill>
                <a:latin typeface="Comic Sans MS" pitchFamily="66" charset="0"/>
              </a:rPr>
            </a:br>
            <a:r>
              <a:rPr lang="ru-RU">
                <a:solidFill>
                  <a:srgbClr val="000000"/>
                </a:solidFill>
                <a:latin typeface="Comic Sans MS" pitchFamily="66" charset="0"/>
              </a:rPr>
              <a:t>1 Pfund (450 Gramm) Maismehl </a:t>
            </a:r>
            <a:br>
              <a:rPr lang="ru-RU">
                <a:solidFill>
                  <a:srgbClr val="000000"/>
                </a:solidFill>
                <a:latin typeface="Comic Sans MS" pitchFamily="66" charset="0"/>
              </a:rPr>
            </a:br>
            <a:r>
              <a:rPr lang="ru-RU">
                <a:solidFill>
                  <a:srgbClr val="000000"/>
                </a:solidFill>
                <a:latin typeface="Comic Sans MS" pitchFamily="66" charset="0"/>
              </a:rPr>
              <a:t>50 Gramm weichen Schafskäse (keine Substitute aus Kuhmilch benutzen!) </a:t>
            </a:r>
            <a:br>
              <a:rPr lang="ru-RU">
                <a:solidFill>
                  <a:srgbClr val="000000"/>
                </a:solidFill>
                <a:latin typeface="Comic Sans MS" pitchFamily="66" charset="0"/>
              </a:rPr>
            </a:br>
            <a:r>
              <a:rPr lang="de-DE">
                <a:solidFill>
                  <a:srgbClr val="000000"/>
                </a:solidFill>
                <a:latin typeface="Comic Sans MS" pitchFamily="66" charset="0"/>
              </a:rPr>
              <a:t>1 Liter Wasser </a:t>
            </a:r>
            <a:br>
              <a:rPr lang="de-DE">
                <a:solidFill>
                  <a:srgbClr val="000000"/>
                </a:solidFill>
                <a:latin typeface="Comic Sans MS" pitchFamily="66" charset="0"/>
              </a:rPr>
            </a:br>
            <a:r>
              <a:rPr lang="de-DE">
                <a:solidFill>
                  <a:srgbClr val="000000"/>
                </a:solidFill>
                <a:latin typeface="Comic Sans MS" pitchFamily="66" charset="0"/>
              </a:rPr>
              <a:t>1 Esslöffel Butter </a:t>
            </a:r>
            <a:br>
              <a:rPr lang="de-DE">
                <a:solidFill>
                  <a:srgbClr val="000000"/>
                </a:solidFill>
                <a:latin typeface="Comic Sans MS" pitchFamily="66" charset="0"/>
              </a:rPr>
            </a:br>
            <a:endParaRPr lang="uk-UA">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r>
              <a:rPr lang="de-DE">
                <a:solidFill>
                  <a:srgbClr val="000000"/>
                </a:solidFill>
                <a:latin typeface="Comic Sans MS" pitchFamily="66" charset="0"/>
              </a:rPr>
              <a:t>Wasser in einem Topf (idealerweise Kessel) zum Kochen bringen, eine Prise Salz hinzugeben, das Wasser siedeln lassen und langsam Mehl dazugeben, dabei ständig rechtsläufig umrühren. Dies ausführen, bis der Teig immer dicker und fester wird. Falls die Konsistenz nicht fest genug wird, noch Mehl hinzufügen. </a:t>
            </a:r>
            <a:br>
              <a:rPr lang="de-DE">
                <a:solidFill>
                  <a:srgbClr val="000000"/>
                </a:solidFill>
                <a:latin typeface="Comic Sans MS" pitchFamily="66" charset="0"/>
              </a:rPr>
            </a:br>
            <a:r>
              <a:rPr lang="de-DE">
                <a:solidFill>
                  <a:srgbClr val="000000"/>
                </a:solidFill>
                <a:latin typeface="Comic Sans MS" pitchFamily="66" charset="0"/>
              </a:rPr>
              <a:t/>
            </a:r>
            <a:br>
              <a:rPr lang="de-DE">
                <a:solidFill>
                  <a:srgbClr val="000000"/>
                </a:solidFill>
                <a:latin typeface="Comic Sans MS" pitchFamily="66" charset="0"/>
              </a:rPr>
            </a:br>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ru-RU">
              <a:solidFill>
                <a:srgbClr val="000000"/>
              </a:solidFill>
              <a:latin typeface="Comic Sans MS" pitchFamily="66" charset="0"/>
            </a:endParaRPr>
          </a:p>
          <a:p>
            <a:endParaRPr lang="uk-UA">
              <a:solidFill>
                <a:srgbClr val="000000"/>
              </a:solidFill>
              <a:latin typeface="Comic Sans MS" pitchFamily="66" charset="0"/>
            </a:endParaRPr>
          </a:p>
          <a:p>
            <a:endParaRPr lang="uk-UA">
              <a:solidFill>
                <a:srgbClr val="000000"/>
              </a:solidFill>
              <a:latin typeface="Comic Sans MS" pitchFamily="66" charset="0"/>
            </a:endParaRPr>
          </a:p>
          <a:p>
            <a:r>
              <a:rPr lang="uk-UA" sz="900">
                <a:solidFill>
                  <a:srgbClr val="000000"/>
                </a:solidFill>
                <a:latin typeface="Comic Sans MS" pitchFamily="66" charset="0"/>
              </a:rPr>
              <a:t>                                                                                                                                                                                                                                      </a:t>
            </a:r>
          </a:p>
          <a:p>
            <a:endParaRPr lang="uk-UA" sz="900">
              <a:solidFill>
                <a:srgbClr val="000000"/>
              </a:solidFill>
              <a:latin typeface="Comic Sans MS" pitchFamily="66" charset="0"/>
            </a:endParaRPr>
          </a:p>
          <a:p>
            <a:endParaRPr lang="uk-UA" sz="900">
              <a:solidFill>
                <a:srgbClr val="000000"/>
              </a:solidFill>
              <a:latin typeface="Comic Sans MS" pitchFamily="66" charset="0"/>
            </a:endParaRPr>
          </a:p>
          <a:p>
            <a:endParaRPr lang="uk-UA" sz="900">
              <a:solidFill>
                <a:srgbClr val="000000"/>
              </a:solidFill>
              <a:latin typeface="Comic Sans MS" pitchFamily="66" charset="0"/>
            </a:endParaRPr>
          </a:p>
          <a:p>
            <a:endParaRPr lang="uk-UA" sz="900">
              <a:solidFill>
                <a:srgbClr val="000000"/>
              </a:solidFill>
              <a:latin typeface="Comic Sans MS" pitchFamily="66" charset="0"/>
            </a:endParaRPr>
          </a:p>
          <a:p>
            <a:endParaRPr lang="de-DE">
              <a:solidFill>
                <a:srgbClr val="000000"/>
              </a:solidFill>
              <a:latin typeface="Comic Sans MS" pitchFamily="66" charset="0"/>
            </a:endParaRPr>
          </a:p>
        </p:txBody>
      </p:sp>
      <p:pic>
        <p:nvPicPr>
          <p:cNvPr id="20485" name="Picture 5"/>
          <p:cNvPicPr>
            <a:picLocks noChangeAspect="1" noChangeArrowheads="1"/>
          </p:cNvPicPr>
          <p:nvPr/>
        </p:nvPicPr>
        <p:blipFill>
          <a:blip r:embed="rId3"/>
          <a:srcRect/>
          <a:stretch>
            <a:fillRect/>
          </a:stretch>
        </p:blipFill>
        <p:spPr bwMode="auto">
          <a:xfrm>
            <a:off x="4511675" y="1341438"/>
            <a:ext cx="4452938" cy="2232025"/>
          </a:xfrm>
          <a:prstGeom prst="rect">
            <a:avLst/>
          </a:prstGeom>
          <a:noFill/>
          <a:ln w="9525">
            <a:noFill/>
            <a:miter lim="800000"/>
            <a:headEnd/>
            <a:tailEnd/>
          </a:ln>
        </p:spPr>
      </p:pic>
      <p:sp>
        <p:nvSpPr>
          <p:cNvPr id="20486" name="WordArt 6"/>
          <p:cNvSpPr>
            <a:spLocks noChangeArrowheads="1" noChangeShapeType="1" noTextEdit="1"/>
          </p:cNvSpPr>
          <p:nvPr/>
        </p:nvSpPr>
        <p:spPr bwMode="auto">
          <a:xfrm>
            <a:off x="1619250" y="260350"/>
            <a:ext cx="5381625" cy="1143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Kulesha — Huzulisches Brot </a:t>
            </a:r>
            <a:endPar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Tree>
  </p:cSld>
  <p:clrMapOvr>
    <a:masterClrMapping/>
  </p:clrMapOvr>
  <p:transition spd="med">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2133600"/>
          </a:xfrm>
        </p:spPr>
        <p:txBody>
          <a:bodyPr/>
          <a:lstStyle/>
          <a:p>
            <a:endParaRPr lang="ru-RU" sz="4000" smtClean="0"/>
          </a:p>
        </p:txBody>
      </p:sp>
      <p:sp>
        <p:nvSpPr>
          <p:cNvPr id="21507" name="Rectangle 3"/>
          <p:cNvSpPr>
            <a:spLocks noGrp="1" noChangeArrowheads="1"/>
          </p:cNvSpPr>
          <p:nvPr>
            <p:ph idx="1"/>
          </p:nvPr>
        </p:nvSpPr>
        <p:spPr>
          <a:xfrm>
            <a:off x="4787900" y="1600200"/>
            <a:ext cx="4356100" cy="4525963"/>
          </a:xfrm>
        </p:spPr>
        <p:txBody>
          <a:bodyPr/>
          <a:lstStyle/>
          <a:p>
            <a:r>
              <a:rPr lang="de-DE" sz="2000" smtClean="0"/>
              <a:t>Zutaten für 6  </a:t>
            </a:r>
            <a:r>
              <a:rPr lang="de-DE" sz="2000" smtClean="0">
                <a:hlinkClick r:id="rId3"/>
              </a:rPr>
              <a:t>Menge anpassen</a:t>
            </a:r>
            <a:endParaRPr lang="de-DE" sz="2000" smtClean="0"/>
          </a:p>
          <a:p>
            <a:r>
              <a:rPr lang="de-DE" sz="2000" smtClean="0"/>
              <a:t>die Zutaten:  Salz  wreisse Pfeffer  Kümmel </a:t>
            </a:r>
            <a:r>
              <a:rPr lang="de-DE" sz="2000" i="1" smtClean="0"/>
              <a:t>gemahlen</a:t>
            </a:r>
            <a:r>
              <a:rPr lang="de-DE" sz="2000" smtClean="0"/>
              <a:t> </a:t>
            </a:r>
          </a:p>
          <a:p>
            <a:pPr>
              <a:buFontTx/>
              <a:buNone/>
            </a:pPr>
            <a:r>
              <a:rPr lang="de-DE" sz="2000" smtClean="0"/>
              <a:t> Paprika </a:t>
            </a:r>
            <a:r>
              <a:rPr lang="de-DE" sz="2000" i="1" smtClean="0"/>
              <a:t>edelsüss</a:t>
            </a:r>
            <a:r>
              <a:rPr lang="de-DE" sz="2000" smtClean="0"/>
              <a:t> 30 GrammKokosfett; weich, oder Butterschmalz 125 MilliliterFleischbrühe </a:t>
            </a:r>
            <a:r>
              <a:rPr lang="de-DE" sz="2000" i="1" smtClean="0"/>
              <a:t>heiss</a:t>
            </a:r>
            <a:r>
              <a:rPr lang="de-DE" sz="2000" smtClean="0"/>
              <a:t> 125 MilliliterWeisswein </a:t>
            </a:r>
            <a:r>
              <a:rPr lang="de-DE" sz="2000" i="1" smtClean="0"/>
              <a:t>trocken</a:t>
            </a:r>
            <a:r>
              <a:rPr lang="de-DE" sz="2000" smtClean="0"/>
              <a:t> 750 GrammKleine gleichmässige Kartoffeln 250 GrammSchalotten  Einige Stengel Majoran, frisch 1 EsslöffelPetersilie </a:t>
            </a:r>
            <a:r>
              <a:rPr lang="de-DE" sz="2000" i="1" smtClean="0"/>
              <a:t>gehackt</a:t>
            </a:r>
            <a:r>
              <a:rPr lang="de-DE" sz="2000" smtClean="0"/>
              <a:t> </a:t>
            </a:r>
            <a:endParaRPr lang="ru-RU" sz="2000" smtClean="0"/>
          </a:p>
        </p:txBody>
      </p:sp>
      <p:pic>
        <p:nvPicPr>
          <p:cNvPr id="21508" name="Picture 4"/>
          <p:cNvPicPr>
            <a:picLocks noChangeAspect="1" noChangeArrowheads="1"/>
          </p:cNvPicPr>
          <p:nvPr/>
        </p:nvPicPr>
        <p:blipFill>
          <a:blip r:embed="rId4"/>
          <a:srcRect/>
          <a:stretch>
            <a:fillRect/>
          </a:stretch>
        </p:blipFill>
        <p:spPr bwMode="auto">
          <a:xfrm>
            <a:off x="468313" y="2205038"/>
            <a:ext cx="3779837" cy="3714750"/>
          </a:xfrm>
          <a:prstGeom prst="rect">
            <a:avLst/>
          </a:prstGeom>
          <a:noFill/>
          <a:ln w="9525">
            <a:noFill/>
            <a:miter lim="800000"/>
            <a:headEnd/>
            <a:tailEnd/>
          </a:ln>
        </p:spPr>
      </p:pic>
      <p:sp>
        <p:nvSpPr>
          <p:cNvPr id="21509" name="WordArt 6"/>
          <p:cNvSpPr>
            <a:spLocks noChangeArrowheads="1" noChangeShapeType="1" noTextEdit="1"/>
          </p:cNvSpPr>
          <p:nvPr/>
        </p:nvSpPr>
        <p:spPr bwMode="auto">
          <a:xfrm>
            <a:off x="395288" y="620713"/>
            <a:ext cx="8497887"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solidFill>
                  <a:srgbClr val="FF6600">
                    <a:alpha val="98822"/>
                  </a:srgbClr>
                </a:solidFill>
                <a:latin typeface="Times New Roman"/>
                <a:cs typeface="Times New Roman"/>
              </a:rPr>
              <a:t>Badischer Kartoffelbraten mit Schweineschinkenbraten</a:t>
            </a:r>
            <a:endParaRPr lang="ru-RU" sz="3600" kern="10">
              <a:ln w="9525">
                <a:round/>
                <a:headEnd/>
                <a:tailEnd/>
              </a:ln>
              <a:solidFill>
                <a:srgbClr val="FF6600">
                  <a:alpha val="98822"/>
                </a:srgbClr>
              </a:solidFill>
              <a:latin typeface="Times New Roman"/>
              <a:cs typeface="Times New Roman"/>
            </a:endParaRPr>
          </a:p>
        </p:txBody>
      </p:sp>
    </p:spTree>
  </p:cSld>
  <p:clrMapOvr>
    <a:masterClrMapping/>
  </p:clrMapOvr>
  <p:transition spd="med">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539750" y="1628775"/>
            <a:ext cx="4895850" cy="4525963"/>
          </a:xfrm>
        </p:spPr>
        <p:txBody>
          <a:bodyPr/>
          <a:lstStyle/>
          <a:p>
            <a:pPr>
              <a:lnSpc>
                <a:spcPct val="90000"/>
              </a:lnSpc>
            </a:pPr>
            <a:r>
              <a:rPr lang="de-DE" sz="1600" smtClean="0"/>
              <a:t>Zutaten für 4 Portionen </a:t>
            </a:r>
            <a:r>
              <a:rPr lang="de-DE" sz="1600" smtClean="0">
                <a:hlinkClick r:id="rId3"/>
              </a:rPr>
              <a:t>Menge anpassen</a:t>
            </a:r>
            <a:endParaRPr lang="de-DE" sz="1600" smtClean="0"/>
          </a:p>
          <a:p>
            <a:pPr>
              <a:lnSpc>
                <a:spcPct val="90000"/>
              </a:lnSpc>
            </a:pPr>
            <a:r>
              <a:rPr lang="de-DE" sz="1600" smtClean="0"/>
              <a:t>die Zutaten: 375 GrammKarotten 200 Grammweisse Rüben 4 Kalbskoteletts 1 Zwiebel 2 Stengel Bleichsellerie 30 GrammButter  Salz  wreisse Pfeffer 20 GrammMehl 30 GrammButter </a:t>
            </a:r>
            <a:r>
              <a:rPr lang="de-DE" sz="1600" i="1" smtClean="0"/>
              <a:t>oder Margarine</a:t>
            </a:r>
            <a:r>
              <a:rPr lang="de-DE" sz="1600" smtClean="0"/>
              <a:t> 250 MilliliterKalbfleischbrühe</a:t>
            </a:r>
            <a:endParaRPr lang="uk-UA" sz="1600" smtClean="0"/>
          </a:p>
          <a:p>
            <a:pPr>
              <a:lnSpc>
                <a:spcPct val="90000"/>
              </a:lnSpc>
              <a:buFontTx/>
              <a:buNone/>
            </a:pPr>
            <a:r>
              <a:rPr lang="uk-UA" sz="1600" smtClean="0"/>
              <a:t>        </a:t>
            </a:r>
            <a:r>
              <a:rPr lang="de-DE" sz="1600" smtClean="0"/>
              <a:t>200 GrammDose Brechbohnen </a:t>
            </a:r>
            <a:endParaRPr lang="ru-RU" sz="1600" smtClean="0"/>
          </a:p>
        </p:txBody>
      </p:sp>
      <p:sp>
        <p:nvSpPr>
          <p:cNvPr id="22531" name="Rectangle 4"/>
          <p:cNvSpPr>
            <a:spLocks noChangeArrowheads="1"/>
          </p:cNvSpPr>
          <p:nvPr/>
        </p:nvSpPr>
        <p:spPr bwMode="auto">
          <a:xfrm>
            <a:off x="684213" y="4508500"/>
            <a:ext cx="7921625" cy="1465263"/>
          </a:xfrm>
          <a:prstGeom prst="rect">
            <a:avLst/>
          </a:prstGeom>
          <a:noFill/>
          <a:ln w="9525">
            <a:noFill/>
            <a:miter lim="800000"/>
            <a:headEnd/>
            <a:tailEnd/>
          </a:ln>
        </p:spPr>
        <p:txBody>
          <a:bodyPr anchor="ctr">
            <a:spAutoFit/>
          </a:bodyPr>
          <a:lstStyle/>
          <a:p>
            <a:pPr algn="ctr"/>
            <a:r>
              <a:rPr lang="de-DE">
                <a:solidFill>
                  <a:srgbClr val="000000"/>
                </a:solidFill>
                <a:latin typeface="Comic Sans MS" pitchFamily="66" charset="0"/>
              </a:rPr>
              <a:t>Die Karotten, die  Rüben und die Zwiebel schälen und schneiden. Den Bleichsellerie in dünne Scheiben schneiden.</a:t>
            </a:r>
            <a:endParaRPr lang="ru-RU">
              <a:solidFill>
                <a:srgbClr val="000000"/>
              </a:solidFill>
              <a:latin typeface="Comic Sans MS" pitchFamily="66" charset="0"/>
            </a:endParaRPr>
          </a:p>
          <a:p>
            <a:pPr algn="ctr"/>
            <a:r>
              <a:rPr lang="de-DE">
                <a:solidFill>
                  <a:srgbClr val="000000"/>
                </a:solidFill>
                <a:latin typeface="Comic Sans MS" pitchFamily="66" charset="0"/>
              </a:rPr>
              <a:t>Die Butter in einem Topf erhitzen, die Zwiebel und das Gemüse darin unter vorsichtigem Rühren 5 Minuten dünsten. Dann salzen und pfeffern und mit der Butter in eine feuerfeste Form geben.</a:t>
            </a:r>
          </a:p>
        </p:txBody>
      </p:sp>
      <p:pic>
        <p:nvPicPr>
          <p:cNvPr id="22532" name="Picture 5"/>
          <p:cNvPicPr>
            <a:picLocks noChangeAspect="1" noChangeArrowheads="1"/>
          </p:cNvPicPr>
          <p:nvPr/>
        </p:nvPicPr>
        <p:blipFill>
          <a:blip r:embed="rId4"/>
          <a:srcRect/>
          <a:stretch>
            <a:fillRect/>
          </a:stretch>
        </p:blipFill>
        <p:spPr bwMode="auto">
          <a:xfrm>
            <a:off x="5508625" y="1484313"/>
            <a:ext cx="3238500" cy="2895600"/>
          </a:xfrm>
          <a:prstGeom prst="rect">
            <a:avLst/>
          </a:prstGeom>
          <a:noFill/>
          <a:ln w="9525">
            <a:noFill/>
            <a:miter lim="800000"/>
            <a:headEnd/>
            <a:tailEnd/>
          </a:ln>
        </p:spPr>
      </p:pic>
      <p:pic>
        <p:nvPicPr>
          <p:cNvPr id="22533" name="Picture 6"/>
          <p:cNvPicPr>
            <a:picLocks noChangeAspect="1" noChangeArrowheads="1"/>
          </p:cNvPicPr>
          <p:nvPr/>
        </p:nvPicPr>
        <p:blipFill>
          <a:blip r:embed="rId5"/>
          <a:srcRect/>
          <a:stretch>
            <a:fillRect/>
          </a:stretch>
        </p:blipFill>
        <p:spPr bwMode="auto">
          <a:xfrm>
            <a:off x="5508625" y="1341438"/>
            <a:ext cx="3362325" cy="3240087"/>
          </a:xfrm>
          <a:prstGeom prst="rect">
            <a:avLst/>
          </a:prstGeom>
          <a:noFill/>
          <a:ln w="9525">
            <a:noFill/>
            <a:miter lim="800000"/>
            <a:headEnd/>
            <a:tailEnd/>
          </a:ln>
        </p:spPr>
      </p:pic>
      <p:sp>
        <p:nvSpPr>
          <p:cNvPr id="22534" name="WordArt 7"/>
          <p:cNvSpPr>
            <a:spLocks noChangeArrowheads="1" noChangeShapeType="1" noTextEdit="1"/>
          </p:cNvSpPr>
          <p:nvPr/>
        </p:nvSpPr>
        <p:spPr bwMode="auto">
          <a:xfrm>
            <a:off x="755650" y="333375"/>
            <a:ext cx="72009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8000"/>
                </a:solidFill>
                <a:latin typeface="Impact"/>
              </a:rPr>
              <a:t>Bäuerlichs Kalbskotelett</a:t>
            </a:r>
            <a:endParaRPr lang="ru-RU" sz="3600" kern="10">
              <a:ln w="9525">
                <a:solidFill>
                  <a:srgbClr val="000000"/>
                </a:solidFill>
                <a:round/>
                <a:headEnd/>
                <a:tailEnd/>
              </a:ln>
              <a:solidFill>
                <a:srgbClr val="008000"/>
              </a:solidFill>
              <a:latin typeface="Impact"/>
            </a:endParaRPr>
          </a:p>
        </p:txBody>
      </p:sp>
      <p:sp>
        <p:nvSpPr>
          <p:cNvPr id="22535" name="Rectangle 7"/>
          <p:cNvSpPr>
            <a:spLocks noChangeArrowheads="1"/>
          </p:cNvSpPr>
          <p:nvPr/>
        </p:nvSpPr>
        <p:spPr bwMode="auto">
          <a:xfrm>
            <a:off x="4230688" y="3246438"/>
            <a:ext cx="684212" cy="366712"/>
          </a:xfrm>
          <a:prstGeom prst="rect">
            <a:avLst/>
          </a:prstGeom>
          <a:noFill/>
          <a:ln w="9525">
            <a:noFill/>
            <a:miter lim="800000"/>
            <a:headEnd/>
            <a:tailEnd/>
          </a:ln>
        </p:spPr>
        <p:txBody>
          <a:bodyPr wrap="none">
            <a:spAutoFit/>
          </a:bodyPr>
          <a:lstStyle/>
          <a:p>
            <a:r>
              <a:rPr lang="de-DE">
                <a:solidFill>
                  <a:srgbClr val="0000FF"/>
                </a:solidFill>
                <a:latin typeface="Comic Sans MS" pitchFamily="66" charset="0"/>
              </a:rPr>
              <a:t>Bier.</a:t>
            </a:r>
            <a:endParaRPr lang="ru-RU">
              <a:solidFill>
                <a:srgbClr val="0000FF"/>
              </a:solidFill>
              <a:latin typeface="Comic Sans MS" pitchFamily="66" charset="0"/>
            </a:endParaRPr>
          </a:p>
        </p:txBody>
      </p:sp>
    </p:spTree>
  </p:cSld>
  <p:clrMapOvr>
    <a:masterClrMapping/>
  </p:clrMapOvr>
  <p:transition spd="med">
    <p:wheel spokes="3"/>
  </p:transition>
  <p:timing>
    <p:tnLst>
      <p:par>
        <p:cTn id="1" dur="indefinite" restart="never" nodeType="tmRoot"/>
      </p:par>
    </p:tnLst>
  </p:timing>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TotalTime>
  <Words>985</Words>
  <Application>Microsoft Office PowerPoint</Application>
  <PresentationFormat>Экран (4:3)</PresentationFormat>
  <Paragraphs>111</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13</vt:i4>
      </vt:variant>
      <vt:variant>
        <vt:lpstr>Заголовки слайдов</vt:lpstr>
      </vt:variant>
      <vt:variant>
        <vt:i4>20</vt:i4>
      </vt:variant>
    </vt:vector>
  </HeadingPairs>
  <TitlesOfParts>
    <vt:vector size="37" baseType="lpstr">
      <vt:lpstr>Arial</vt:lpstr>
      <vt:lpstr>Comic Sans MS</vt:lpstr>
      <vt:lpstr>Calibri</vt:lpstr>
      <vt:lpstr>Wingdings 2</vt:lpstr>
      <vt:lpstr>Пастель</vt:lpstr>
      <vt:lpstr>Пастель</vt:lpstr>
      <vt:lpstr>Пастель</vt:lpstr>
      <vt:lpstr>Пастель</vt:lpstr>
      <vt:lpstr>Пастель</vt:lpstr>
      <vt:lpstr>Пастель</vt:lpstr>
      <vt:lpstr>Пастель</vt:lpstr>
      <vt:lpstr>Пастель</vt:lpstr>
      <vt:lpstr>Пастель</vt:lpstr>
      <vt:lpstr>Пастель</vt:lpstr>
      <vt:lpstr>Пастель</vt:lpstr>
      <vt:lpstr>Пастель</vt:lpstr>
      <vt:lpstr>Пастель</vt:lpstr>
      <vt:lpstr>Слайд 1</vt:lpstr>
      <vt:lpstr>Besonders beliebt sind:</vt:lpstr>
      <vt:lpstr>Über 8O % der Fastfood-Besucher behaupten, dass Fastfood ungesund ist. Trotzdem gehen sie immer wieder dorthin.  Das alles steckt in einem Hamburger.</vt:lpstr>
      <vt:lpstr>Слайд 4</vt:lpstr>
      <vt:lpstr>Слайд 5</vt:lpstr>
      <vt:lpstr>Слайд 6</vt:lpstr>
      <vt:lpstr> </vt:lpstr>
      <vt:lpstr>Слайд 8</vt:lpstr>
      <vt:lpstr>Слайд 9</vt:lpstr>
      <vt:lpstr>Bäuerlicher Kaninchenbraten Zutaten für 4 Portionen Menge anpassen die Zutaten: 1 Kaninchen; a 1, 5 kg 100 GrammBauchspeck 50 GrammButterschmalz 100 MilliliterWeisswein 100 MilliliterGemüseboullion 2 Wacholderbeeren 1 Rosmarin  Thymian  Majoran 100 MilliliterMarsala  Paprikapulver die Zubereitung:  </vt:lpstr>
      <vt:lpstr>Слайд 11</vt:lpstr>
      <vt:lpstr>Слайд 12</vt:lpstr>
      <vt:lpstr>Salami-Pizza mit Champignons</vt:lpstr>
      <vt:lpstr>Salatblume - Blattsalat mit Bananen-Tomaten-Füllung</vt:lpstr>
      <vt:lpstr>Слайд 15</vt:lpstr>
      <vt:lpstr>                    </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OSVITA</cp:lastModifiedBy>
  <cp:revision>9</cp:revision>
  <dcterms:created xsi:type="dcterms:W3CDTF">2011-11-12T19:20:55Z</dcterms:created>
  <dcterms:modified xsi:type="dcterms:W3CDTF">2011-11-28T09:26:04Z</dcterms:modified>
</cp:coreProperties>
</file>