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3" r:id="rId4"/>
    <p:sldId id="264" r:id="rId5"/>
    <p:sldId id="265" r:id="rId6"/>
    <p:sldId id="272" r:id="rId7"/>
    <p:sldId id="258" r:id="rId8"/>
    <p:sldId id="273" r:id="rId9"/>
    <p:sldId id="282" r:id="rId10"/>
    <p:sldId id="275" r:id="rId11"/>
    <p:sldId id="276" r:id="rId12"/>
    <p:sldId id="274" r:id="rId13"/>
    <p:sldId id="277" r:id="rId14"/>
    <p:sldId id="281" r:id="rId15"/>
    <p:sldId id="278" r:id="rId16"/>
    <p:sldId id="279" r:id="rId17"/>
    <p:sldId id="280" r:id="rId18"/>
    <p:sldId id="270"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9" autoAdjust="0"/>
  </p:normalViewPr>
  <p:slideViewPr>
    <p:cSldViewPr>
      <p:cViewPr>
        <p:scale>
          <a:sx n="56" d="100"/>
          <a:sy n="56" d="100"/>
        </p:scale>
        <p:origin x="-1542" y="-4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3ACC7B5-1E85-4817-967F-4FA5F2E580E7}" type="slidenum">
              <a:rPr lang="ru-RU" smtClean="0"/>
              <a:t>‹#›</a:t>
            </a:fld>
            <a:endParaRPr lang="ru-RU"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3ACC7B5-1E85-4817-967F-4FA5F2E580E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3ACC7B5-1E85-4817-967F-4FA5F2E580E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3ACC7B5-1E85-4817-967F-4FA5F2E580E7}"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3ACC7B5-1E85-4817-967F-4FA5F2E580E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3ACC7B5-1E85-4817-967F-4FA5F2E580E7}"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3ACC7B5-1E85-4817-967F-4FA5F2E580E7}" type="slidenum">
              <a:rPr lang="ru-RU" smtClean="0"/>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3ACC7B5-1E85-4817-967F-4FA5F2E580E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3ACC7B5-1E85-4817-967F-4FA5F2E580E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3ACC7B5-1E85-4817-967F-4FA5F2E580E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905299-4D6A-4762-AA2B-8F0DE8AB3612}" type="datetimeFigureOut">
              <a:rPr lang="ru-RU" smtClean="0"/>
              <a:t>20.08.2018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3ACC7B5-1E85-4817-967F-4FA5F2E580E7}" type="slidenum">
              <a:rPr lang="ru-RU" smtClean="0"/>
              <a:t>‹#›</a:t>
            </a:fld>
            <a:endParaRPr lang="ru-RU"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A905299-4D6A-4762-AA2B-8F0DE8AB3612}" type="datetimeFigureOut">
              <a:rPr lang="ru-RU" smtClean="0"/>
              <a:t>20.08.2018</a:t>
            </a:fld>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3ACC7B5-1E85-4817-967F-4FA5F2E580E7}"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N11m-vkRX3c"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levelupvillage.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youtu.be/YH6ldMFRxD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827584" y="5085185"/>
            <a:ext cx="7128792" cy="882119"/>
          </a:xfrm>
        </p:spPr>
        <p:txBody>
          <a:bodyPr>
            <a:noAutofit/>
          </a:bodyPr>
          <a:lstStyle/>
          <a:p>
            <a:pPr algn="ctr"/>
            <a:r>
              <a:rPr lang="en-US" sz="4400" dirty="0" smtClean="0">
                <a:latin typeface="Agency FB" panose="020B0503020202020204" pitchFamily="34" charset="0"/>
              </a:rPr>
              <a:t>We are ready to break down </a:t>
            </a:r>
          </a:p>
          <a:p>
            <a:pPr algn="ctr"/>
            <a:r>
              <a:rPr lang="en-US" sz="4400" dirty="0" smtClean="0">
                <a:latin typeface="Agency FB" panose="020B0503020202020204" pitchFamily="34" charset="0"/>
              </a:rPr>
              <a:t>classroom walls</a:t>
            </a:r>
            <a:endParaRPr lang="ru-RU" sz="4400" dirty="0"/>
          </a:p>
        </p:txBody>
      </p:sp>
      <p:sp>
        <p:nvSpPr>
          <p:cNvPr id="2" name="Заголовок 1"/>
          <p:cNvSpPr>
            <a:spLocks noGrp="1"/>
          </p:cNvSpPr>
          <p:nvPr>
            <p:ph type="ctrTitle"/>
          </p:nvPr>
        </p:nvSpPr>
        <p:spPr>
          <a:xfrm>
            <a:off x="899592" y="476671"/>
            <a:ext cx="7175351" cy="2952329"/>
          </a:xfrm>
        </p:spPr>
        <p:txBody>
          <a:bodyPr/>
          <a:lstStyle/>
          <a:p>
            <a:pPr marL="182880" indent="0" algn="ctr">
              <a:buNone/>
            </a:pPr>
            <a:r>
              <a:rPr lang="en-US" sz="4400" dirty="0" smtClean="0">
                <a:latin typeface="Arial Black" panose="020B0A04020102020204" pitchFamily="34" charset="0"/>
              </a:rPr>
              <a:t>Participation in the international project </a:t>
            </a:r>
            <a:r>
              <a:rPr lang="en-US" dirty="0" smtClean="0"/>
              <a:t>“Level up village”</a:t>
            </a: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996952"/>
            <a:ext cx="6120680" cy="187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0757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731520"/>
            <a:ext cx="8496944" cy="3474720"/>
          </a:xfrm>
        </p:spPr>
        <p:txBody>
          <a:bodyPr>
            <a:normAutofit lnSpcReduction="10000"/>
          </a:bodyPr>
          <a:lstStyle/>
          <a:p>
            <a:pPr marL="45720" indent="0">
              <a:buNone/>
            </a:pPr>
            <a:r>
              <a:rPr lang="en-US" sz="2800" b="1" dirty="0" smtClean="0">
                <a:solidFill>
                  <a:schemeClr val="tx2">
                    <a:lumMod val="60000"/>
                    <a:lumOff val="40000"/>
                  </a:schemeClr>
                </a:solidFill>
                <a:latin typeface="Times New Roman" panose="02020603050405020304" pitchFamily="18" charset="0"/>
                <a:cs typeface="Times New Roman" panose="02020603050405020304" pitchFamily="18" charset="0"/>
              </a:rPr>
              <a:t>Students of </a:t>
            </a:r>
            <a:r>
              <a:rPr lang="en-US" sz="2800" b="1" dirty="0" err="1" smtClean="0">
                <a:solidFill>
                  <a:schemeClr val="tx2">
                    <a:lumMod val="60000"/>
                    <a:lumOff val="40000"/>
                  </a:schemeClr>
                </a:solidFill>
                <a:latin typeface="Times New Roman" panose="02020603050405020304" pitchFamily="18" charset="0"/>
                <a:cs typeface="Times New Roman" panose="02020603050405020304" pitchFamily="18" charset="0"/>
              </a:rPr>
              <a:t>Buchach</a:t>
            </a:r>
            <a:r>
              <a:rPr lang="en-US" sz="2800" b="1" dirty="0" smtClean="0">
                <a:solidFill>
                  <a:schemeClr val="tx2">
                    <a:lumMod val="60000"/>
                    <a:lumOff val="40000"/>
                  </a:schemeClr>
                </a:solidFill>
                <a:latin typeface="Times New Roman" panose="02020603050405020304" pitchFamily="18" charset="0"/>
                <a:cs typeface="Times New Roman" panose="02020603050405020304" pitchFamily="18" charset="0"/>
              </a:rPr>
              <a:t> lyceum took part in two courses:</a:t>
            </a:r>
          </a:p>
          <a:p>
            <a:pPr marL="502920" indent="-457200">
              <a:buAutoNum type="arabicParenR"/>
            </a:pPr>
            <a:r>
              <a:rPr lang="en-US" b="1" dirty="0" smtClean="0"/>
              <a:t>Global Inventors</a:t>
            </a:r>
          </a:p>
          <a:p>
            <a:pPr marL="502920" indent="-457200">
              <a:buAutoNum type="arabicParenR"/>
            </a:pPr>
            <a:endParaRPr lang="en-US" dirty="0"/>
          </a:p>
          <a:p>
            <a:pPr marL="502920" indent="-457200">
              <a:buAutoNum type="arabicParenR"/>
            </a:pPr>
            <a:endParaRPr lang="en-US" dirty="0" smtClean="0"/>
          </a:p>
          <a:p>
            <a:pPr marL="502920" indent="-457200">
              <a:buAutoNum type="arabicParenR"/>
            </a:pPr>
            <a:endParaRPr lang="en-US" dirty="0"/>
          </a:p>
          <a:p>
            <a:pPr marL="502920" indent="-457200">
              <a:buAutoNum type="arabicParenR"/>
            </a:pPr>
            <a:endParaRPr lang="en-US" dirty="0" smtClean="0"/>
          </a:p>
          <a:p>
            <a:pPr marL="502920" indent="-457200">
              <a:buAutoNum type="arabicParenR"/>
            </a:pPr>
            <a:endParaRPr lang="en-US" dirty="0" smtClean="0"/>
          </a:p>
          <a:p>
            <a:pPr marL="502920" indent="-457200">
              <a:buAutoNum type="arabicParenR"/>
            </a:pPr>
            <a:r>
              <a:rPr lang="en-US" b="1" dirty="0" smtClean="0"/>
              <a:t>Global Doctors DNA</a:t>
            </a:r>
            <a:endParaRPr lang="ru-RU" b="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569101"/>
            <a:ext cx="2671885" cy="200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677" y="1664186"/>
            <a:ext cx="2572045" cy="1908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668" y="4293096"/>
            <a:ext cx="2321553"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LUV photos\27659033_163601810939245_2048783226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4149080"/>
            <a:ext cx="1867322" cy="254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1845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116632"/>
            <a:ext cx="8208912" cy="5649808"/>
          </a:xfrm>
        </p:spPr>
        <p:txBody>
          <a:bodyPr>
            <a:normAutofit/>
          </a:bodyPr>
          <a:lstStyle/>
          <a:p>
            <a:pPr marL="45720" indent="0" algn="ctr">
              <a:buNone/>
            </a:pPr>
            <a:r>
              <a:rPr lang="en-US" sz="6000" dirty="0" smtClean="0">
                <a:latin typeface="Times New Roman" panose="02020603050405020304" pitchFamily="18" charset="0"/>
                <a:cs typeface="Times New Roman" panose="02020603050405020304" pitchFamily="18" charset="0"/>
              </a:rPr>
              <a:t>Global inventors</a:t>
            </a:r>
          </a:p>
          <a:p>
            <a:pPr marL="45720" indent="0" algn="ctr">
              <a:buNone/>
            </a:pPr>
            <a:r>
              <a:rPr lang="en-US" sz="2000" i="1" dirty="0"/>
              <a:t> </a:t>
            </a:r>
            <a:r>
              <a:rPr lang="en-US" sz="2000" i="1" dirty="0" smtClean="0"/>
              <a:t>25 students from the </a:t>
            </a:r>
            <a:r>
              <a:rPr lang="en-US" sz="2000" i="1" dirty="0" smtClean="0"/>
              <a:t>8</a:t>
            </a:r>
            <a:r>
              <a:rPr lang="en-US" sz="2000" i="1" baseline="30000" dirty="0" smtClean="0"/>
              <a:t>th</a:t>
            </a:r>
            <a:r>
              <a:rPr lang="en-US" sz="2000" i="1" dirty="0" smtClean="0"/>
              <a:t>  </a:t>
            </a:r>
            <a:r>
              <a:rPr lang="en-US" sz="2000" i="1" dirty="0" smtClean="0"/>
              <a:t>and </a:t>
            </a:r>
            <a:r>
              <a:rPr lang="en-US" sz="2000" i="1" dirty="0" smtClean="0"/>
              <a:t>the 10</a:t>
            </a:r>
            <a:r>
              <a:rPr lang="en-US" sz="2000" i="1" baseline="30000" dirty="0" smtClean="0"/>
              <a:t>th</a:t>
            </a:r>
            <a:r>
              <a:rPr lang="en-US" sz="2000" i="1" dirty="0" smtClean="0"/>
              <a:t>  </a:t>
            </a:r>
            <a:r>
              <a:rPr lang="en-US" sz="2000" i="1" dirty="0" smtClean="0"/>
              <a:t>forms of </a:t>
            </a:r>
            <a:r>
              <a:rPr lang="en-US" sz="2000" i="1" dirty="0" err="1"/>
              <a:t>Buchach</a:t>
            </a:r>
            <a:r>
              <a:rPr lang="en-US" sz="2000" i="1" dirty="0"/>
              <a:t> lyceum  were eager to participate in Level Up Village’s Global Inventors 3D printing course with partner students in the United States. They used both computers and mobile phones to access LUV’s Global Communications Platform.</a:t>
            </a:r>
            <a:endParaRPr lang="ru-RU" sz="2000" dirty="0">
              <a:latin typeface="Times New Roman" panose="02020603050405020304" pitchFamily="18" charset="0"/>
              <a:cs typeface="Times New Roman" panose="02020603050405020304" pitchFamily="18" charset="0"/>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780928"/>
            <a:ext cx="6605215" cy="368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1653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731520"/>
            <a:ext cx="8352928" cy="1401336"/>
          </a:xfrm>
        </p:spPr>
        <p:txBody>
          <a:bodyPr>
            <a:normAutofit/>
          </a:bodyPr>
          <a:lstStyle/>
          <a:p>
            <a:pPr marL="45720" indent="0">
              <a:buNone/>
            </a:pPr>
            <a:r>
              <a:rPr lang="en-US" sz="2800" dirty="0" smtClean="0">
                <a:latin typeface="Times New Roman" panose="02020603050405020304" pitchFamily="18" charset="0"/>
                <a:cs typeface="Times New Roman" panose="02020603050405020304" pitchFamily="18" charset="0"/>
              </a:rPr>
              <a:t>     Participating in this course our students used 3D design program </a:t>
            </a:r>
            <a:r>
              <a:rPr lang="en-US" sz="2800" b="1" i="1" dirty="0" err="1" smtClean="0">
                <a:latin typeface="Times New Roman" panose="02020603050405020304" pitchFamily="18" charset="0"/>
                <a:cs typeface="Times New Roman" panose="02020603050405020304" pitchFamily="18" charset="0"/>
              </a:rPr>
              <a:t>Tinkercad</a:t>
            </a:r>
            <a:r>
              <a:rPr lang="en-US" sz="2800" dirty="0" smtClean="0">
                <a:latin typeface="Times New Roman" panose="02020603050405020304" pitchFamily="18" charset="0"/>
                <a:cs typeface="Times New Roman" panose="02020603050405020304" pitchFamily="18" charset="0"/>
              </a:rPr>
              <a:t>, in which they could create solar light design</a:t>
            </a:r>
            <a:endParaRPr lang="ru-RU" sz="2800"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424" y="3163476"/>
            <a:ext cx="4926032" cy="369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560921"/>
            <a:ext cx="4248980" cy="2740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1" y="1628800"/>
            <a:ext cx="4041507" cy="2525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18702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79512" y="332656"/>
            <a:ext cx="8712968" cy="3816424"/>
          </a:xfrm>
        </p:spPr>
        <p:txBody>
          <a:bodyPr>
            <a:normAutofit lnSpcReduction="10000"/>
          </a:bodyPr>
          <a:lstStyle/>
          <a:p>
            <a:r>
              <a:rPr lang="en-US" b="1" dirty="0" smtClean="0"/>
              <a:t>First they  created key ring with their name on it </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b="1" dirty="0" smtClean="0"/>
              <a:t>Then they created their own solar light bo</a:t>
            </a:r>
            <a:r>
              <a:rPr lang="en-US" b="1" dirty="0"/>
              <a:t>x</a:t>
            </a:r>
            <a:endParaRPr lang="ru-RU" b="1" dirty="0"/>
          </a:p>
        </p:txBody>
      </p:sp>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13" y="908720"/>
            <a:ext cx="430697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9792" y="4149080"/>
            <a:ext cx="4309774" cy="242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24" y="4149081"/>
            <a:ext cx="4309774" cy="242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863017"/>
            <a:ext cx="3876802" cy="2179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8305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1400"/>
            <a:ext cx="8280920" cy="1143000"/>
          </a:xfrm>
        </p:spPr>
        <p:txBody>
          <a:bodyPr/>
          <a:lstStyle/>
          <a:p>
            <a:pPr marL="0" indent="0" algn="ctr">
              <a:buNone/>
            </a:pP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And also they communicated and collaborated</a:t>
            </a:r>
            <a:endParaRPr lang="ru-RU" sz="3200" dirty="0">
              <a:latin typeface="Times New Roman" panose="02020603050405020304" pitchFamily="18" charset="0"/>
              <a:cs typeface="Times New Roman" panose="02020603050405020304" pitchFamily="18" charset="0"/>
            </a:endParaRPr>
          </a:p>
        </p:txBody>
      </p:sp>
      <p:pic>
        <p:nvPicPr>
          <p:cNvPr id="2457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9716" y="1268760"/>
            <a:ext cx="9173716"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290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731520"/>
            <a:ext cx="8424936" cy="3474720"/>
          </a:xfrm>
        </p:spPr>
        <p:txBody>
          <a:bodyPr>
            <a:normAutofit fontScale="85000" lnSpcReduction="10000"/>
          </a:bodyPr>
          <a:lstStyle/>
          <a:p>
            <a:pPr marL="45720" indent="0" algn="ctr">
              <a:buNone/>
            </a:pPr>
            <a:r>
              <a:rPr lang="en-US" sz="3900" b="1" dirty="0" smtClean="0">
                <a:solidFill>
                  <a:schemeClr val="accent4">
                    <a:lumMod val="75000"/>
                  </a:schemeClr>
                </a:solidFill>
                <a:latin typeface="Times New Roman" panose="02020603050405020304" pitchFamily="18" charset="0"/>
                <a:cs typeface="Times New Roman" panose="02020603050405020304" pitchFamily="18" charset="0"/>
              </a:rPr>
              <a:t>What did this course give to our students</a:t>
            </a:r>
            <a:endParaRPr lang="en-US" sz="3900" b="1" dirty="0">
              <a:solidFill>
                <a:schemeClr val="accent4">
                  <a:lumMod val="75000"/>
                </a:schemeClr>
              </a:solidFill>
              <a:latin typeface="Times New Roman" panose="02020603050405020304" pitchFamily="18" charset="0"/>
              <a:cs typeface="Times New Roman" panose="02020603050405020304" pitchFamily="18" charset="0"/>
            </a:endParaRPr>
          </a:p>
          <a:p>
            <a:pPr marL="45720" indent="0">
              <a:buNone/>
            </a:pPr>
            <a:r>
              <a:rPr lang="en-US" sz="2600" dirty="0" smtClean="0">
                <a:latin typeface="Times New Roman" panose="02020603050405020304" pitchFamily="18" charset="0"/>
                <a:cs typeface="Times New Roman" panose="02020603050405020304" pitchFamily="18" charset="0"/>
              </a:rPr>
              <a:t>         Students </a:t>
            </a:r>
            <a:r>
              <a:rPr lang="en-US" sz="2600" dirty="0">
                <a:latin typeface="Times New Roman" panose="02020603050405020304" pitchFamily="18" charset="0"/>
                <a:cs typeface="Times New Roman" panose="02020603050405020304" pitchFamily="18" charset="0"/>
              </a:rPr>
              <a:t>in this class </a:t>
            </a:r>
            <a:r>
              <a:rPr lang="en-US" sz="2600" dirty="0" smtClean="0">
                <a:latin typeface="Times New Roman" panose="02020603050405020304" pitchFamily="18" charset="0"/>
                <a:cs typeface="Times New Roman" panose="02020603050405020304" pitchFamily="18" charset="0"/>
              </a:rPr>
              <a:t>have learnt </a:t>
            </a:r>
            <a:r>
              <a:rPr lang="en-US" sz="2600" dirty="0">
                <a:latin typeface="Times New Roman" panose="02020603050405020304" pitchFamily="18" charset="0"/>
                <a:cs typeface="Times New Roman" panose="02020603050405020304" pitchFamily="18" charset="0"/>
              </a:rPr>
              <a:t>about the power of 3D printing, one of the most innovative technologies of our </a:t>
            </a:r>
            <a:r>
              <a:rPr lang="en-US" sz="2600" dirty="0" smtClean="0">
                <a:latin typeface="Times New Roman" panose="02020603050405020304" pitchFamily="18" charset="0"/>
                <a:cs typeface="Times New Roman" panose="02020603050405020304" pitchFamily="18" charset="0"/>
              </a:rPr>
              <a:t>time. </a:t>
            </a:r>
            <a:r>
              <a:rPr lang="en-US" sz="2600" dirty="0">
                <a:latin typeface="Times New Roman" panose="02020603050405020304" pitchFamily="18" charset="0"/>
                <a:cs typeface="Times New Roman" panose="02020603050405020304" pitchFamily="18" charset="0"/>
              </a:rPr>
              <a:t>In this exciting course, </a:t>
            </a:r>
            <a:r>
              <a:rPr lang="en-US" sz="2600" dirty="0" smtClean="0">
                <a:latin typeface="Times New Roman" panose="02020603050405020304" pitchFamily="18" charset="0"/>
                <a:cs typeface="Times New Roman" panose="02020603050405020304" pitchFamily="18" charset="0"/>
              </a:rPr>
              <a:t>they have also learnt </a:t>
            </a:r>
            <a:r>
              <a:rPr lang="en-US" sz="2600" dirty="0">
                <a:latin typeface="Times New Roman" panose="02020603050405020304" pitchFamily="18" charset="0"/>
                <a:cs typeface="Times New Roman" panose="02020603050405020304" pitchFamily="18" charset="0"/>
              </a:rPr>
              <a:t>how to use Computer Aided Design (CAD) software to create and modify a series of designs. The final project </a:t>
            </a:r>
            <a:r>
              <a:rPr lang="en-US" sz="2600" dirty="0" smtClean="0">
                <a:latin typeface="Times New Roman" panose="02020603050405020304" pitchFamily="18" charset="0"/>
                <a:cs typeface="Times New Roman" panose="02020603050405020304" pitchFamily="18" charset="0"/>
              </a:rPr>
              <a:t>was </a:t>
            </a:r>
            <a:r>
              <a:rPr lang="en-US" sz="2600" dirty="0">
                <a:latin typeface="Times New Roman" panose="02020603050405020304" pitchFamily="18" charset="0"/>
                <a:cs typeface="Times New Roman" panose="02020603050405020304" pitchFamily="18" charset="0"/>
              </a:rPr>
              <a:t>to work together with their global partners to create and 3D print a solar-powered light source, all while exchanging video messages about their projects and daily life in each of their countries.</a:t>
            </a:r>
          </a:p>
          <a:p>
            <a:r>
              <a:rPr lang="en-US" sz="2600" dirty="0">
                <a:latin typeface="Times New Roman" panose="02020603050405020304" pitchFamily="18" charset="0"/>
                <a:cs typeface="Times New Roman" panose="02020603050405020304" pitchFamily="18" charset="0"/>
              </a:rPr>
              <a:t/>
            </a:r>
            <a:br>
              <a:rPr lang="en-US" sz="2600" dirty="0">
                <a:latin typeface="Times New Roman" panose="02020603050405020304" pitchFamily="18" charset="0"/>
                <a:cs typeface="Times New Roman" panose="02020603050405020304" pitchFamily="18" charset="0"/>
              </a:rPr>
            </a:br>
            <a:endParaRPr lang="ru-RU" sz="2600"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951340"/>
            <a:ext cx="3078188" cy="205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704034"/>
            <a:ext cx="4534644" cy="2547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5787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731520"/>
            <a:ext cx="8424936" cy="3474720"/>
          </a:xfrm>
        </p:spPr>
        <p:txBody>
          <a:bodyPr>
            <a:normAutofit/>
          </a:bodyPr>
          <a:lstStyle/>
          <a:p>
            <a:pPr marL="45720" indent="0" algn="ctr">
              <a:buNone/>
            </a:pPr>
            <a:r>
              <a:rPr lang="en-US" sz="6000" dirty="0" smtClean="0">
                <a:latin typeface="Times New Roman" panose="02020603050405020304" pitchFamily="18" charset="0"/>
                <a:cs typeface="Times New Roman" panose="02020603050405020304" pitchFamily="18" charset="0"/>
              </a:rPr>
              <a:t>Global doctors DNA</a:t>
            </a:r>
          </a:p>
          <a:p>
            <a:pPr marL="45720" indent="0" algn="ctr">
              <a:buNone/>
            </a:pPr>
            <a:r>
              <a:rPr lang="en-US" sz="2400" dirty="0" smtClean="0">
                <a:latin typeface="Times New Roman" panose="02020603050405020304" pitchFamily="18" charset="0"/>
                <a:cs typeface="Times New Roman" panose="02020603050405020304" pitchFamily="18" charset="0"/>
              </a:rPr>
              <a:t>20 students from </a:t>
            </a:r>
            <a:r>
              <a:rPr lang="en-US" sz="2400" dirty="0" smtClean="0">
                <a:latin typeface="Times New Roman" panose="02020603050405020304" pitchFamily="18" charset="0"/>
                <a:cs typeface="Times New Roman" panose="02020603050405020304" pitchFamily="18" charset="0"/>
              </a:rPr>
              <a:t>the 7</a:t>
            </a:r>
            <a:r>
              <a:rPr lang="en-US" sz="2400" baseline="30000" dirty="0" smtClean="0">
                <a:latin typeface="Times New Roman" panose="02020603050405020304" pitchFamily="18" charset="0"/>
                <a:cs typeface="Times New Roman" panose="02020603050405020304" pitchFamily="18" charset="0"/>
              </a:rPr>
              <a:t>th</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and </a:t>
            </a:r>
            <a:r>
              <a:rPr lang="en-US" sz="2400" dirty="0" smtClean="0">
                <a:latin typeface="Times New Roman" panose="02020603050405020304" pitchFamily="18" charset="0"/>
                <a:cs typeface="Times New Roman" panose="02020603050405020304" pitchFamily="18" charset="0"/>
              </a:rPr>
              <a:t>the 8th </a:t>
            </a:r>
            <a:r>
              <a:rPr lang="en-US" sz="2400" dirty="0" smtClean="0">
                <a:latin typeface="Times New Roman" panose="02020603050405020304" pitchFamily="18" charset="0"/>
                <a:cs typeface="Times New Roman" panose="02020603050405020304" pitchFamily="18" charset="0"/>
              </a:rPr>
              <a:t>forms of </a:t>
            </a:r>
            <a:r>
              <a:rPr lang="en-US" sz="2400" dirty="0" err="1" smtClean="0">
                <a:latin typeface="Times New Roman" panose="02020603050405020304" pitchFamily="18" charset="0"/>
                <a:cs typeface="Times New Roman" panose="02020603050405020304" pitchFamily="18" charset="0"/>
              </a:rPr>
              <a:t>Buchach</a:t>
            </a:r>
            <a:r>
              <a:rPr lang="en-US" sz="2400" dirty="0" smtClean="0">
                <a:latin typeface="Times New Roman" panose="02020603050405020304" pitchFamily="18" charset="0"/>
                <a:cs typeface="Times New Roman" panose="02020603050405020304" pitchFamily="18" charset="0"/>
              </a:rPr>
              <a:t> lyceum have chosen the Level Up Village course Global Doctors DNA</a:t>
            </a:r>
            <a:endParaRPr lang="ru-RU" sz="2400" dirty="0">
              <a:latin typeface="Times New Roman" panose="02020603050405020304" pitchFamily="18" charset="0"/>
              <a:cs typeface="Times New Roman" panose="02020603050405020304" pitchFamily="18" charset="0"/>
            </a:endParaRP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996952"/>
            <a:ext cx="4331974" cy="324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832732"/>
            <a:ext cx="3117870" cy="378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1671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731520"/>
            <a:ext cx="8640960" cy="3474720"/>
          </a:xfrm>
        </p:spPr>
        <p:txBody>
          <a:bodyPr>
            <a:normAutofit fontScale="85000" lnSpcReduction="10000"/>
          </a:bodyPr>
          <a:lstStyle/>
          <a:p>
            <a:pPr marL="45720" indent="0" algn="ctr">
              <a:buNone/>
            </a:pPr>
            <a:r>
              <a:rPr lang="en-US" sz="3900" b="1" dirty="0">
                <a:solidFill>
                  <a:schemeClr val="accent6">
                    <a:lumMod val="75000"/>
                  </a:schemeClr>
                </a:solidFill>
                <a:latin typeface="Times New Roman" panose="02020603050405020304" pitchFamily="18" charset="0"/>
                <a:cs typeface="Times New Roman" panose="02020603050405020304" pitchFamily="18" charset="0"/>
              </a:rPr>
              <a:t>What did this course give to our students</a:t>
            </a:r>
          </a:p>
          <a:p>
            <a:pPr marL="45720" indent="0">
              <a:buNone/>
            </a:pPr>
            <a:endParaRPr lang="en-US" dirty="0" smtClean="0">
              <a:solidFill>
                <a:srgbClr val="656565"/>
              </a:solidFill>
              <a:latin typeface="Lato"/>
            </a:endParaRPr>
          </a:p>
          <a:p>
            <a:pPr marL="45720" indent="0" algn="just">
              <a:buNone/>
            </a:pPr>
            <a:r>
              <a:rPr lang="en-US" sz="2600" dirty="0" smtClean="0">
                <a:solidFill>
                  <a:srgbClr val="656565"/>
                </a:solidFill>
                <a:latin typeface="Times New Roman" panose="02020603050405020304" pitchFamily="18" charset="0"/>
                <a:cs typeface="Times New Roman" panose="02020603050405020304" pitchFamily="18" charset="0"/>
              </a:rPr>
              <a:t>        In </a:t>
            </a:r>
            <a:r>
              <a:rPr lang="en-US" sz="2600" dirty="0">
                <a:solidFill>
                  <a:srgbClr val="656565"/>
                </a:solidFill>
                <a:latin typeface="Times New Roman" panose="02020603050405020304" pitchFamily="18" charset="0"/>
                <a:cs typeface="Times New Roman" panose="02020603050405020304" pitchFamily="18" charset="0"/>
              </a:rPr>
              <a:t>this course </a:t>
            </a:r>
            <a:r>
              <a:rPr lang="en-US" sz="2600" dirty="0" smtClean="0">
                <a:solidFill>
                  <a:srgbClr val="656565"/>
                </a:solidFill>
                <a:latin typeface="Times New Roman" panose="02020603050405020304" pitchFamily="18" charset="0"/>
                <a:cs typeface="Times New Roman" panose="02020603050405020304" pitchFamily="18" charset="0"/>
              </a:rPr>
              <a:t>our students have explored </a:t>
            </a:r>
            <a:r>
              <a:rPr lang="en-US" sz="2600" dirty="0">
                <a:solidFill>
                  <a:srgbClr val="656565"/>
                </a:solidFill>
                <a:latin typeface="Times New Roman" panose="02020603050405020304" pitchFamily="18" charset="0"/>
                <a:cs typeface="Times New Roman" panose="02020603050405020304" pitchFamily="18" charset="0"/>
              </a:rPr>
              <a:t>whether the environment or DNA determines who we are as individuals and how we live our lives. Together with their Global Partner, students </a:t>
            </a:r>
            <a:r>
              <a:rPr lang="en-US" sz="2600" dirty="0" smtClean="0">
                <a:solidFill>
                  <a:srgbClr val="656565"/>
                </a:solidFill>
                <a:latin typeface="Times New Roman" panose="02020603050405020304" pitchFamily="18" charset="0"/>
                <a:cs typeface="Times New Roman" panose="02020603050405020304" pitchFamily="18" charset="0"/>
              </a:rPr>
              <a:t> learnt </a:t>
            </a:r>
            <a:r>
              <a:rPr lang="en-US" sz="2600" dirty="0">
                <a:solidFill>
                  <a:srgbClr val="656565"/>
                </a:solidFill>
                <a:latin typeface="Times New Roman" panose="02020603050405020304" pitchFamily="18" charset="0"/>
                <a:cs typeface="Times New Roman" panose="02020603050405020304" pitchFamily="18" charset="0"/>
              </a:rPr>
              <a:t>about genetics and epigenetics while discovering how environmental and social conditions around the world can influence those things for better or worse. They </a:t>
            </a:r>
            <a:r>
              <a:rPr lang="en-US" sz="2600" dirty="0" smtClean="0">
                <a:solidFill>
                  <a:srgbClr val="656565"/>
                </a:solidFill>
                <a:latin typeface="Times New Roman" panose="02020603050405020304" pitchFamily="18" charset="0"/>
                <a:cs typeface="Times New Roman" panose="02020603050405020304" pitchFamily="18" charset="0"/>
              </a:rPr>
              <a:t>also conducted </a:t>
            </a:r>
            <a:r>
              <a:rPr lang="en-US" sz="2600" dirty="0">
                <a:solidFill>
                  <a:srgbClr val="656565"/>
                </a:solidFill>
                <a:latin typeface="Times New Roman" panose="02020603050405020304" pitchFamily="18" charset="0"/>
                <a:cs typeface="Times New Roman" panose="02020603050405020304" pitchFamily="18" charset="0"/>
              </a:rPr>
              <a:t>a variety of experiments and </a:t>
            </a:r>
            <a:r>
              <a:rPr lang="en-US" sz="2600" dirty="0" smtClean="0">
                <a:solidFill>
                  <a:srgbClr val="656565"/>
                </a:solidFill>
                <a:latin typeface="Times New Roman" panose="02020603050405020304" pitchFamily="18" charset="0"/>
                <a:cs typeface="Times New Roman" panose="02020603050405020304" pitchFamily="18" charset="0"/>
              </a:rPr>
              <a:t>participated </a:t>
            </a:r>
            <a:r>
              <a:rPr lang="en-US" sz="2600" dirty="0">
                <a:solidFill>
                  <a:srgbClr val="656565"/>
                </a:solidFill>
                <a:latin typeface="Times New Roman" panose="02020603050405020304" pitchFamily="18" charset="0"/>
                <a:cs typeface="Times New Roman" panose="02020603050405020304" pitchFamily="18" charset="0"/>
              </a:rPr>
              <a:t>in activities such as making Punnett squares, building molecular models and delving into case studies of genetic traits and mutations</a:t>
            </a:r>
            <a:r>
              <a:rPr lang="en-US" dirty="0">
                <a:solidFill>
                  <a:srgbClr val="656565"/>
                </a:solidFill>
                <a:latin typeface="Lato"/>
              </a:rPr>
              <a:t>.</a:t>
            </a:r>
            <a:endParaRPr lang="ru-RU" dirty="0"/>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457" y="4122694"/>
            <a:ext cx="412771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LUV photos\27496436_163602160939210_1359804638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221088"/>
            <a:ext cx="1910513" cy="26052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LUV photos\27497188_163601784272581_396046824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122694"/>
            <a:ext cx="1903412" cy="2595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V photos\27496293_163601837605909_90726259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4000553"/>
            <a:ext cx="2082552" cy="283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354238"/>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731520"/>
            <a:ext cx="8280920" cy="4785712"/>
          </a:xfrm>
        </p:spPr>
        <p:txBody>
          <a:bodyPr>
            <a:normAutofit lnSpcReduction="10000"/>
          </a:bodyPr>
          <a:lstStyle/>
          <a:p>
            <a:pPr marL="45720" indent="0">
              <a:buNone/>
            </a:pPr>
            <a:endParaRPr lang="en-US" dirty="0" smtClean="0"/>
          </a:p>
          <a:p>
            <a:pPr marL="45720" indent="0">
              <a:buNone/>
            </a:pPr>
            <a:r>
              <a:rPr lang="en-US" sz="2600" dirty="0" smtClean="0">
                <a:latin typeface="Times New Roman" panose="02020603050405020304" pitchFamily="18" charset="0"/>
                <a:cs typeface="Times New Roman" panose="02020603050405020304" pitchFamily="18" charset="0"/>
              </a:rPr>
              <a:t>      </a:t>
            </a:r>
          </a:p>
          <a:p>
            <a:pPr marL="45720" indent="0">
              <a:buNone/>
            </a:pPr>
            <a:endParaRPr lang="en-US" sz="2600" dirty="0">
              <a:latin typeface="Times New Roman" panose="02020603050405020304" pitchFamily="18" charset="0"/>
              <a:cs typeface="Times New Roman" panose="02020603050405020304" pitchFamily="18" charset="0"/>
            </a:endParaRPr>
          </a:p>
          <a:p>
            <a:pPr marL="45720" indent="0" algn="just">
              <a:buNone/>
            </a:pPr>
            <a:r>
              <a:rPr lang="en-US" sz="2600" dirty="0" smtClean="0">
                <a:latin typeface="Times New Roman" panose="02020603050405020304" pitchFamily="18" charset="0"/>
                <a:cs typeface="Times New Roman" panose="02020603050405020304" pitchFamily="18" charset="0"/>
              </a:rPr>
              <a:t>     </a:t>
            </a:r>
            <a:r>
              <a:rPr lang="en-US" sz="2600" i="1" dirty="0" smtClean="0">
                <a:latin typeface="Times New Roman" panose="02020603050405020304" pitchFamily="18" charset="0"/>
                <a:cs typeface="Times New Roman" panose="02020603050405020304" pitchFamily="18" charset="0"/>
              </a:rPr>
              <a:t>All </a:t>
            </a:r>
            <a:r>
              <a:rPr lang="en-US" sz="2600" i="1" dirty="0">
                <a:latin typeface="Times New Roman" panose="02020603050405020304" pitchFamily="18" charset="0"/>
                <a:cs typeface="Times New Roman" panose="02020603050405020304" pitchFamily="18" charset="0"/>
              </a:rPr>
              <a:t>in all, I believe LUV has given us a great opportunity to open our minds, share and learn from other cultures, and the most important thing is that it has provided </a:t>
            </a:r>
            <a:r>
              <a:rPr lang="en-US" sz="2600" b="1" i="1" dirty="0">
                <a:latin typeface="Times New Roman" panose="02020603050405020304" pitchFamily="18" charset="0"/>
                <a:cs typeface="Times New Roman" panose="02020603050405020304" pitchFamily="18" charset="0"/>
              </a:rPr>
              <a:t>real life context</a:t>
            </a:r>
            <a:r>
              <a:rPr lang="en-US" sz="2600" i="1" dirty="0">
                <a:latin typeface="Times New Roman" panose="02020603050405020304" pitchFamily="18" charset="0"/>
                <a:cs typeface="Times New Roman" panose="02020603050405020304" pitchFamily="18" charset="0"/>
              </a:rPr>
              <a:t> for children to work and communicate. It’s certainly not the same when kids ask for help to speak correctly because they’re completing a worksheet than when they ask for help because they </a:t>
            </a:r>
            <a:r>
              <a:rPr lang="en-US" sz="2600" b="1" i="1" dirty="0">
                <a:latin typeface="Times New Roman" panose="02020603050405020304" pitchFamily="18" charset="0"/>
                <a:cs typeface="Times New Roman" panose="02020603050405020304" pitchFamily="18" charset="0"/>
              </a:rPr>
              <a:t>need</a:t>
            </a:r>
            <a:r>
              <a:rPr lang="en-US" sz="2600" i="1" dirty="0">
                <a:latin typeface="Times New Roman" panose="02020603050405020304" pitchFamily="18" charset="0"/>
                <a:cs typeface="Times New Roman" panose="02020603050405020304" pitchFamily="18" charset="0"/>
              </a:rPr>
              <a:t> to tell something to their new US friend. We are very thankful for this opportunity, and looking forward to more LUV projects</a:t>
            </a:r>
            <a:r>
              <a:rPr lang="en-US" i="1" dirty="0"/>
              <a:t>!</a:t>
            </a:r>
            <a:endParaRPr lang="ru-RU" i="1" dirty="0"/>
          </a:p>
        </p:txBody>
      </p:sp>
      <p:sp>
        <p:nvSpPr>
          <p:cNvPr id="4" name="Прямоугольник 3"/>
          <p:cNvSpPr/>
          <p:nvPr/>
        </p:nvSpPr>
        <p:spPr>
          <a:xfrm>
            <a:off x="1259632" y="5661248"/>
            <a:ext cx="5688632" cy="369332"/>
          </a:xfrm>
          <a:prstGeom prst="rect">
            <a:avLst/>
          </a:prstGeom>
        </p:spPr>
        <p:txBody>
          <a:bodyPr wrap="square">
            <a:spAutoFit/>
          </a:bodyPr>
          <a:lstStyle/>
          <a:p>
            <a:r>
              <a:rPr lang="en-US" dirty="0" smtClean="0">
                <a:hlinkClick r:id="rId2"/>
              </a:rPr>
              <a:t>https://www.youtube.com/watch?v=N11m-vkRX3c</a:t>
            </a:r>
            <a:endParaRPr lang="ru-R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488" y="548680"/>
            <a:ext cx="338137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113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731520"/>
            <a:ext cx="8064896" cy="5865832"/>
          </a:xfrm>
        </p:spPr>
        <p:txBody>
          <a:bodyPr>
            <a:noAutofit/>
          </a:bodyPr>
          <a:lstStyle/>
          <a:p>
            <a:pPr marL="45720" indent="0" algn="ctr">
              <a:buNone/>
            </a:pPr>
            <a:r>
              <a:rPr lang="en-US" sz="6600" dirty="0" smtClean="0">
                <a:solidFill>
                  <a:schemeClr val="accent6">
                    <a:lumMod val="75000"/>
                  </a:schemeClr>
                </a:solidFill>
                <a:latin typeface="Arial Rounded MT Bold" panose="020F0704030504030204" pitchFamily="34" charset="0"/>
              </a:rPr>
              <a:t>THEIR  MISSION</a:t>
            </a:r>
          </a:p>
          <a:p>
            <a:pPr marL="45720" indent="0" algn="ctr">
              <a:buNone/>
            </a:pPr>
            <a:endParaRPr lang="en-US" sz="4800" dirty="0" smtClean="0">
              <a:latin typeface="Times New Roman" panose="02020603050405020304" pitchFamily="18" charset="0"/>
              <a:cs typeface="Times New Roman" panose="02020603050405020304" pitchFamily="18" charset="0"/>
            </a:endParaRPr>
          </a:p>
          <a:p>
            <a:pPr marL="45720" indent="0" algn="ctr">
              <a:buNone/>
            </a:pPr>
            <a:endParaRPr lang="en-US" sz="3200" dirty="0">
              <a:latin typeface="Times New Roman" panose="02020603050405020304" pitchFamily="18" charset="0"/>
              <a:cs typeface="Times New Roman" panose="02020603050405020304" pitchFamily="18" charset="0"/>
            </a:endParaRPr>
          </a:p>
          <a:p>
            <a:pPr marL="45720" indent="0" algn="ctr">
              <a:buNone/>
            </a:pPr>
            <a:r>
              <a:rPr lang="en-US" sz="3200" dirty="0" smtClean="0">
                <a:latin typeface="Times New Roman" panose="02020603050405020304" pitchFamily="18" charset="0"/>
                <a:cs typeface="Times New Roman" panose="02020603050405020304" pitchFamily="18" charset="0"/>
              </a:rPr>
              <a:t>Their </a:t>
            </a:r>
            <a:r>
              <a:rPr lang="en-US" sz="3200" dirty="0">
                <a:latin typeface="Times New Roman" panose="02020603050405020304" pitchFamily="18" charset="0"/>
                <a:cs typeface="Times New Roman" panose="02020603050405020304" pitchFamily="18" charset="0"/>
              </a:rPr>
              <a:t>mission at </a:t>
            </a:r>
            <a:r>
              <a:rPr lang="en-US" sz="3200" b="1" dirty="0">
                <a:latin typeface="Times New Roman" panose="02020603050405020304" pitchFamily="18" charset="0"/>
                <a:cs typeface="Times New Roman" panose="02020603050405020304" pitchFamily="18" charset="0"/>
              </a:rPr>
              <a:t>Level Up Village</a:t>
            </a:r>
            <a:r>
              <a:rPr lang="en-US" sz="3200" dirty="0">
                <a:latin typeface="Times New Roman" panose="02020603050405020304" pitchFamily="18" charset="0"/>
                <a:cs typeface="Times New Roman" panose="02020603050405020304" pitchFamily="18" charset="0"/>
              </a:rPr>
              <a:t> is to globalize the classroom and facilitate seamless collaboration between students from around the world via pioneering Global STEAM (STEM + Arts) enrichment courses.</a:t>
            </a:r>
          </a:p>
          <a:p>
            <a:pPr marL="45720" indent="0">
              <a:buNone/>
            </a:pPr>
            <a:endParaRPr lang="en-US" sz="2000" dirty="0">
              <a:latin typeface="Arial Rounded MT Bold" panose="020F0704030504030204" pitchFamily="34" charset="0"/>
            </a:endParaRPr>
          </a:p>
          <a:p>
            <a:pPr marL="45720" indent="0" algn="ctr">
              <a:buNone/>
            </a:pPr>
            <a:endParaRPr lang="en-US" sz="6600" dirty="0" smtClean="0">
              <a:latin typeface="Arial Rounded MT Bold" panose="020F0704030504030204" pitchFamily="34" charset="0"/>
            </a:endParaRPr>
          </a:p>
          <a:p>
            <a:pPr marL="45720" indent="0" algn="ctr">
              <a:buNone/>
            </a:pPr>
            <a:endParaRPr lang="ru-RU" sz="66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320" y="1869621"/>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1589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79512" y="731520"/>
            <a:ext cx="8208912" cy="5433784"/>
          </a:xfrm>
        </p:spPr>
        <p:txBody>
          <a:bodyPr>
            <a:normAutofit fontScale="92500" lnSpcReduction="10000"/>
          </a:bodyPr>
          <a:lstStyle/>
          <a:p>
            <a:pPr marL="45720" indent="0">
              <a:buNone/>
            </a:pPr>
            <a:r>
              <a:rPr lang="en-US" sz="6500" cap="all" dirty="0">
                <a:solidFill>
                  <a:schemeClr val="accent2">
                    <a:lumMod val="75000"/>
                  </a:schemeClr>
                </a:solidFill>
                <a:latin typeface="Arial Rounded MT Bold" panose="020F0704030504030204" pitchFamily="34" charset="0"/>
              </a:rPr>
              <a:t>WHAT </a:t>
            </a:r>
            <a:r>
              <a:rPr lang="en-US" sz="6500" cap="all" dirty="0" smtClean="0">
                <a:solidFill>
                  <a:schemeClr val="accent2">
                    <a:lumMod val="75000"/>
                  </a:schemeClr>
                </a:solidFill>
                <a:latin typeface="Arial Rounded MT Bold" panose="020F0704030504030204" pitchFamily="34" charset="0"/>
              </a:rPr>
              <a:t>THEY DO</a:t>
            </a:r>
          </a:p>
          <a:p>
            <a:pPr marL="45720" indent="0" algn="ctr">
              <a:buNone/>
            </a:pPr>
            <a:endParaRPr lang="en-US" sz="2600" dirty="0" smtClean="0">
              <a:latin typeface="Times New Roman" panose="02020603050405020304" pitchFamily="18" charset="0"/>
              <a:cs typeface="Times New Roman" panose="02020603050405020304" pitchFamily="18" charset="0"/>
            </a:endParaRPr>
          </a:p>
          <a:p>
            <a:pPr marL="45720" indent="0" algn="ctr">
              <a:buNone/>
            </a:pPr>
            <a:endParaRPr lang="uk-UA" sz="2600" dirty="0" smtClean="0">
              <a:latin typeface="Times New Roman" panose="02020603050405020304" pitchFamily="18" charset="0"/>
              <a:cs typeface="Times New Roman" panose="02020603050405020304" pitchFamily="18" charset="0"/>
            </a:endParaRPr>
          </a:p>
          <a:p>
            <a:pPr marL="45720" indent="0" algn="ctr">
              <a:buNone/>
            </a:pPr>
            <a:r>
              <a:rPr lang="en-US" sz="2600" dirty="0" smtClean="0">
                <a:latin typeface="Times New Roman" panose="02020603050405020304" pitchFamily="18" charset="0"/>
                <a:cs typeface="Times New Roman" panose="02020603050405020304" pitchFamily="18" charset="0"/>
              </a:rPr>
              <a:t>They </a:t>
            </a:r>
            <a:r>
              <a:rPr lang="en-US" sz="2600" dirty="0">
                <a:latin typeface="Times New Roman" panose="02020603050405020304" pitchFamily="18" charset="0"/>
                <a:cs typeface="Times New Roman" panose="02020603050405020304" pitchFamily="18" charset="0"/>
              </a:rPr>
              <a:t>offer STEAM courses for </a:t>
            </a:r>
            <a:r>
              <a:rPr lang="en-US" sz="2600" dirty="0" smtClean="0">
                <a:latin typeface="Times New Roman" panose="02020603050405020304" pitchFamily="18" charset="0"/>
                <a:cs typeface="Times New Roman" panose="02020603050405020304" pitchFamily="18" charset="0"/>
              </a:rPr>
              <a:t>students. </a:t>
            </a:r>
            <a:r>
              <a:rPr lang="en-US" sz="2600" dirty="0">
                <a:latin typeface="Times New Roman" panose="02020603050405020304" pitchFamily="18" charset="0"/>
                <a:cs typeface="Times New Roman" panose="02020603050405020304" pitchFamily="18" charset="0"/>
              </a:rPr>
              <a:t>Schools run </a:t>
            </a:r>
            <a:r>
              <a:rPr lang="en-US" sz="2600" dirty="0" smtClean="0">
                <a:latin typeface="Times New Roman" panose="02020603050405020304" pitchFamily="18" charset="0"/>
                <a:cs typeface="Times New Roman" panose="02020603050405020304" pitchFamily="18" charset="0"/>
              </a:rPr>
              <a:t>their </a:t>
            </a:r>
            <a:r>
              <a:rPr lang="en-US" sz="2600" dirty="0">
                <a:latin typeface="Times New Roman" panose="02020603050405020304" pitchFamily="18" charset="0"/>
                <a:cs typeface="Times New Roman" panose="02020603050405020304" pitchFamily="18" charset="0"/>
              </a:rPr>
              <a:t>courses to students in-school, after school and during the summer. In each course,  </a:t>
            </a:r>
            <a:r>
              <a:rPr lang="en-US" sz="2600" dirty="0" smtClean="0">
                <a:latin typeface="Times New Roman" panose="02020603050405020304" pitchFamily="18" charset="0"/>
                <a:cs typeface="Times New Roman" panose="02020603050405020304" pitchFamily="18" charset="0"/>
              </a:rPr>
              <a:t>they connect </a:t>
            </a:r>
            <a:r>
              <a:rPr lang="en-US" sz="2600" dirty="0">
                <a:latin typeface="Times New Roman" panose="02020603050405020304" pitchFamily="18" charset="0"/>
                <a:cs typeface="Times New Roman" panose="02020603050405020304" pitchFamily="18" charset="0"/>
              </a:rPr>
              <a:t>your students with peers in other countries – students exchange video letters with their global partner students and collaborate on projects.  By partnering with </a:t>
            </a:r>
            <a:r>
              <a:rPr lang="en-US" sz="2600" dirty="0" smtClean="0">
                <a:latin typeface="Times New Roman" panose="02020603050405020304" pitchFamily="18" charset="0"/>
                <a:cs typeface="Times New Roman" panose="02020603050405020304" pitchFamily="18" charset="0"/>
              </a:rPr>
              <a:t>them, </a:t>
            </a:r>
            <a:r>
              <a:rPr lang="en-US" sz="2600" dirty="0">
                <a:latin typeface="Times New Roman" panose="02020603050405020304" pitchFamily="18" charset="0"/>
                <a:cs typeface="Times New Roman" panose="02020603050405020304" pitchFamily="18" charset="0"/>
              </a:rPr>
              <a:t>schools also sponsor STEAM education in the developing world through </a:t>
            </a:r>
            <a:r>
              <a:rPr lang="en-US" sz="2600" dirty="0" smtClean="0">
                <a:latin typeface="Times New Roman" panose="02020603050405020304" pitchFamily="18" charset="0"/>
                <a:cs typeface="Times New Roman" panose="02020603050405020304" pitchFamily="18" charset="0"/>
              </a:rPr>
              <a:t>their </a:t>
            </a:r>
            <a:r>
              <a:rPr lang="en-US" sz="2600" dirty="0">
                <a:latin typeface="Times New Roman" panose="02020603050405020304" pitchFamily="18" charset="0"/>
                <a:cs typeface="Times New Roman" panose="02020603050405020304" pitchFamily="18" charset="0"/>
              </a:rPr>
              <a:t>“Take a Class, Give a Class” model.</a:t>
            </a: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hlinkClick r:id="rId2"/>
              </a:rPr>
              <a:t>https</a:t>
            </a:r>
            <a:r>
              <a:rPr lang="en-US" sz="2400" dirty="0">
                <a:latin typeface="Times New Roman" panose="02020603050405020304" pitchFamily="18" charset="0"/>
                <a:cs typeface="Times New Roman" panose="02020603050405020304" pitchFamily="18" charset="0"/>
                <a:hlinkClick r:id="rId2"/>
              </a:rPr>
              <a:t>://www.levelupvillage.com</a:t>
            </a:r>
            <a:endParaRPr lang="en-US" sz="2400" dirty="0">
              <a:latin typeface="Times New Roman" panose="02020603050405020304" pitchFamily="18" charset="0"/>
              <a:cs typeface="Times New Roman" panose="02020603050405020304" pitchFamily="18" charset="0"/>
            </a:endParaRPr>
          </a:p>
          <a:p>
            <a:endParaRPr lang="ru-RU"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90401"/>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914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147122"/>
            <a:ext cx="8352928" cy="5721816"/>
          </a:xfrm>
        </p:spPr>
        <p:txBody>
          <a:bodyPr>
            <a:normAutofit/>
          </a:bodyPr>
          <a:lstStyle/>
          <a:p>
            <a:pPr marL="45720" indent="0" algn="ctr">
              <a:buNone/>
            </a:pPr>
            <a:r>
              <a:rPr lang="en-US" sz="6500" b="1" cap="all" dirty="0" smtClean="0">
                <a:solidFill>
                  <a:srgbClr val="00B050"/>
                </a:solidFill>
                <a:latin typeface="Arial Rounded MT Bold" panose="020F0704030504030204" pitchFamily="34" charset="0"/>
              </a:rPr>
              <a:t> 21ST </a:t>
            </a:r>
            <a:r>
              <a:rPr lang="en-US" sz="6500" b="1" cap="all" dirty="0">
                <a:solidFill>
                  <a:srgbClr val="00B050"/>
                </a:solidFill>
                <a:latin typeface="Arial Rounded MT Bold" panose="020F0704030504030204" pitchFamily="34" charset="0"/>
              </a:rPr>
              <a:t>CENTURY SKILLS</a:t>
            </a:r>
          </a:p>
          <a:p>
            <a:pPr marL="45720" indent="0" algn="just">
              <a:buNone/>
            </a:pPr>
            <a:r>
              <a:rPr lang="en-US" sz="2400" dirty="0" smtClean="0">
                <a:latin typeface="Times New Roman" panose="02020603050405020304" pitchFamily="18" charset="0"/>
                <a:cs typeface="Times New Roman" panose="02020603050405020304" pitchFamily="18" charset="0"/>
              </a:rPr>
              <a:t>       To </a:t>
            </a:r>
            <a:r>
              <a:rPr lang="en-US" sz="2400" dirty="0">
                <a:latin typeface="Times New Roman" panose="02020603050405020304" pitchFamily="18" charset="0"/>
                <a:cs typeface="Times New Roman" panose="02020603050405020304" pitchFamily="18" charset="0"/>
              </a:rPr>
              <a:t>be successful in the jobs of the future, students will need to apply learning across various disciplines and collaborate across national, social and economic divides. By participating in </a:t>
            </a:r>
            <a:r>
              <a:rPr lang="en-US" sz="2400" dirty="0" smtClean="0">
                <a:latin typeface="Times New Roman" panose="02020603050405020304" pitchFamily="18" charset="0"/>
                <a:cs typeface="Times New Roman" panose="02020603050405020304" pitchFamily="18" charset="0"/>
              </a:rPr>
              <a:t>Level Up Village </a:t>
            </a:r>
            <a:r>
              <a:rPr lang="en-US" sz="2400" dirty="0">
                <a:latin typeface="Times New Roman" panose="02020603050405020304" pitchFamily="18" charset="0"/>
                <a:cs typeface="Times New Roman" panose="02020603050405020304" pitchFamily="18" charset="0"/>
              </a:rPr>
              <a:t>courses, students not only develop cutting-edge STEAM Skills, but also the softer skills of global collaboration and </a:t>
            </a:r>
            <a:r>
              <a:rPr lang="en-US" sz="2400" dirty="0" smtClean="0">
                <a:latin typeface="Times New Roman" panose="02020603050405020304" pitchFamily="18" charset="0"/>
                <a:cs typeface="Times New Roman" panose="02020603050405020304" pitchFamily="18" charset="0"/>
              </a:rPr>
              <a:t>communication.</a:t>
            </a:r>
            <a:endParaRPr lang="en-US" sz="2400"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714" y="4797152"/>
            <a:ext cx="408480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476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731520"/>
            <a:ext cx="8280920" cy="5361776"/>
          </a:xfrm>
        </p:spPr>
        <p:txBody>
          <a:bodyPr>
            <a:normAutofit/>
          </a:bodyPr>
          <a:lstStyle/>
          <a:p>
            <a:pPr marL="45720" indent="0" algn="ctr">
              <a:buNone/>
            </a:pPr>
            <a:r>
              <a:rPr lang="en-US" sz="6000" b="1" cap="all" dirty="0" smtClean="0">
                <a:solidFill>
                  <a:schemeClr val="accent5">
                    <a:lumMod val="75000"/>
                  </a:schemeClr>
                </a:solidFill>
                <a:latin typeface="Arial Rounded MT Bold" panose="020F0704030504030204" pitchFamily="34" charset="0"/>
              </a:rPr>
              <a:t>Their  </a:t>
            </a:r>
            <a:r>
              <a:rPr lang="en-US" sz="6000" b="1" cap="all" dirty="0">
                <a:solidFill>
                  <a:schemeClr val="accent5">
                    <a:lumMod val="75000"/>
                  </a:schemeClr>
                </a:solidFill>
                <a:latin typeface="Arial Rounded MT Bold" panose="020F0704030504030204" pitchFamily="34" charset="0"/>
              </a:rPr>
              <a:t>REACH</a:t>
            </a:r>
          </a:p>
          <a:p>
            <a:pPr marL="45720" indent="0">
              <a:buNone/>
            </a:pPr>
            <a:r>
              <a:rPr lang="en-US" dirty="0" smtClean="0"/>
              <a:t>      </a:t>
            </a:r>
            <a:r>
              <a:rPr lang="en-US" dirty="0"/>
              <a:t> </a:t>
            </a:r>
            <a:r>
              <a:rPr lang="en-US" sz="2800" dirty="0">
                <a:latin typeface="Times New Roman" panose="02020603050405020304" pitchFamily="18" charset="0"/>
                <a:cs typeface="Times New Roman" panose="02020603050405020304" pitchFamily="18" charset="0"/>
              </a:rPr>
              <a:t>A social impact company based in Old Greenwich, Connecticut, Level Up Village runs courses at more than 400 public and private schools in the U.S., the U.K. and Australia with 40+ Global Partner organizations in more than 20 countries.</a:t>
            </a:r>
          </a:p>
          <a:p>
            <a:endParaRPr lang="ru-RU"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887360"/>
            <a:ext cx="5163071" cy="162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497" y="3717032"/>
            <a:ext cx="3525181" cy="198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18016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p:txBody>
          <a:bodyPr/>
          <a:lstStyle/>
          <a:p>
            <a:endParaRPr lang="ru-RU" dirty="0"/>
          </a:p>
        </p:txBody>
      </p:sp>
      <p:sp>
        <p:nvSpPr>
          <p:cNvPr id="4" name="Прямоугольник 3"/>
          <p:cNvSpPr/>
          <p:nvPr/>
        </p:nvSpPr>
        <p:spPr>
          <a:xfrm>
            <a:off x="-3852936" y="689005"/>
            <a:ext cx="3456395" cy="369332"/>
          </a:xfrm>
          <a:prstGeom prst="rect">
            <a:avLst/>
          </a:prstGeom>
        </p:spPr>
        <p:txBody>
          <a:bodyPr wrap="none">
            <a:spAutoFit/>
          </a:bodyPr>
          <a:lstStyle/>
          <a:p>
            <a:r>
              <a:rPr lang="en-US" dirty="0" smtClean="0">
                <a:hlinkClick r:id="rId2"/>
              </a:rPr>
              <a:t>https://youtu.be/YH6ldMFRxDs</a:t>
            </a:r>
            <a:endParaRPr lang="ru-RU" dirty="0"/>
          </a:p>
        </p:txBody>
      </p:sp>
      <p:pic>
        <p:nvPicPr>
          <p:cNvPr id="11267"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8" y="-31206"/>
            <a:ext cx="9111912" cy="6889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555776" y="6309320"/>
            <a:ext cx="3456395" cy="369332"/>
          </a:xfrm>
          <a:prstGeom prst="rect">
            <a:avLst/>
          </a:prstGeom>
        </p:spPr>
        <p:txBody>
          <a:bodyPr wrap="none">
            <a:spAutoFit/>
          </a:bodyPr>
          <a:lstStyle/>
          <a:p>
            <a:r>
              <a:rPr lang="en-US" dirty="0" smtClean="0">
                <a:hlinkClick r:id="rId2"/>
              </a:rPr>
              <a:t>https://youtu.be/YH6ldMFRxDs</a:t>
            </a:r>
            <a:endParaRPr lang="ru-RU" dirty="0"/>
          </a:p>
        </p:txBody>
      </p:sp>
    </p:spTree>
    <p:extLst>
      <p:ext uri="{BB962C8B-B14F-4D97-AF65-F5344CB8AC3E}">
        <p14:creationId xmlns:p14="http://schemas.microsoft.com/office/powerpoint/2010/main" val="27442647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p:txBody>
          <a:bodyPr/>
          <a:lstStyle/>
          <a:p>
            <a:endParaRPr lang="ru-RU"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15" t="-571" r="2"/>
          <a:stretch/>
        </p:blipFill>
        <p:spPr bwMode="auto">
          <a:xfrm>
            <a:off x="-23168" y="188640"/>
            <a:ext cx="9144000" cy="652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166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985239"/>
            <a:ext cx="3673275" cy="275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11560" y="332656"/>
            <a:ext cx="8064896" cy="2646878"/>
          </a:xfrm>
          <a:prstGeom prst="rect">
            <a:avLst/>
          </a:prstGeom>
        </p:spPr>
        <p:txBody>
          <a:bodyPr wrap="square">
            <a:spAutoFit/>
          </a:bodyPr>
          <a:lstStyle/>
          <a:p>
            <a:endParaRPr lang="en-US" i="1" dirty="0" smtClean="0"/>
          </a:p>
          <a:p>
            <a:endParaRPr lang="en-US" i="1" dirty="0"/>
          </a:p>
          <a:p>
            <a:r>
              <a:rPr lang="uk-UA" sz="2800" i="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Level Up Village recently began working with </a:t>
            </a:r>
            <a:r>
              <a:rPr lang="en-US" sz="2800" i="1" dirty="0" err="1" smtClean="0">
                <a:latin typeface="Times New Roman" panose="02020603050405020304" pitchFamily="18" charset="0"/>
                <a:cs typeface="Times New Roman" panose="02020603050405020304" pitchFamily="18" charset="0"/>
              </a:rPr>
              <a:t>Buchach</a:t>
            </a:r>
            <a:r>
              <a:rPr lang="en-US" sz="2800" i="1" dirty="0" smtClean="0">
                <a:latin typeface="Times New Roman" panose="02020603050405020304" pitchFamily="18" charset="0"/>
                <a:cs typeface="Times New Roman" panose="02020603050405020304" pitchFamily="18" charset="0"/>
              </a:rPr>
              <a:t> lyceum. It’s due to American Peace Corps volunteer Caroline </a:t>
            </a:r>
            <a:r>
              <a:rPr lang="en-US" sz="2800" i="1" dirty="0">
                <a:latin typeface="Times New Roman" panose="02020603050405020304" pitchFamily="18" charset="0"/>
                <a:cs typeface="Times New Roman" panose="02020603050405020304" pitchFamily="18" charset="0"/>
              </a:rPr>
              <a:t>K</a:t>
            </a:r>
            <a:r>
              <a:rPr lang="en-US" sz="2800" i="1" dirty="0" smtClean="0">
                <a:latin typeface="Times New Roman" panose="02020603050405020304" pitchFamily="18" charset="0"/>
                <a:cs typeface="Times New Roman" panose="02020603050405020304" pitchFamily="18" charset="0"/>
              </a:rPr>
              <a:t>aufman</a:t>
            </a:r>
            <a:r>
              <a:rPr lang="en-US" sz="2800" i="1" dirty="0" smtClean="0">
                <a:latin typeface="Times New Roman" panose="02020603050405020304" pitchFamily="18" charset="0"/>
                <a:cs typeface="Times New Roman" panose="02020603050405020304" pitchFamily="18" charset="0"/>
              </a:rPr>
              <a:t>, who </a:t>
            </a:r>
            <a:r>
              <a:rPr lang="en-US" sz="2800" i="1" dirty="0" smtClean="0">
                <a:latin typeface="Times New Roman" panose="02020603050405020304" pitchFamily="18" charset="0"/>
                <a:cs typeface="Times New Roman" panose="02020603050405020304" pitchFamily="18" charset="0"/>
              </a:rPr>
              <a:t> teaches </a:t>
            </a:r>
            <a:r>
              <a:rPr lang="en-US" sz="2800" i="1" dirty="0" smtClean="0">
                <a:latin typeface="Times New Roman" panose="02020603050405020304" pitchFamily="18" charset="0"/>
                <a:cs typeface="Times New Roman" panose="02020603050405020304" pitchFamily="18" charset="0"/>
              </a:rPr>
              <a:t>English at the lyceum.</a:t>
            </a:r>
            <a:endParaRPr lang="en-US" sz="2800" dirty="0" smtClean="0">
              <a:latin typeface="Times New Roman" panose="02020603050405020304" pitchFamily="18" charset="0"/>
              <a:cs typeface="Times New Roman" panose="02020603050405020304" pitchFamily="18" charset="0"/>
            </a:endParaRPr>
          </a:p>
          <a:p>
            <a:endParaRPr lang="ru-RU"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284984"/>
            <a:ext cx="4064248" cy="2438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0150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88840"/>
            <a:ext cx="8211858" cy="4616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Объект 3"/>
          <p:cNvSpPr>
            <a:spLocks noGrp="1"/>
          </p:cNvSpPr>
          <p:nvPr>
            <p:ph sz="quarter" idx="13"/>
          </p:nvPr>
        </p:nvSpPr>
        <p:spPr>
          <a:xfrm>
            <a:off x="467544" y="731520"/>
            <a:ext cx="8280920" cy="3474720"/>
          </a:xfrm>
        </p:spPr>
        <p:txBody>
          <a:bodyPr/>
          <a:lstStyle/>
          <a:p>
            <a:pPr marL="45720" indent="0" algn="ctr">
              <a:buNone/>
            </a:pPr>
            <a:r>
              <a:rPr lang="en-US" dirty="0" smtClean="0"/>
              <a:t>     </a:t>
            </a:r>
            <a:r>
              <a:rPr lang="en-US" sz="2400" b="1" dirty="0" smtClean="0">
                <a:latin typeface="Times New Roman" panose="02020603050405020304" pitchFamily="18" charset="0"/>
                <a:cs typeface="Times New Roman" panose="02020603050405020304" pitchFamily="18" charset="0"/>
              </a:rPr>
              <a:t>Before starting to work with children in Level Up village courses our teachers had to complete four modules and got a certificate</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394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722</TotalTime>
  <Words>509</Words>
  <Application>Microsoft Office PowerPoint</Application>
  <PresentationFormat>Экран (4:3)</PresentationFormat>
  <Paragraphs>58</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Воздушный поток</vt:lpstr>
      <vt:lpstr>Participation in the international project “Level up village”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And also they communicated and collaborated</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Participation in the international project “Level up village”</dc:title>
  <dc:creator>ToY</dc:creator>
  <cp:lastModifiedBy>User</cp:lastModifiedBy>
  <cp:revision>40</cp:revision>
  <dcterms:created xsi:type="dcterms:W3CDTF">2018-06-24T11:53:03Z</dcterms:created>
  <dcterms:modified xsi:type="dcterms:W3CDTF">2018-08-20T21:17:59Z</dcterms:modified>
</cp:coreProperties>
</file>