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  <p:sldId id="274" r:id="rId4"/>
    <p:sldId id="264" r:id="rId5"/>
    <p:sldId id="275" r:id="rId6"/>
    <p:sldId id="265" r:id="rId7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F3FF"/>
    <a:srgbClr val="CCFF99"/>
    <a:srgbClr val="66FF66"/>
    <a:srgbClr val="22BFDE"/>
    <a:srgbClr val="FF9801"/>
    <a:srgbClr val="F743C8"/>
    <a:srgbClr val="F34D19"/>
    <a:srgbClr val="CC66FF"/>
    <a:srgbClr val="E32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Picture 2" descr="http://img-fotki.yandex.ru/get/6607/85688167.3b/0_970b6_abd86af1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</p:pic>
      <p:sp>
        <p:nvSpPr>
          <p:cNvPr id="5" name="Прямоугольник 4"/>
          <p:cNvSpPr/>
          <p:nvPr/>
        </p:nvSpPr>
        <p:spPr>
          <a:xfrm>
            <a:off x="2928926" y="3643314"/>
            <a:ext cx="4929224" cy="192882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Класний керівник 1-Б  класу</a:t>
            </a:r>
          </a:p>
          <a:p>
            <a:pPr algn="r"/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Борщівської ЗОШ І-ІІІ ступенів №1 </a:t>
            </a:r>
          </a:p>
          <a:p>
            <a:pPr algn="r"/>
            <a:r>
              <a:rPr lang="uk-UA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Скорохід</a:t>
            </a:r>
            <a:r>
              <a:rPr lang="uk-UA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Л.Д.</a:t>
            </a:r>
          </a:p>
          <a:p>
            <a:pPr algn="ctr"/>
            <a:endParaRPr lang="uk-UA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4294967295"/>
          </p:nvPr>
        </p:nvSpPr>
        <p:spPr>
          <a:xfrm>
            <a:off x="611560" y="1571625"/>
            <a:ext cx="7643812" cy="1857375"/>
          </a:xfrm>
        </p:spPr>
        <p:txBody>
          <a:bodyPr>
            <a:normAutofit fontScale="77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</a:t>
            </a:r>
            <a:endParaRPr lang="uk-UA" b="1" cap="all" dirty="0" smtClean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uk-UA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СУЧАСНІ ПІДХОДИ ДО НАЦІОНАЛЬНО-патріотичного ВИХОВАННЯ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uk-UA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МОЛОДШИХ ШКОЛЯРІВ</a:t>
            </a:r>
          </a:p>
          <a:p>
            <a:pPr algn="ctr"/>
            <a:r>
              <a:rPr lang="uk-UA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Виступ на методичному об’єднанні</a:t>
            </a:r>
          </a:p>
          <a:p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Picture 2" descr="http://img-fotki.yandex.ru/get/6607/85688167.3b/0_970b6_abd86af1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Выноска со стрелкой вниз 5"/>
          <p:cNvSpPr/>
          <p:nvPr/>
        </p:nvSpPr>
        <p:spPr>
          <a:xfrm>
            <a:off x="642911" y="500042"/>
            <a:ext cx="8001056" cy="1557342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Програма «Основні орієнтири виховання учнів </a:t>
            </a:r>
          </a:p>
          <a:p>
            <a:pPr algn="ctr"/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1-11 класів загальноосвітніх навчальних закладів України</a:t>
            </a: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uk-UA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ссылка на другую страницу 7"/>
          <p:cNvSpPr/>
          <p:nvPr/>
        </p:nvSpPr>
        <p:spPr>
          <a:xfrm>
            <a:off x="1071537" y="1571613"/>
            <a:ext cx="7072363" cy="1000132"/>
          </a:xfrm>
          <a:prstGeom prst="flowChartOffpage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Заходи, спрямовані на формування в учнів ціннісного ставлення до суспільства і держави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ссылка на другую страницу 8"/>
          <p:cNvSpPr/>
          <p:nvPr/>
        </p:nvSpPr>
        <p:spPr>
          <a:xfrm>
            <a:off x="857224" y="3929066"/>
            <a:ext cx="7429552" cy="2143140"/>
          </a:xfrm>
          <a:prstGeom prst="flowChartOffpage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Здійснюється у процесі навчально-пізнавальної діяльності як провідної шляхом внесення ціннісних складових у зміст навчальних предметів, відведення належного місця "спільно-взаємодіючій діяльності" як на уроках, так і в позаурочний час; гуманізації взаємин у системах </a:t>
            </a:r>
          </a:p>
          <a:p>
            <a:pPr algn="ctr"/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“педагог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— учень", "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учень“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ссылка на другую страницу 10"/>
          <p:cNvSpPr/>
          <p:nvPr/>
        </p:nvSpPr>
        <p:spPr>
          <a:xfrm>
            <a:off x="714348" y="2714620"/>
            <a:ext cx="7643867" cy="1214446"/>
          </a:xfrm>
          <a:prstGeom prst="flowChartOffpage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Пріоритетним напрямком у виховній роботі класу є проведення заходів, які спрямовані на формування в учнів ціннісного ставлення до суспільства і держави</a:t>
            </a:r>
            <a:r>
              <a:rPr lang="uk-UA" sz="2400" dirty="0" smtClean="0"/>
              <a:t>.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Picture 2" descr="http://img-fotki.yandex.ru/get/6607/85688167.3b/0_970b6_abd86af1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5" name="Выноска 3 (граница и черта) 4"/>
          <p:cNvSpPr/>
          <p:nvPr/>
        </p:nvSpPr>
        <p:spPr>
          <a:xfrm>
            <a:off x="2357422" y="642918"/>
            <a:ext cx="4000528" cy="1143008"/>
          </a:xfrm>
          <a:prstGeom prst="accentBorderCallout3">
            <a:avLst/>
          </a:prstGeom>
          <a:ln>
            <a:solidFill>
              <a:schemeClr val="tx2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Мета національного виховання </a:t>
            </a:r>
            <a:endParaRPr lang="uk-UA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2071678"/>
            <a:ext cx="3500463" cy="407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4714876" y="2000240"/>
            <a:ext cx="4080539" cy="1214446"/>
          </a:xfrm>
          <a:prstGeom prst="flowChartOnlineStorage">
            <a:avLst/>
          </a:prstGeom>
          <a:solidFill>
            <a:srgbClr val="00B0F0"/>
          </a:solidFill>
          <a:ln>
            <a:solidFill>
              <a:schemeClr val="bg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-успадкування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ними духовних надбань українського народу</a:t>
            </a:r>
          </a:p>
        </p:txBody>
      </p:sp>
      <p:sp>
        <p:nvSpPr>
          <p:cNvPr id="10" name="Блок-схема: сохраненные данные 9"/>
          <p:cNvSpPr/>
          <p:nvPr/>
        </p:nvSpPr>
        <p:spPr>
          <a:xfrm>
            <a:off x="857224" y="2071678"/>
            <a:ext cx="3937663" cy="1285884"/>
          </a:xfrm>
          <a:prstGeom prst="flowChartOnlineStorage">
            <a:avLst/>
          </a:prstGeom>
          <a:solidFill>
            <a:srgbClr val="00B0F0"/>
          </a:solidFill>
          <a:ln>
            <a:solidFill>
              <a:schemeClr val="bg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-передання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вихованцям соціального досвіду</a:t>
            </a:r>
          </a:p>
        </p:txBody>
      </p:sp>
      <p:sp>
        <p:nvSpPr>
          <p:cNvPr id="14" name="Блок-схема: сохраненные данные 13"/>
          <p:cNvSpPr/>
          <p:nvPr/>
        </p:nvSpPr>
        <p:spPr>
          <a:xfrm>
            <a:off x="785786" y="3571876"/>
            <a:ext cx="7715304" cy="2571768"/>
          </a:xfrm>
          <a:prstGeom prst="flowChartOnlineStorage">
            <a:avLst/>
          </a:prstGeom>
          <a:solidFill>
            <a:srgbClr val="00B0F0"/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-досягнення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високої культури,</a:t>
            </a:r>
          </a:p>
          <a:p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національної приналежності особистісних рис громадянина української держави, духовності, трудової, моральної, розумової, естетичної, правової, фізичної та екологічної культури.</a:t>
            </a:r>
            <a:endParaRPr lang="uk-UA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Picture 2" descr="http://img-fotki.yandex.ru/get/6607/85688167.3b/0_970b6_abd86af1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Выноска 3 (граница и черта) 5"/>
          <p:cNvSpPr/>
          <p:nvPr/>
        </p:nvSpPr>
        <p:spPr>
          <a:xfrm>
            <a:off x="1928794" y="714356"/>
            <a:ext cx="5786479" cy="928694"/>
          </a:xfrm>
          <a:prstGeom prst="accentBorderCallout3">
            <a:avLst/>
          </a:prstGeom>
          <a:ln>
            <a:solidFill>
              <a:schemeClr val="tx2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Виховні досягнення</a:t>
            </a:r>
            <a:endParaRPr lang="uk-UA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50" y="2071678"/>
            <a:ext cx="3500463" cy="407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7687" y="1714488"/>
            <a:ext cx="4286280" cy="45005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357290" y="2786058"/>
            <a:ext cx="6357982" cy="500066"/>
          </a:xfrm>
          <a:prstGeom prst="homePlate">
            <a:avLst/>
          </a:prstGeom>
          <a:solidFill>
            <a:srgbClr val="0DF3FF"/>
          </a:solidFill>
          <a:ln>
            <a:solidFill>
              <a:schemeClr val="bg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-почуття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поваги та гордості до рідного краю, народу, мови</a:t>
            </a:r>
          </a:p>
          <a:p>
            <a:pPr algn="ctr"/>
            <a:endParaRPr lang="uk-UA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1285852" y="1785926"/>
            <a:ext cx="6500858" cy="857256"/>
          </a:xfrm>
          <a:prstGeom prst="homePlate">
            <a:avLst/>
          </a:prstGeom>
          <a:solidFill>
            <a:srgbClr val="0DF3FF"/>
          </a:solidFill>
          <a:ln>
            <a:solidFill>
              <a:schemeClr val="bg1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-сформованість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основних понять про народ, націю, суспільство, державу: почуття поваги та гордості до рідного краю, народу, мови</a:t>
            </a:r>
          </a:p>
          <a:p>
            <a:pPr algn="ctr"/>
            <a:endParaRPr lang="uk-UA" dirty="0"/>
          </a:p>
        </p:txBody>
      </p:sp>
      <p:sp>
        <p:nvSpPr>
          <p:cNvPr id="11" name="Пятиугольник 10"/>
          <p:cNvSpPr/>
          <p:nvPr/>
        </p:nvSpPr>
        <p:spPr>
          <a:xfrm>
            <a:off x="1214414" y="3500438"/>
            <a:ext cx="6786610" cy="785818"/>
          </a:xfrm>
          <a:prstGeom prst="homePlate">
            <a:avLst/>
          </a:prstGeom>
          <a:solidFill>
            <a:srgbClr val="0DF3FF"/>
          </a:solidFill>
          <a:ln>
            <a:solidFill>
              <a:schemeClr val="bg1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-відчуття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себе громадянином України, шанування державних символів, Конституції України</a:t>
            </a:r>
            <a:endParaRPr lang="uk-UA" dirty="0"/>
          </a:p>
        </p:txBody>
      </p:sp>
      <p:sp>
        <p:nvSpPr>
          <p:cNvPr id="12" name="Пятиугольник 11"/>
          <p:cNvSpPr/>
          <p:nvPr/>
        </p:nvSpPr>
        <p:spPr>
          <a:xfrm>
            <a:off x="1214414" y="4357694"/>
            <a:ext cx="6786610" cy="500066"/>
          </a:xfrm>
          <a:prstGeom prst="homePlate">
            <a:avLst/>
          </a:prstGeom>
          <a:solidFill>
            <a:srgbClr val="0DF3FF"/>
          </a:solidFill>
          <a:ln>
            <a:solidFill>
              <a:schemeClr val="bg1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-любові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культури свого народу, його традицій, звичаїв і обрядів</a:t>
            </a:r>
            <a:endParaRPr lang="uk-UA" dirty="0"/>
          </a:p>
        </p:txBody>
      </p:sp>
      <p:sp>
        <p:nvSpPr>
          <p:cNvPr id="13" name="Пятиугольник 12"/>
          <p:cNvSpPr/>
          <p:nvPr/>
        </p:nvSpPr>
        <p:spPr>
          <a:xfrm>
            <a:off x="1214414" y="4929198"/>
            <a:ext cx="7215238" cy="1143008"/>
          </a:xfrm>
          <a:prstGeom prst="homePlate">
            <a:avLst/>
          </a:prstGeom>
          <a:solidFill>
            <a:srgbClr val="0DF3FF"/>
          </a:solidFill>
          <a:ln>
            <a:solidFill>
              <a:schemeClr val="bg1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-розуміння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 взаємодії людей у колективі, суспільстві та безконфліктність їх спілкування, толерантного ставлення до представників інших національностей, шанобливого ставлення до їх культури, релігій, традицій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Picture 2" descr="http://img-fotki.yandex.ru/get/6607/85688167.3b/0_970b6_abd86af1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1" name="Блок-схема: ссылка на другую страницу 10"/>
          <p:cNvSpPr/>
          <p:nvPr/>
        </p:nvSpPr>
        <p:spPr>
          <a:xfrm>
            <a:off x="785786" y="4786322"/>
            <a:ext cx="7786743" cy="1571636"/>
          </a:xfrm>
          <a:prstGeom prst="flowChartOffpageConnector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Пріоритетними для учнів початкових класів є активні методи, що спрямовані на самостійний пошук істини та сприяють формуванню критичного мислення, ініціативи й творчості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носка 3 9"/>
          <p:cNvSpPr/>
          <p:nvPr/>
        </p:nvSpPr>
        <p:spPr>
          <a:xfrm>
            <a:off x="1785918" y="500042"/>
            <a:ext cx="5786478" cy="1214446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67235"/>
              <a:gd name="adj8" fmla="val 76347"/>
            </a:avLst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СУЧАСНІ ПІДХОДИ ДО НАЦІОНАЛЬНОГО-патріотичного виховання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857224" y="1857364"/>
            <a:ext cx="4286280" cy="627508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7030A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Участь в шкільних масових заходах, акціях, конкурсах різного  рівня</a:t>
            </a:r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5286348" y="1785926"/>
            <a:ext cx="3214742" cy="128588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rgbClr val="7030A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Проведення виховних заходів  класним керівником, вихователями</a:t>
            </a:r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5214942" y="3357562"/>
            <a:ext cx="2857520" cy="1000132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rgbClr val="7030A0"/>
            </a:solidFill>
            <a:prstDash val="sysDot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Творча співпраця батьків, дітей і педагогів</a:t>
            </a:r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928662" y="2714620"/>
            <a:ext cx="4214842" cy="1571636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rgbClr val="7030A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Ознайомлення з культурою та мистецтвом  рідного краю,   витоками народознавства під час навчально-виховних занять </a:t>
            </a:r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Picture 2" descr="http://img-fotki.yandex.ru/get/6607/85688167.3b/0_970b6_abd86af1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Овал 3"/>
          <p:cNvSpPr/>
          <p:nvPr/>
        </p:nvSpPr>
        <p:spPr>
          <a:xfrm>
            <a:off x="3071802" y="1500174"/>
            <a:ext cx="3214710" cy="1071570"/>
          </a:xfrm>
          <a:prstGeom prst="ellipse">
            <a:avLst/>
          </a:prstGeom>
          <a:solidFill>
            <a:srgbClr val="0DF3FF"/>
          </a:solidFill>
          <a:ln>
            <a:solidFill>
              <a:schemeClr val="tx2">
                <a:lumMod val="7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 діяльності</a:t>
            </a:r>
            <a:endParaRPr lang="uk-UA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928670"/>
            <a:ext cx="1785951" cy="714380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Виставка малюнків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929190" y="642918"/>
            <a:ext cx="1994972" cy="612648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Екскурсія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86050" y="714356"/>
            <a:ext cx="1979620" cy="612648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Козацькі забави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8662" y="1785926"/>
            <a:ext cx="2056349" cy="714380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Уявна подорож</a:t>
            </a:r>
            <a:endParaRPr lang="uk-UA" sz="24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43636" y="1142984"/>
            <a:ext cx="2225162" cy="612648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Усний журнал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57950" y="2071678"/>
            <a:ext cx="2148432" cy="612648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Родинне свято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57224" y="2571744"/>
            <a:ext cx="2363268" cy="642942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Добродійна акція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14744" y="2786058"/>
            <a:ext cx="1574277" cy="714380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Нумо, хлопці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64857" y="2844932"/>
            <a:ext cx="2571769" cy="1143008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Зустріч  з воїнами </a:t>
            </a:r>
            <a:r>
              <a:rPr lang="uk-UA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АТО  </a:t>
            </a:r>
            <a:endParaRPr lang="uk-UA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с двумя вырезанными соседними углами 20"/>
          <p:cNvSpPr/>
          <p:nvPr/>
        </p:nvSpPr>
        <p:spPr>
          <a:xfrm>
            <a:off x="1071538" y="5000636"/>
            <a:ext cx="7429550" cy="1071570"/>
          </a:xfrm>
          <a:prstGeom prst="snip2SameRect">
            <a:avLst/>
          </a:prstGeom>
          <a:solidFill>
            <a:srgbClr val="0DF3FF"/>
          </a:solidFill>
          <a:ln>
            <a:solidFill>
              <a:srgbClr val="7030A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 класу постійно спрямовують виховну роботу на виховання свідомого громадянина, гуманіста і патріота України, використовуючи </a:t>
            </a:r>
            <a:r>
              <a:rPr lang="uk-UA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інформаційно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комунікаційні технології.</a:t>
            </a:r>
          </a:p>
          <a:p>
            <a:pPr algn="ctr"/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57224" y="3357562"/>
            <a:ext cx="2214578" cy="571504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Інсценування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000760" y="4143380"/>
            <a:ext cx="2209810" cy="714380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Творча діяльність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85786" y="4071942"/>
            <a:ext cx="2357454" cy="857256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Творчі ігри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286116" y="3714752"/>
            <a:ext cx="2500330" cy="1071570"/>
          </a:xfrm>
          <a:prstGeom prst="round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Розповідь з елементами демонстрації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371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Люба</dc:creator>
  <cp:lastModifiedBy>Пользователь</cp:lastModifiedBy>
  <cp:revision>53</cp:revision>
  <dcterms:created xsi:type="dcterms:W3CDTF">2015-10-14T17:37:29Z</dcterms:created>
  <dcterms:modified xsi:type="dcterms:W3CDTF">2021-12-26T10:37:10Z</dcterms:modified>
</cp:coreProperties>
</file>