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5202E8A-919E-4FEC-8F5A-A874557C0BE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29.12.2021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030CC93-AFF7-4308-AC27-7652D2AEE42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81A3187-F5DA-4364-83FF-97C666C982E1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29.12.2021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A252488-FAFF-4312-A066-876F4F14913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235901C-B706-4019-94EC-1EF9E62EB33A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29.12.2021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71418FD-1B45-49BC-A695-B9FC37748AF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C:\Users\user\Desktop\DSC08996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5" name="Заголовок 1"/>
          <p:cNvSpPr txBox="1"/>
          <p:nvPr/>
        </p:nvSpPr>
        <p:spPr>
          <a:xfrm>
            <a:off x="4428000" y="116640"/>
            <a:ext cx="4536000" cy="3483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DCE6F2"/>
                </a:solidFill>
                <a:latin typeface="Calibri"/>
              </a:rPr>
              <a:t>Урок з української мови у </a:t>
            </a:r>
            <a:r>
              <a:t/>
            </a:r>
            <a:br/>
            <a:r>
              <a:rPr lang="uk-UA" sz="2800" b="1" strike="noStrike" spc="-1">
                <a:solidFill>
                  <a:srgbClr val="DCE6F2"/>
                </a:solidFill>
                <a:latin typeface="Calibri"/>
              </a:rPr>
              <a:t>2 класі на тему:</a:t>
            </a:r>
            <a:r>
              <a:t/>
            </a:r>
            <a:br/>
            <a:r>
              <a:rPr lang="uk-UA" sz="2800" b="1" strike="noStrike" spc="-1">
                <a:solidFill>
                  <a:srgbClr val="DCE6F2"/>
                </a:solidFill>
                <a:latin typeface="Calibri"/>
              </a:rPr>
              <a:t>« Вшановуємо Великого Кобзаря»</a:t>
            </a:r>
            <a:r>
              <a:t/>
            </a:r>
            <a:br/>
            <a:r>
              <a:rPr lang="uk-UA" sz="2800" b="1" strike="noStrike" spc="-1">
                <a:solidFill>
                  <a:srgbClr val="DCE6F2"/>
                </a:solidFill>
                <a:latin typeface="Calibri"/>
              </a:rPr>
              <a:t>Закріплення знань про розповідні, питальні та спонукальні речення. Навчальний діалог.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Подзаголовок 2"/>
          <p:cNvSpPr txBox="1"/>
          <p:nvPr/>
        </p:nvSpPr>
        <p:spPr>
          <a:xfrm>
            <a:off x="5202321" y="4653136"/>
            <a:ext cx="3456000" cy="1368152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uk-UA" sz="2000" b="1" strike="noStrike" spc="-1" dirty="0">
                <a:solidFill>
                  <a:srgbClr val="FDEADA"/>
                </a:solidFill>
                <a:latin typeface="Calibri"/>
              </a:rPr>
              <a:t>Підготувала вчитель початкових класів</a:t>
            </a:r>
            <a:endParaRPr lang="uk-UA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uk-UA" sz="2000" b="1" spc="-1" dirty="0" smtClean="0">
                <a:solidFill>
                  <a:srgbClr val="FDEADA"/>
                </a:solidFill>
                <a:latin typeface="Calibri"/>
              </a:rPr>
              <a:t>Галина </a:t>
            </a:r>
            <a:r>
              <a:rPr lang="uk-UA" sz="2000" b="1" spc="-1" dirty="0" err="1" smtClean="0">
                <a:solidFill>
                  <a:srgbClr val="FDEADA"/>
                </a:solidFill>
                <a:latin typeface="Calibri"/>
              </a:rPr>
              <a:t>Федишин</a:t>
            </a:r>
            <a:endParaRPr lang="uk-UA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uk-UA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C:\Users\user\Desktop\125075693_3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59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D7E4BD"/>
                </a:solidFill>
                <a:latin typeface="Calibri"/>
              </a:rPr>
              <a:t>Зробіть звукобуквений аналіз слів.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Объект 2"/>
          <p:cNvSpPr txBox="1"/>
          <p:nvPr/>
        </p:nvSpPr>
        <p:spPr>
          <a:xfrm>
            <a:off x="395640" y="1340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914400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ru-RU" sz="6000" b="0" strike="noStrike" spc="-1">
                <a:solidFill>
                  <a:srgbClr val="D7E4BD"/>
                </a:solidFill>
                <a:latin typeface="Calibri"/>
              </a:rPr>
              <a:t>І ряд:  сім’</a:t>
            </a:r>
            <a:r>
              <a:rPr lang="uk-UA" sz="6000" b="0" strike="noStrike" spc="-1">
                <a:solidFill>
                  <a:srgbClr val="D7E4BD"/>
                </a:solidFill>
                <a:latin typeface="Calibri"/>
              </a:rPr>
              <a:t>ї.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D7E4BD"/>
              </a:buClr>
              <a:buFont typeface="Arial"/>
              <a:buChar char="•"/>
              <a:tabLst>
                <a:tab pos="0" algn="l"/>
              </a:tabLst>
            </a:pPr>
            <a:r>
              <a:rPr lang="uk-UA" sz="6000" b="0" strike="noStrike" spc="-1">
                <a:solidFill>
                  <a:srgbClr val="D7E4BD"/>
                </a:solidFill>
                <a:latin typeface="Calibri"/>
              </a:rPr>
              <a:t>ІІ ряд: пом’янути.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D7E4BD"/>
              </a:buClr>
              <a:buFont typeface="Arial"/>
              <a:buChar char="•"/>
              <a:tabLst>
                <a:tab pos="0" algn="l"/>
              </a:tabLst>
            </a:pPr>
            <a:r>
              <a:rPr lang="uk-UA" sz="6000" b="0" strike="noStrike" spc="-1">
                <a:solidFill>
                  <a:srgbClr val="D7E4BD"/>
                </a:solidFill>
                <a:latin typeface="Calibri"/>
              </a:rPr>
              <a:t>ІІІ ряд: Вкраїні</a:t>
            </a:r>
            <a:r>
              <a:rPr lang="uk-UA" sz="3200" b="0" strike="noStrike" spc="-1">
                <a:solidFill>
                  <a:srgbClr val="D7E4BD"/>
                </a:solidFill>
                <a:latin typeface="Calibri"/>
              </a:rPr>
              <a:t>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C:\Users\user\Desktop\portfolio_2232afd4d1.JPG"/>
          <p:cNvPicPr/>
          <p:nvPr/>
        </p:nvPicPr>
        <p:blipFill>
          <a:blip r:embed="rId2"/>
          <a:stretch/>
        </p:blipFill>
        <p:spPr>
          <a:xfrm>
            <a:off x="-108360" y="-99360"/>
            <a:ext cx="9252000" cy="7046280"/>
          </a:xfrm>
          <a:prstGeom prst="rect">
            <a:avLst/>
          </a:prstGeom>
          <a:ln w="0">
            <a:noFill/>
          </a:ln>
        </p:spPr>
      </p:pic>
      <p:sp>
        <p:nvSpPr>
          <p:cNvPr id="162" name="Заголовок 1"/>
          <p:cNvSpPr txBox="1"/>
          <p:nvPr/>
        </p:nvSpPr>
        <p:spPr>
          <a:xfrm>
            <a:off x="457200" y="612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4F6228"/>
                </a:solidFill>
                <a:latin typeface="Calibri"/>
              </a:rPr>
              <a:t> Скільки речень у тексті?</a:t>
            </a:r>
            <a:r>
              <a:t/>
            </a:r>
            <a:br/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7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321"/>
              </a:spcBef>
              <a:buClr>
                <a:srgbClr val="FFFF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FFFF00"/>
                </a:solidFill>
                <a:latin typeface="Calibri"/>
              </a:rPr>
              <a:t> Мені тринадцятий минало</a:t>
            </a:r>
            <a:r>
              <a:rPr lang="ru-RU" sz="6600" b="0" strike="noStrike" spc="-1">
                <a:solidFill>
                  <a:srgbClr val="FFFF00"/>
                </a:solidFill>
                <a:latin typeface="Calibri"/>
              </a:rPr>
              <a:t>.</a:t>
            </a:r>
            <a:endParaRPr lang="ru-RU" sz="6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321"/>
              </a:spcBef>
              <a:buClr>
                <a:srgbClr val="FFFF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FFFF00"/>
                </a:solidFill>
                <a:latin typeface="Calibri"/>
              </a:rPr>
              <a:t>      Я пас ягнята за селом</a:t>
            </a:r>
            <a:r>
              <a:rPr lang="ru-RU" sz="6600" b="0" strike="noStrike" spc="-1">
                <a:solidFill>
                  <a:srgbClr val="FFFF00"/>
                </a:solidFill>
                <a:latin typeface="Calibri"/>
              </a:rPr>
              <a:t>.</a:t>
            </a:r>
            <a:endParaRPr lang="ru-RU" sz="6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FFFF00"/>
                </a:solidFill>
                <a:latin typeface="Calibri"/>
              </a:rPr>
              <a:t>      Чи то так сонечко сіяло,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321"/>
              </a:spcBef>
              <a:buClr>
                <a:srgbClr val="FFFF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FFFF00"/>
                </a:solidFill>
                <a:latin typeface="Calibri"/>
              </a:rPr>
              <a:t>      чи так мені чого було</a:t>
            </a:r>
            <a:r>
              <a:rPr lang="ru-RU" sz="6600" b="0" strike="noStrike" spc="-1">
                <a:solidFill>
                  <a:srgbClr val="FFFF00"/>
                </a:solidFill>
                <a:latin typeface="Calibri"/>
              </a:rPr>
              <a:t>?</a:t>
            </a:r>
            <a:endParaRPr lang="ru-RU" sz="6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FFFF00"/>
                </a:solidFill>
                <a:latin typeface="Calibri"/>
              </a:rPr>
              <a:t>      Мені так любо, любо стало,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301"/>
              </a:spcBef>
              <a:buClr>
                <a:srgbClr val="FFFF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FFFF00"/>
                </a:solidFill>
                <a:latin typeface="Calibri"/>
              </a:rPr>
              <a:t>      неначе в Бога</a:t>
            </a:r>
            <a:r>
              <a:rPr lang="ru-RU" sz="6500" b="0" strike="noStrike" spc="-1">
                <a:solidFill>
                  <a:srgbClr val="FFFF00"/>
                </a:solidFill>
                <a:latin typeface="Calibri"/>
              </a:rPr>
              <a:t>.</a:t>
            </a:r>
            <a:endParaRPr lang="ru-RU" sz="6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C:\Users\user\Desktop\завантаження (1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5" name="Заголовок 1"/>
          <p:cNvSpPr txBox="1"/>
          <p:nvPr/>
        </p:nvSpPr>
        <p:spPr>
          <a:xfrm>
            <a:off x="467640" y="620640"/>
            <a:ext cx="8229240" cy="78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Складіть схему речення. ( Групова робота).</a:t>
            </a:r>
            <a:r>
              <a:t/>
            </a:r>
            <a:br/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400" b="1" strike="noStrike" spc="-1">
                <a:solidFill>
                  <a:srgbClr val="000000"/>
                </a:solidFill>
                <a:latin typeface="Calibri"/>
              </a:rPr>
              <a:t>І група.  </a:t>
            </a:r>
            <a:r>
              <a:rPr lang="ru-RU" sz="4400" b="0" i="1" strike="noStrike" spc="-1">
                <a:solidFill>
                  <a:srgbClr val="000000"/>
                </a:solidFill>
                <a:latin typeface="Calibri"/>
              </a:rPr>
              <a:t>Тарас Шевченко-великий поет українського народу.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4400" b="1" strike="noStrike" spc="-1">
                <a:solidFill>
                  <a:srgbClr val="000000"/>
                </a:solidFill>
                <a:latin typeface="Calibri"/>
              </a:rPr>
              <a:t>ІІ група</a:t>
            </a:r>
            <a:r>
              <a:rPr lang="ru-RU" sz="4400" b="0" i="1" strike="noStrike" spc="-1">
                <a:solidFill>
                  <a:srgbClr val="000000"/>
                </a:solidFill>
                <a:latin typeface="Calibri"/>
              </a:rPr>
              <a:t>. Це вірші Тараса  Шевченка.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79"/>
              </a:spcBef>
            </a:pP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C:\Users\user\Desktop\завантаження (1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8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.Зберіть правильно прислів’</a:t>
            </a:r>
            <a:r>
              <a:rPr lang="uk-UA" sz="2400" b="1" strike="noStrike" spc="-1">
                <a:solidFill>
                  <a:srgbClr val="000000"/>
                </a:solidFill>
                <a:latin typeface="Calibri"/>
              </a:rPr>
              <a:t>я про Кобзаря та запишіть їх.</a:t>
            </a:r>
            <a:r>
              <a:t/>
            </a:r>
            <a:br/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uk-UA" sz="2400" b="0" strike="noStrike" spc="-1">
                <a:solidFill>
                  <a:srgbClr val="000000"/>
                </a:solidFill>
                <a:latin typeface="Calibri"/>
              </a:rPr>
              <a:t>Шевченко Тарас                                 панів по серцю шкребло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uk-UA" sz="2400" b="0" strike="noStrike" spc="-1">
                <a:solidFill>
                  <a:srgbClr val="000000"/>
                </a:solidFill>
                <a:latin typeface="Calibri"/>
              </a:rPr>
              <a:t>Шевченкове перо                              то правда жива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uk-UA" sz="2400" b="0" strike="noStrike" spc="-1">
                <a:solidFill>
                  <a:srgbClr val="000000"/>
                </a:solidFill>
                <a:latin typeface="Calibri"/>
              </a:rPr>
              <a:t>Тарасові слова                                    наче сонце для нас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uk-UA" sz="2400" b="0" strike="noStrike" spc="-1">
                <a:solidFill>
                  <a:srgbClr val="000000"/>
                </a:solidFill>
                <a:latin typeface="Calibri"/>
              </a:rPr>
              <a:t>Ми Шевченка славить будем         і ніколи не забудем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C:\Users\user\Desktop\100506316_4437240_10.jpg"/>
          <p:cNvPicPr/>
          <p:nvPr/>
        </p:nvPicPr>
        <p:blipFill>
          <a:blip r:embed="rId2"/>
          <a:stretch/>
        </p:blipFill>
        <p:spPr>
          <a:xfrm>
            <a:off x="-12492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1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FF0000"/>
                </a:solidFill>
                <a:latin typeface="Calibri"/>
              </a:rPr>
              <a:t>. Фізкультхвилинка буде незвична, а музична.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uk-UA" sz="1600" b="1" strike="noStrike" spc="-1">
                <a:solidFill>
                  <a:srgbClr val="EBF1DE"/>
                </a:solidFill>
                <a:latin typeface="Calibri"/>
              </a:rPr>
              <a:t>                                                   « Якби мені черевички».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Якби мені черевики,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То пішла б я на музики...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Горенько моє!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Черевиків немає,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А музика грає! грає!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Жалю завдає!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Ой піду я боса полем,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Пошукаю свою долю...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Доленько моя!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Глянь на мене, чорнобриву,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Моя доле неправдива...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EBF1DE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EBF1DE"/>
                </a:solidFill>
                <a:latin typeface="Calibri"/>
              </a:rPr>
              <a:t>Безталанна я!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C:\Users\user\Desktop\imgpreview (1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16600"/>
          </a:xfrm>
          <a:prstGeom prst="rect">
            <a:avLst/>
          </a:prstGeom>
          <a:ln w="0">
            <a:noFill/>
          </a:ln>
        </p:spPr>
      </p:pic>
      <p:sp>
        <p:nvSpPr>
          <p:cNvPr id="174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600" b="0" strike="noStrike" spc="-1">
                <a:solidFill>
                  <a:srgbClr val="000000"/>
                </a:solidFill>
                <a:latin typeface="Calibri"/>
              </a:rPr>
              <a:t>Діалог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uk-UA" sz="4000" b="0" strike="noStrike" spc="-1">
                <a:solidFill>
                  <a:srgbClr val="000000"/>
                </a:solidFill>
                <a:latin typeface="Calibri"/>
              </a:rPr>
              <a:t>     Діалог-це розмова двох і більше осіб.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uk-UA" sz="4000" b="0" strike="noStrike" spc="-1">
                <a:solidFill>
                  <a:srgbClr val="000000"/>
                </a:solidFill>
                <a:latin typeface="Calibri"/>
              </a:rPr>
              <a:t>Коли ведуть розмову, не можна перебивати співбесідника. Обов</a:t>
            </a:r>
            <a:r>
              <a:rPr lang="ru-RU" sz="4000" b="0" strike="noStrike" spc="-1">
                <a:solidFill>
                  <a:srgbClr val="000000"/>
                </a:solidFill>
                <a:latin typeface="Calibri"/>
              </a:rPr>
              <a:t>’</a:t>
            </a:r>
            <a:r>
              <a:rPr lang="uk-UA" sz="4000" b="0" strike="noStrike" spc="-1">
                <a:solidFill>
                  <a:srgbClr val="000000"/>
                </a:solidFill>
                <a:latin typeface="Calibri"/>
              </a:rPr>
              <a:t>язково використовувати слова ввічливості.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C:\Users\user\Desktop\завантаження (1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7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>
                <a:solidFill>
                  <a:srgbClr val="000000"/>
                </a:solidFill>
                <a:latin typeface="Calibri"/>
              </a:rPr>
              <a:t>Ми-« шевченкознавці».</a:t>
            </a:r>
            <a:r>
              <a:t/>
            </a:r>
            <a:br/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uk-UA" sz="2800" b="0" i="1" strike="noStrike" spc="-1">
                <a:solidFill>
                  <a:srgbClr val="000000"/>
                </a:solidFill>
                <a:latin typeface="Calibri"/>
              </a:rPr>
              <a:t>Звідки походить прізвище Шевченко?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uk-UA" sz="2800" b="0" i="1" strike="noStrike" spc="-1">
                <a:solidFill>
                  <a:srgbClr val="000000"/>
                </a:solidFill>
                <a:latin typeface="Calibri"/>
              </a:rPr>
              <a:t>Що означає ім</a:t>
            </a:r>
            <a:r>
              <a:rPr lang="en-US" sz="2800" b="0" i="1" strike="noStrike" spc="-1">
                <a:solidFill>
                  <a:srgbClr val="000000"/>
                </a:solidFill>
                <a:latin typeface="Calibri"/>
              </a:rPr>
              <a:t>’</a:t>
            </a:r>
            <a:r>
              <a:rPr lang="uk-UA" sz="2800" b="0" i="1" strike="noStrike" spc="-1">
                <a:solidFill>
                  <a:srgbClr val="000000"/>
                </a:solidFill>
                <a:latin typeface="Calibri"/>
              </a:rPr>
              <a:t>я Тарас?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uk-UA" sz="2800" b="0" i="1" strike="noStrike" spc="-1">
                <a:solidFill>
                  <a:srgbClr val="000000"/>
                </a:solidFill>
                <a:latin typeface="Calibri"/>
              </a:rPr>
              <a:t>Якою за чисельністю була родина Шевченка?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Хто з Тарасової родини перейняв хист до малювання?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Чи мав Шевченко псевдонім ( видумане прізвище)?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4" descr="C:\Users\user\Desktop\завантаження (1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0" name="Заголовок 1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>
                <a:solidFill>
                  <a:srgbClr val="000000"/>
                </a:solidFill>
                <a:latin typeface="Calibri"/>
              </a:rPr>
              <a:t>Це цікаво знати.</a:t>
            </a:r>
            <a:r>
              <a:t/>
            </a:r>
            <a:br/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Объект 2"/>
          <p:cNvSpPr txBox="1"/>
          <p:nvPr/>
        </p:nvSpPr>
        <p:spPr>
          <a:xfrm>
            <a:off x="457200" y="764640"/>
            <a:ext cx="8229240" cy="5361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uk-UA" sz="2800" b="0" strike="noStrike" spc="-1">
                <a:solidFill>
                  <a:srgbClr val="000000"/>
                </a:solidFill>
                <a:latin typeface="Calibri"/>
              </a:rPr>
              <a:t>Творцем найменшого у світі « Кобзара» є Микола Сергійович Сядристий .Чотири місяці трудився майстер над його виготовленням. Без мікроскопа годі й побачити цю роботу.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uk-UA" sz="2800" b="0" strike="noStrike" spc="-1">
                <a:solidFill>
                  <a:srgbClr val="000000"/>
                </a:solidFill>
                <a:latin typeface="Calibri"/>
              </a:rPr>
              <a:t>Книжка легко проходить крізь вушко голки .У ній 12 сторінок. Зшита вона звичайною павутинкою .Сторінки зроблені з ялинкової іграшки. Обкладинка виготовлена з пелюсток золотаво-жовтого кольору.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Picture 2" descr="C:\Users\user\Desktop\images (3).jpg"/>
          <p:cNvPicPr/>
          <p:nvPr/>
        </p:nvPicPr>
        <p:blipFill>
          <a:blip r:embed="rId3"/>
          <a:stretch/>
        </p:blipFill>
        <p:spPr>
          <a:xfrm>
            <a:off x="7164360" y="4274280"/>
            <a:ext cx="1872000" cy="238968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3" descr="C:\Users\user\Desktop\images (5).jpg"/>
          <p:cNvPicPr/>
          <p:nvPr/>
        </p:nvPicPr>
        <p:blipFill>
          <a:blip r:embed="rId4"/>
          <a:stretch/>
        </p:blipFill>
        <p:spPr>
          <a:xfrm rot="20479800">
            <a:off x="4787640" y="4509000"/>
            <a:ext cx="1847520" cy="232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6" descr="C:\Users\user\Desktop\verba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5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403152"/>
                </a:solidFill>
                <a:latin typeface="Calibri"/>
              </a:rPr>
              <a:t>Микола Сергійович Сядристий</a:t>
            </a:r>
            <a:r>
              <a:t/>
            </a:r>
            <a:br/>
            <a:r>
              <a:rPr lang="uk-UA" sz="2000" b="1" strike="noStrike" spc="-1">
                <a:solidFill>
                  <a:srgbClr val="403152"/>
                </a:solidFill>
                <a:latin typeface="Calibri"/>
              </a:rPr>
              <a:t>«Найменший у світі Кобзар.»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7" name="Picture 2" descr="C:\Users\user\Desktop\завантаження (2).jpg"/>
          <p:cNvPicPr/>
          <p:nvPr/>
        </p:nvPicPr>
        <p:blipFill>
          <a:blip r:embed="rId3"/>
          <a:stretch/>
        </p:blipFill>
        <p:spPr>
          <a:xfrm>
            <a:off x="478440" y="1330920"/>
            <a:ext cx="3312000" cy="208800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3" descr="C:\Users\user\Desktop\images (5).jpg"/>
          <p:cNvPicPr/>
          <p:nvPr/>
        </p:nvPicPr>
        <p:blipFill>
          <a:blip r:embed="rId4"/>
          <a:stretch/>
        </p:blipFill>
        <p:spPr>
          <a:xfrm>
            <a:off x="4500000" y="1268640"/>
            <a:ext cx="3024000" cy="208800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4" descr="C:\Users\user\Desktop\завантаження (3).jpg"/>
          <p:cNvPicPr/>
          <p:nvPr/>
        </p:nvPicPr>
        <p:blipFill>
          <a:blip r:embed="rId5"/>
          <a:stretch/>
        </p:blipFill>
        <p:spPr>
          <a:xfrm>
            <a:off x="478440" y="3419280"/>
            <a:ext cx="3312000" cy="267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C:\Users\user\Desktop\завантаження (4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1" name="Заголовок 1"/>
          <p:cNvSpPr txBox="1"/>
          <p:nvPr/>
        </p:nvSpPr>
        <p:spPr>
          <a:xfrm>
            <a:off x="457200" y="274680"/>
            <a:ext cx="8229240" cy="48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000000"/>
                </a:solidFill>
                <a:latin typeface="Calibri"/>
              </a:rPr>
              <a:t>Сергій Васильківський « На дворі».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0" y="-119880"/>
            <a:ext cx="9236520" cy="7089480"/>
          </a:xfrm>
          <a:prstGeom prst="rect">
            <a:avLst/>
          </a:prstGeom>
          <a:ln w="0">
            <a:noFill/>
          </a:ln>
        </p:spPr>
      </p:pic>
      <p:sp>
        <p:nvSpPr>
          <p:cNvPr id="128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Объект 2"/>
          <p:cNvSpPr txBox="1"/>
          <p:nvPr/>
        </p:nvSpPr>
        <p:spPr>
          <a:xfrm>
            <a:off x="542667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uk-UA" sz="1200" b="1" dirty="0" smtClean="0"/>
          </a:p>
          <a:p>
            <a:r>
              <a:rPr lang="uk-UA" sz="1200" b="1" dirty="0" smtClean="0"/>
              <a:t>Формування </a:t>
            </a:r>
            <a:r>
              <a:rPr lang="uk-UA" sz="1200" b="1" dirty="0"/>
              <a:t>предметних </a:t>
            </a:r>
            <a:r>
              <a:rPr lang="uk-UA" sz="1200" b="1" dirty="0" err="1"/>
              <a:t>компетентностей</a:t>
            </a:r>
            <a:r>
              <a:rPr lang="uk-UA" sz="1200" b="1" dirty="0"/>
              <a:t>: </a:t>
            </a:r>
            <a:r>
              <a:rPr lang="uk-UA" sz="1200" dirty="0"/>
              <a:t>узагальнити і систематизувати знання учнів про види речень за метою висловлювання ; закріпити навички правильного інтонування речень, додержання логічного наголосу.</a:t>
            </a:r>
          </a:p>
          <a:p>
            <a:r>
              <a:rPr lang="uk-UA" sz="1200" b="1" dirty="0"/>
              <a:t>Формування ключових </a:t>
            </a:r>
            <a:r>
              <a:rPr lang="uk-UA" sz="1200" b="1" dirty="0" err="1"/>
              <a:t>компетентностей</a:t>
            </a:r>
            <a:r>
              <a:rPr lang="uk-UA" sz="1200" b="1" dirty="0"/>
              <a:t> учнів</a:t>
            </a:r>
            <a:r>
              <a:rPr lang="uk-UA" sz="1200" dirty="0"/>
              <a:t>. </a:t>
            </a:r>
          </a:p>
          <a:p>
            <a:pPr lvl="0"/>
            <a:r>
              <a:rPr lang="uk-UA" sz="1200" b="1" i="1" dirty="0"/>
              <a:t>Вільне володіння державною мовою:</a:t>
            </a:r>
            <a:endParaRPr lang="uk-UA" sz="1200" dirty="0"/>
          </a:p>
          <a:p>
            <a:pPr lvl="0"/>
            <a:r>
              <a:rPr lang="uk-UA" sz="1200" dirty="0"/>
              <a:t>Вдосконалювати уміння спілкуватися рідною мовою, усно і письмово висловлювати свої думки.</a:t>
            </a:r>
          </a:p>
          <a:p>
            <a:pPr lvl="0"/>
            <a:r>
              <a:rPr lang="uk-UA" sz="1200" dirty="0"/>
              <a:t>Вчитися складати діалогічне висловлювання.</a:t>
            </a:r>
          </a:p>
          <a:p>
            <a:pPr lvl="0"/>
            <a:r>
              <a:rPr lang="uk-UA" sz="1200" dirty="0"/>
              <a:t>Формувати навичку свідомого читання цілими словами.</a:t>
            </a:r>
          </a:p>
          <a:p>
            <a:pPr lvl="0"/>
            <a:r>
              <a:rPr lang="uk-UA" sz="1200" b="1" i="1" dirty="0"/>
              <a:t>Уміння навчатися впродовж життя.</a:t>
            </a:r>
            <a:endParaRPr lang="uk-UA" sz="1200" dirty="0"/>
          </a:p>
          <a:p>
            <a:pPr lvl="0"/>
            <a:r>
              <a:rPr lang="uk-UA" sz="1200" dirty="0"/>
              <a:t>Розвивати вміння працювати із додатковою літературою.</a:t>
            </a:r>
          </a:p>
          <a:p>
            <a:pPr lvl="0"/>
            <a:r>
              <a:rPr lang="uk-UA" sz="1200" b="1" i="1" dirty="0"/>
              <a:t>Соціальні і громадянські компетентності.</a:t>
            </a:r>
            <a:endParaRPr lang="uk-UA" sz="1200" dirty="0"/>
          </a:p>
          <a:p>
            <a:pPr lvl="0"/>
            <a:r>
              <a:rPr lang="uk-UA" sz="1200" dirty="0"/>
              <a:t>Здатність співпрацювати з іншими людьми.</a:t>
            </a:r>
          </a:p>
          <a:p>
            <a:pPr lvl="0"/>
            <a:r>
              <a:rPr lang="uk-UA" sz="1200" dirty="0"/>
              <a:t>Цікавитися та вивчати творчість Т.Г.Шевченка.</a:t>
            </a:r>
          </a:p>
          <a:p>
            <a:pPr lvl="0"/>
            <a:r>
              <a:rPr lang="uk-UA" sz="1200" b="1" i="1" dirty="0"/>
              <a:t>Екологічна грамотність та здорове життя.</a:t>
            </a:r>
            <a:endParaRPr lang="uk-UA" sz="1200" dirty="0"/>
          </a:p>
          <a:p>
            <a:pPr lvl="0"/>
            <a:r>
              <a:rPr lang="uk-UA" sz="1200" dirty="0"/>
              <a:t>Зберігати здоров’я за рахунок </a:t>
            </a:r>
            <a:r>
              <a:rPr lang="uk-UA" sz="1200" dirty="0" err="1"/>
              <a:t>здоров’язбережувальних</a:t>
            </a:r>
            <a:r>
              <a:rPr lang="uk-UA" sz="1200" dirty="0"/>
              <a:t> технологій.</a:t>
            </a:r>
          </a:p>
          <a:p>
            <a:pPr lvl="0"/>
            <a:r>
              <a:rPr lang="uk-UA" sz="1200" b="1" i="1" dirty="0"/>
              <a:t>Культурна компетентність.</a:t>
            </a:r>
            <a:endParaRPr lang="uk-UA" sz="1200" dirty="0"/>
          </a:p>
          <a:p>
            <a:pPr lvl="0"/>
            <a:r>
              <a:rPr lang="uk-UA" sz="1200" dirty="0"/>
              <a:t>Залучати до різних видів мистецтв з метою виховання всебічно розвиненої особистості.</a:t>
            </a:r>
          </a:p>
          <a:p>
            <a:pPr lvl="0"/>
            <a:r>
              <a:rPr lang="uk-UA" sz="1200" b="1" i="1" dirty="0"/>
              <a:t>Підприємливість та фінансова грамотність.</a:t>
            </a:r>
            <a:endParaRPr lang="uk-UA" sz="1200" dirty="0"/>
          </a:p>
          <a:p>
            <a:pPr lvl="0"/>
            <a:r>
              <a:rPr lang="uk-UA" sz="1200" dirty="0"/>
              <a:t>Розвивати вміння організовувати свою діяльність, досягати цілі, приймати рішення, бути </a:t>
            </a:r>
            <a:endParaRPr lang="uk-UA" sz="1200" dirty="0" smtClean="0"/>
          </a:p>
          <a:p>
            <a:pPr lvl="0"/>
            <a:r>
              <a:rPr lang="uk-UA" sz="1200" dirty="0" smtClean="0"/>
              <a:t>ініціативними</a:t>
            </a:r>
            <a:r>
              <a:rPr lang="uk-UA" sz="1200" dirty="0"/>
              <a:t>.</a:t>
            </a:r>
          </a:p>
          <a:p>
            <a:pPr lvl="0"/>
            <a:r>
              <a:rPr lang="uk-UA" sz="1200" b="1" i="1" dirty="0"/>
              <a:t>Ціль на кінець уроку.</a:t>
            </a:r>
            <a:endParaRPr lang="uk-UA" sz="1200" dirty="0"/>
          </a:p>
          <a:p>
            <a:r>
              <a:rPr lang="uk-UA" sz="1200" dirty="0"/>
              <a:t>Учні  правильно визначають речення за метою висловлювання ; правильно їх інтонують, </a:t>
            </a:r>
            <a:endParaRPr lang="uk-UA" sz="1200" dirty="0" smtClean="0"/>
          </a:p>
          <a:p>
            <a:r>
              <a:rPr lang="uk-UA" sz="1200" dirty="0" smtClean="0"/>
              <a:t>додержуються </a:t>
            </a:r>
            <a:r>
              <a:rPr lang="uk-UA" sz="1200" dirty="0"/>
              <a:t>логічного наголосу при інтонуванні речень. Удосконалюють вміння </a:t>
            </a:r>
            <a:r>
              <a:rPr lang="uk-UA" sz="1200" dirty="0" smtClean="0"/>
              <a:t>складати</a:t>
            </a:r>
          </a:p>
          <a:p>
            <a:r>
              <a:rPr lang="uk-UA" sz="1200" dirty="0" smtClean="0"/>
              <a:t> </a:t>
            </a:r>
            <a:r>
              <a:rPr lang="uk-UA" sz="1200" dirty="0"/>
              <a:t>діалогічне висловлювання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Picture 3" descr="C:\Users\user\Desktop\завантаження.jpg"/>
          <p:cNvPicPr/>
          <p:nvPr/>
        </p:nvPicPr>
        <p:blipFill>
          <a:blip r:embed="rId3"/>
          <a:stretch/>
        </p:blipFill>
        <p:spPr>
          <a:xfrm>
            <a:off x="7164360" y="4509000"/>
            <a:ext cx="1587240" cy="208800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3" descr="C:\Users\user\Desktop\images (1).jpg"/>
          <p:cNvPicPr/>
          <p:nvPr/>
        </p:nvPicPr>
        <p:blipFill>
          <a:blip r:embed="rId4"/>
          <a:stretch/>
        </p:blipFill>
        <p:spPr>
          <a:xfrm>
            <a:off x="395640" y="0"/>
            <a:ext cx="3096000" cy="170028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4" descr="C:\Users\user\Desktop\portfolio_2232afd4d1.JPG"/>
          <p:cNvPicPr/>
          <p:nvPr/>
        </p:nvPicPr>
        <p:blipFill>
          <a:blip r:embed="rId5"/>
          <a:stretch/>
        </p:blipFill>
        <p:spPr>
          <a:xfrm>
            <a:off x="6372360" y="0"/>
            <a:ext cx="2771280" cy="170856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6" descr="C:\Users\user\Desktop\verba.jpg"/>
          <p:cNvPicPr/>
          <p:nvPr/>
        </p:nvPicPr>
        <p:blipFill>
          <a:blip r:embed="rId6"/>
          <a:stretch/>
        </p:blipFill>
        <p:spPr>
          <a:xfrm>
            <a:off x="3276000" y="0"/>
            <a:ext cx="3096000" cy="170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Іван Айвазовський « Чумаки в Малоросії»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Объект 2"/>
          <p:cNvSpPr txBox="1"/>
          <p:nvPr/>
        </p:nvSpPr>
        <p:spPr>
          <a:xfrm>
            <a:off x="457200" y="1052640"/>
            <a:ext cx="8229240" cy="5073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5" name="Picture 2" descr="C:\Users\user\Desktop\images (7).jpg"/>
          <p:cNvPicPr/>
          <p:nvPr/>
        </p:nvPicPr>
        <p:blipFill>
          <a:blip r:embed="rId2"/>
          <a:stretch/>
        </p:blipFill>
        <p:spPr>
          <a:xfrm>
            <a:off x="0" y="1052640"/>
            <a:ext cx="9143640" cy="580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Заголовок 1"/>
          <p:cNvSpPr txBox="1"/>
          <p:nvPr/>
        </p:nvSpPr>
        <p:spPr>
          <a:xfrm>
            <a:off x="1792440" y="5517360"/>
            <a:ext cx="5486040" cy="8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uk-UA" sz="6000" b="1" strike="noStrike" spc="-1">
                <a:solidFill>
                  <a:srgbClr val="000000"/>
                </a:solidFill>
                <a:latin typeface="Calibri"/>
              </a:rPr>
              <a:t>Ч у м а к и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7" name="Рисунок 2"/>
          <p:cNvPicPr/>
          <p:nvPr/>
        </p:nvPicPr>
        <p:blipFill>
          <a:blip r:embed="rId2"/>
          <a:stretch/>
        </p:blipFill>
        <p:spPr>
          <a:xfrm>
            <a:off x="1792440" y="612720"/>
            <a:ext cx="5486040" cy="4114440"/>
          </a:xfrm>
          <a:prstGeom prst="rect">
            <a:avLst/>
          </a:prstGeom>
          <a:ln w="0">
            <a:noFill/>
          </a:ln>
        </p:spPr>
      </p:pic>
      <p:sp>
        <p:nvSpPr>
          <p:cNvPr id="198" name="Текст 3"/>
          <p:cNvSpPr txBox="1"/>
          <p:nvPr/>
        </p:nvSpPr>
        <p:spPr>
          <a:xfrm rot="10800000">
            <a:off x="1792440" y="5301000"/>
            <a:ext cx="5486040" cy="658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5000" lnSpcReduction="2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9" name="Picture 2" descr="C:\Users\user\Desktop\images (6).jpg"/>
          <p:cNvPicPr/>
          <p:nvPr/>
        </p:nvPicPr>
        <p:blipFill>
          <a:blip r:embed="rId3"/>
          <a:stretch/>
        </p:blipFill>
        <p:spPr>
          <a:xfrm>
            <a:off x="0" y="0"/>
            <a:ext cx="9251280" cy="534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C:\Users\user\Desktop\marija_jaremchuk_teche_voda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1" name="Заголовок 1"/>
          <p:cNvSpPr txBox="1"/>
          <p:nvPr/>
        </p:nvSpPr>
        <p:spPr>
          <a:xfrm>
            <a:off x="457200" y="764640"/>
            <a:ext cx="8229240" cy="652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9000"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00000"/>
                </a:solidFill>
                <a:latin typeface="Calibri"/>
              </a:rPr>
              <a:t>. Домашнє завдання.</a:t>
            </a:r>
            <a:r>
              <a:t/>
            </a:r>
            <a:br/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Із віршів Т. Г. Шевченка виписати по одному розповідному, питальному та спонукальному реченню. Намалюйте ілюстрації до улюблених поезій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    Т. Г. Шевченка.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C:\Users\user\Desktop\images (6).jpg"/>
          <p:cNvPicPr/>
          <p:nvPr/>
        </p:nvPicPr>
        <p:blipFill>
          <a:blip r:embed="rId2"/>
          <a:stretch/>
        </p:blipFill>
        <p:spPr>
          <a:xfrm>
            <a:off x="-1044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5" name="Заголовок 1"/>
          <p:cNvSpPr txBox="1"/>
          <p:nvPr/>
        </p:nvSpPr>
        <p:spPr>
          <a:xfrm>
            <a:off x="457200" y="620640"/>
            <a:ext cx="8229240" cy="86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1000" lnSpcReduction="20000"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00000"/>
                </a:solidFill>
                <a:latin typeface="Calibri"/>
              </a:rPr>
              <a:t>І. Організація класу.</a:t>
            </a:r>
            <a:r>
              <a:t/>
            </a:r>
            <a:br/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Якщо з українською мовою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В тебе, друже, не все гаразд,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Не вважай її примусовою,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Полюби, як весною ряст.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Примусова тим , хто цурається,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А хто любить, той легко вчить: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Все ,як пишеться, в ній вимовляється,-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Все ,як пісня, у ній звучить.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І журлива вона , й піднесена,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Тільки фальш для неї чужа.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В ній душа Шевченкова, Лесина,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І Франкова у ній душа.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                             ( Д. Білоус).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C:\Users\user\Desktop\images (6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8" name="Заголовок 1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Інтерактивна вправа « Мозковий штурм».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i="1" strike="noStrike" spc="-1">
                <a:solidFill>
                  <a:srgbClr val="000000"/>
                </a:solidFill>
                <a:latin typeface="Calibri"/>
              </a:rPr>
              <a:t>Що виражає речення?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i="1" strike="noStrike" spc="-1">
                <a:solidFill>
                  <a:srgbClr val="000000"/>
                </a:solidFill>
                <a:latin typeface="Calibri"/>
              </a:rPr>
              <a:t> Як виділяємо речення у мовленні?</a:t>
            </a: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i="1" strike="noStrike" spc="-1">
                <a:solidFill>
                  <a:srgbClr val="000000"/>
                </a:solidFill>
                <a:latin typeface="Calibri"/>
              </a:rPr>
              <a:t> Як виділяємо речення на письмі?</a:t>
            </a: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i="1" strike="noStrike" spc="-1">
                <a:solidFill>
                  <a:srgbClr val="000000"/>
                </a:solidFill>
                <a:latin typeface="Calibri"/>
              </a:rPr>
              <a:t>  Як пишемо перше слово в реченні?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i="1" strike="noStrike" spc="-1">
                <a:solidFill>
                  <a:srgbClr val="000000"/>
                </a:solidFill>
                <a:latin typeface="Calibri"/>
              </a:rPr>
              <a:t> Яке речення називається розповідним?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i="1" strike="noStrike" spc="-1">
                <a:solidFill>
                  <a:srgbClr val="000000"/>
                </a:solidFill>
                <a:latin typeface="Calibri"/>
              </a:rPr>
              <a:t> Яке речення називається  питальним?</a:t>
            </a: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uk-UA" sz="3200" b="0" i="1" strike="noStrike" spc="-1">
                <a:solidFill>
                  <a:srgbClr val="000000"/>
                </a:solidFill>
                <a:latin typeface="Calibri"/>
              </a:rPr>
              <a:t> Яке речення називається  спонукальним?</a:t>
            </a: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C:\Users\user\Desktop\завантаження (1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3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600" b="0" strike="noStrike" spc="-1">
                <a:solidFill>
                  <a:srgbClr val="000000"/>
                </a:solidFill>
                <a:latin typeface="Calibri"/>
              </a:rPr>
              <a:t>Кросворд.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Любо, любо стало……зраділа.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Світає, край……..палає.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Тече………з-під  явора.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Зоре моя…….,зійди над горою.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Зацвіла у лузі…….калина.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Встала й весна, чорну землю……….розбудила.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Садок вишневий……хати.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Пишається……,явір молодіє.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3" descr="C:\Users\user\Desktop\imgpreview (2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6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00000"/>
                </a:solidFill>
                <a:latin typeface="Calibri"/>
              </a:rPr>
              <a:t>. </a:t>
            </a:r>
            <a:r>
              <a:rPr lang="uk-UA" sz="3600" b="1" strike="noStrike" spc="-1">
                <a:solidFill>
                  <a:srgbClr val="000000"/>
                </a:solidFill>
                <a:latin typeface="Calibri"/>
              </a:rPr>
              <a:t>Інтерактивна вправа « Метод « Прес».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       Доведіть, що це розповідне речення.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                   Тихесенько вітер віє,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                   степи, лани мріють,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                   між ярами над ставами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                   верби зеленіють.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Picture 4" descr="C:\Users\user\Desktop\verba.jpg"/>
          <p:cNvPicPr/>
          <p:nvPr/>
        </p:nvPicPr>
        <p:blipFill>
          <a:blip r:embed="rId3"/>
          <a:stretch/>
        </p:blipFill>
        <p:spPr>
          <a:xfrm>
            <a:off x="5220000" y="4437000"/>
            <a:ext cx="3923640" cy="2420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C:\Users\user\Desktop\mqdefault.jpg"/>
          <p:cNvPicPr/>
          <p:nvPr/>
        </p:nvPicPr>
        <p:blipFill>
          <a:blip r:embed="rId2"/>
          <a:stretch/>
        </p:blipFill>
        <p:spPr>
          <a:xfrm>
            <a:off x="0" y="0"/>
            <a:ext cx="9036000" cy="6857640"/>
          </a:xfrm>
          <a:prstGeom prst="rect">
            <a:avLst/>
          </a:prstGeom>
          <a:ln w="0">
            <a:noFill/>
          </a:ln>
        </p:spPr>
      </p:pic>
      <p:sp>
        <p:nvSpPr>
          <p:cNvPr id="150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00000"/>
                </a:solidFill>
                <a:latin typeface="Calibri"/>
              </a:rPr>
              <a:t>. Завершіть речення.</a:t>
            </a:r>
            <a:r>
              <a:t/>
            </a:r>
            <a:br/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А). Зоре моя вечірняя, зійди над горою, поговорим тихесенько……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     Б). Сонце заходить, гори чорніють, пташечка тихне, поле………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     В). А качечка випливає з качуром за ними, ловлять ряску, розмовляють з …….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     Г). Сади рясні похилились, тополі поволі  стоять собі, мов сторожа,…………..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C:\Users\user\Desktop\images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53" name="Заголовок 1"/>
          <p:cNvSpPr txBox="1"/>
          <p:nvPr/>
        </p:nvSpPr>
        <p:spPr>
          <a:xfrm>
            <a:off x="0" y="44640"/>
            <a:ext cx="8686440" cy="1430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C0504D"/>
                </a:solidFill>
                <a:latin typeface="Calibri"/>
              </a:rPr>
              <a:t>. Поставте розділові знаки в кінці кожного речення.</a:t>
            </a:r>
            <a:r>
              <a:t/>
            </a:r>
            <a:br/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000000"/>
                </a:solidFill>
                <a:latin typeface="Calibri"/>
              </a:rPr>
              <a:t>       </a:t>
            </a:r>
            <a:r>
              <a:rPr lang="uk-UA" sz="2800" b="0" strike="noStrike" spc="-1">
                <a:solidFill>
                  <a:srgbClr val="E46C0A"/>
                </a:solidFill>
                <a:latin typeface="Calibri"/>
              </a:rPr>
              <a:t>Думи мої, думи мої  лихо мені з вами</a:t>
            </a:r>
            <a:r>
              <a:rPr lang="uk-UA" sz="2800" b="0" strike="noStrike" spc="-1">
                <a:solidFill>
                  <a:srgbClr val="E46C0A"/>
                </a:solidFill>
                <a:latin typeface="Wingdings"/>
              </a:rPr>
              <a:t>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E46C0A"/>
                </a:solidFill>
                <a:latin typeface="Calibri"/>
              </a:rPr>
              <a:t>       Нащо стали на папері  сумними рядами</a:t>
            </a:r>
            <a:r>
              <a:rPr lang="uk-UA" sz="2800" b="0" strike="noStrike" spc="-1">
                <a:solidFill>
                  <a:srgbClr val="E46C0A"/>
                </a:solidFill>
                <a:latin typeface="Wingdings"/>
              </a:rPr>
              <a:t>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E46C0A"/>
                </a:solidFill>
                <a:latin typeface="Calibri"/>
              </a:rPr>
              <a:t>       Чом вас вітер не розвіяв в степу, як пилину</a:t>
            </a:r>
            <a:r>
              <a:rPr lang="uk-UA" sz="2800" b="0" strike="noStrike" spc="-1">
                <a:solidFill>
                  <a:srgbClr val="E46C0A"/>
                </a:solidFill>
                <a:latin typeface="Wingdings"/>
              </a:rPr>
              <a:t>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E46C0A"/>
                </a:solidFill>
                <a:latin typeface="Calibri"/>
              </a:rPr>
              <a:t>       Чом вас лихо не приспало, як свою дитину</a:t>
            </a:r>
            <a:r>
              <a:rPr lang="uk-UA" sz="2800" b="0" strike="noStrike" spc="-1">
                <a:solidFill>
                  <a:srgbClr val="E46C0A"/>
                </a:solidFill>
                <a:latin typeface="Wingdings"/>
              </a:rPr>
              <a:t>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C:\Users\user\Desktop\images (2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56" name="Заголовок 1"/>
          <p:cNvSpPr txBox="1"/>
          <p:nvPr/>
        </p:nvSpPr>
        <p:spPr>
          <a:xfrm>
            <a:off x="457200" y="274680"/>
            <a:ext cx="8229240" cy="84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uk-UA" sz="3200" b="1" strike="noStrike" spc="-1">
                <a:solidFill>
                  <a:srgbClr val="EEECE1"/>
                </a:solidFill>
                <a:latin typeface="Calibri"/>
              </a:rPr>
              <a:t>Які це речення? У якому слові виражене спонукання?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Объект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EBF1DE"/>
              </a:buClr>
              <a:buFont typeface="Arial"/>
              <a:buChar char="•"/>
            </a:pPr>
            <a:r>
              <a:rPr lang="uk-UA" sz="3200" b="0" strike="noStrike" spc="-1">
                <a:solidFill>
                  <a:srgbClr val="EBF1DE"/>
                </a:solidFill>
                <a:latin typeface="Calibri"/>
              </a:rPr>
              <a:t>А).  Як умру, то поховайте мене  на могилі,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uk-UA" sz="3200" b="0" strike="noStrike" spc="-1">
                <a:solidFill>
                  <a:srgbClr val="EBF1DE"/>
                </a:solidFill>
                <a:latin typeface="Calibri"/>
              </a:rPr>
              <a:t>             серед степу широкого на Вкраїні милій.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EBF1DE"/>
              </a:buClr>
              <a:buFont typeface="Arial"/>
              <a:buChar char="•"/>
              <a:tabLst>
                <a:tab pos="0" algn="l"/>
              </a:tabLst>
            </a:pPr>
            <a:r>
              <a:rPr lang="uk-UA" sz="3200" b="0" strike="noStrike" spc="-1">
                <a:solidFill>
                  <a:srgbClr val="EBF1DE"/>
                </a:solidFill>
                <a:latin typeface="Calibri"/>
              </a:rPr>
              <a:t>Б). Поховайте та вставайте, кайдани порвіте          і вражою  злою кров</a:t>
            </a:r>
            <a:r>
              <a:rPr lang="ru-RU" sz="3200" b="0" strike="noStrike" spc="-1">
                <a:solidFill>
                  <a:srgbClr val="EBF1DE"/>
                </a:solidFill>
                <a:latin typeface="Calibri"/>
              </a:rPr>
              <a:t>’ю</a:t>
            </a:r>
            <a:r>
              <a:rPr lang="uk-UA" sz="3200" b="0" strike="noStrike" spc="-1">
                <a:solidFill>
                  <a:srgbClr val="EBF1DE"/>
                </a:solidFill>
                <a:latin typeface="Calibri"/>
              </a:rPr>
              <a:t>  </a:t>
            </a:r>
            <a:r>
              <a:rPr lang="ru-RU" sz="3200" b="0" strike="noStrike" spc="-1">
                <a:solidFill>
                  <a:srgbClr val="EBF1DE"/>
                </a:solidFill>
                <a:latin typeface="Calibri"/>
              </a:rPr>
              <a:t>волю окропіте.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EBF1DE"/>
              </a:buClr>
              <a:buFont typeface="Arial"/>
              <a:buChar char="•"/>
              <a:tabLst>
                <a:tab pos="0" algn="l"/>
              </a:tabLst>
            </a:pPr>
            <a:r>
              <a:rPr lang="uk-UA" sz="3200" b="0" strike="noStrike" spc="-1">
                <a:solidFill>
                  <a:srgbClr val="EBF1DE"/>
                </a:solidFill>
                <a:latin typeface="Calibri"/>
              </a:rPr>
              <a:t>В).І мене в сім</a:t>
            </a:r>
            <a:r>
              <a:rPr lang="ru-RU" sz="3200" b="0" strike="noStrike" spc="-1">
                <a:solidFill>
                  <a:srgbClr val="EBF1DE"/>
                </a:solidFill>
                <a:latin typeface="Calibri"/>
              </a:rPr>
              <a:t>’</a:t>
            </a:r>
            <a:r>
              <a:rPr lang="uk-UA" sz="3200" b="0" strike="noStrike" spc="-1">
                <a:solidFill>
                  <a:srgbClr val="EBF1DE"/>
                </a:solidFill>
                <a:latin typeface="Calibri"/>
              </a:rPr>
              <a:t>ї великій, в сім</a:t>
            </a:r>
            <a:r>
              <a:rPr lang="ru-RU" sz="3200" b="0" strike="noStrike" spc="-1">
                <a:solidFill>
                  <a:srgbClr val="EBF1DE"/>
                </a:solidFill>
                <a:latin typeface="Calibri"/>
              </a:rPr>
              <a:t>’ї вольній , новій, не забудьте пом’янути незлим, тихим словом.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952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з української мови на тему: « Вшановуємо Великого  Кобзаря».2 клас. </dc:title>
  <dc:subject/>
  <dc:creator>user</dc:creator>
  <dc:description/>
  <cp:lastModifiedBy>sluvkaoksana@gmail.com</cp:lastModifiedBy>
  <cp:revision>54</cp:revision>
  <dcterms:created xsi:type="dcterms:W3CDTF">2017-03-08T16:50:31Z</dcterms:created>
  <dcterms:modified xsi:type="dcterms:W3CDTF">2021-12-29T07:45:34Z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23</vt:i4>
  </property>
</Properties>
</file>