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  <p:sldId id="288" r:id="rId5"/>
    <p:sldId id="297" r:id="rId6"/>
    <p:sldId id="294" r:id="rId7"/>
    <p:sldId id="298" r:id="rId8"/>
    <p:sldId id="299" r:id="rId9"/>
    <p:sldId id="300" r:id="rId10"/>
    <p:sldId id="307" r:id="rId11"/>
    <p:sldId id="301" r:id="rId12"/>
    <p:sldId id="302" r:id="rId13"/>
    <p:sldId id="303" r:id="rId14"/>
    <p:sldId id="304" r:id="rId15"/>
    <p:sldId id="305" r:id="rId16"/>
    <p:sldId id="306" r:id="rId17"/>
    <p:sldId id="30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2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https://urok-ua.com/wp-content/uploads/2017/01/Screenshot_19-5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4531796"/>
            <a:ext cx="572412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chemeClr val="tx2">
                    <a:lumMod val="75000"/>
                  </a:schemeClr>
                </a:solidFill>
                <a:latin typeface="Monotype Corsiva" panose="03010101010201010101" pitchFamily="66" charset="0"/>
                <a:ea typeface="Times New Roman"/>
              </a:rPr>
              <a:t>Марія Морозенко  «Руде цуценятко і різдвяний ангел»</a:t>
            </a:r>
            <a:r>
              <a:rPr lang="uk-UA" sz="3200" dirty="0" smtClean="0">
                <a:solidFill>
                  <a:schemeClr val="tx2">
                    <a:lumMod val="75000"/>
                  </a:schemeClr>
                </a:solidFill>
                <a:latin typeface="Monotype Corsiva" panose="03010101010201010101" pitchFamily="66" charset="0"/>
                <a:ea typeface="Times New Roman"/>
              </a:rPr>
              <a:t> (продовження)</a:t>
            </a:r>
          </a:p>
          <a:p>
            <a:pPr algn="ctr"/>
            <a:endParaRPr lang="ru-RU" sz="3200" b="1" dirty="0"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84168" y="5731535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Розробила</a:t>
            </a:r>
            <a:r>
              <a:rPr lang="ru-RU" dirty="0"/>
              <a:t>:</a:t>
            </a:r>
          </a:p>
          <a:p>
            <a:r>
              <a:rPr lang="ru-RU" dirty="0" err="1"/>
              <a:t>вчитель</a:t>
            </a:r>
            <a:r>
              <a:rPr lang="ru-RU" dirty="0"/>
              <a:t> </a:t>
            </a:r>
            <a:r>
              <a:rPr lang="ru-RU" dirty="0" err="1"/>
              <a:t>початкових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endParaRPr lang="ru-RU" dirty="0"/>
          </a:p>
          <a:p>
            <a:r>
              <a:rPr lang="ru-RU" dirty="0"/>
              <a:t>Галина ФЕДИШИН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01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836296"/>
            <a:ext cx="7128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</a:p>
          <a:p>
            <a:endParaRPr lang="uk-UA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36405"/>
            <a:ext cx="7092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b="1" dirty="0">
                <a:solidFill>
                  <a:prstClr val="black"/>
                </a:solidFill>
              </a:rPr>
              <a:t>Робота з</a:t>
            </a:r>
            <a:r>
              <a:rPr lang="ru-RU" sz="2800" b="1" dirty="0">
                <a:solidFill>
                  <a:prstClr val="black"/>
                </a:solidFill>
              </a:rPr>
              <a:t> текстом </a:t>
            </a:r>
            <a:r>
              <a:rPr lang="uk-UA" sz="2800" b="1" dirty="0">
                <a:solidFill>
                  <a:prstClr val="black"/>
                </a:solidFill>
              </a:rPr>
              <a:t>( </a:t>
            </a:r>
            <a:r>
              <a:rPr lang="uk-UA" sz="2800" b="1" dirty="0" smtClean="0">
                <a:solidFill>
                  <a:prstClr val="black"/>
                </a:solidFill>
              </a:rPr>
              <a:t>читання3 і 4 частин</a:t>
            </a:r>
            <a:r>
              <a:rPr lang="uk-UA" sz="2000" b="1" dirty="0" smtClean="0">
                <a:solidFill>
                  <a:prstClr val="black"/>
                </a:solidFill>
              </a:rPr>
              <a:t>)</a:t>
            </a:r>
          </a:p>
          <a:p>
            <a:pPr lvl="0" algn="ctr"/>
            <a:endParaRPr lang="uk-UA" sz="2000" b="1" dirty="0" smtClean="0">
              <a:solidFill>
                <a:prstClr val="black"/>
              </a:solidFill>
            </a:endParaRP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1.Читання «ланцюжком» третьої частини.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2.Вибіркове читання .</a:t>
            </a:r>
          </a:p>
          <a:p>
            <a:pPr marL="342900" lvl="0" indent="-342900">
              <a:buFontTx/>
              <a:buChar char="-"/>
            </a:pPr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Знайти рядки тексту, в яких розповідається , хто приснився песику. </a:t>
            </a:r>
          </a:p>
          <a:p>
            <a:pPr marL="342900" lvl="0" indent="-342900">
              <a:buFontTx/>
              <a:buChar char="-"/>
            </a:pPr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Як зреагувало цуценя на появу дівчинки.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3.Придумати заголовки до 3 і 4 частин.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4. Гра «Спіткнувся об пеньочок»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5.Знайди початок речення за його кінцем.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6.Знайди кінець речення за початком.</a:t>
            </a:r>
          </a:p>
          <a:p>
            <a:pPr lvl="0"/>
            <a:r>
              <a:rPr lang="uk-UA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7.Словесне малювання.</a:t>
            </a:r>
            <a:endParaRPr lang="uk-UA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uk-UA" sz="2000" b="1" dirty="0">
              <a:solidFill>
                <a:prstClr val="black"/>
              </a:solidFill>
            </a:endParaRPr>
          </a:p>
          <a:p>
            <a:pPr lvl="0" algn="ctr"/>
            <a:endParaRPr lang="uk-UA" sz="2000" b="1" dirty="0">
              <a:solidFill>
                <a:prstClr val="black"/>
              </a:solidFill>
            </a:endParaRPr>
          </a:p>
          <a:p>
            <a:pPr lvl="0" algn="ctr"/>
            <a:endParaRPr lang="uk-UA" sz="2000" b="1" dirty="0" smtClean="0">
              <a:solidFill>
                <a:prstClr val="black"/>
              </a:solidFill>
            </a:endParaRPr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76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813414"/>
            <a:ext cx="7128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</a:p>
          <a:p>
            <a:endParaRPr lang="uk-UA" dirty="0" smtClean="0"/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200938"/>
            <a:ext cx="4572000" cy="12249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340" lvl="0" algn="ctr">
              <a:lnSpc>
                <a:spcPct val="115000"/>
              </a:lnSpc>
            </a:pPr>
            <a:r>
              <a:rPr lang="uk-UA" sz="3200" b="1" i="1" dirty="0">
                <a:solidFill>
                  <a:srgbClr val="1F497D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 «Стенографіст»</a:t>
            </a:r>
            <a:endParaRPr lang="ru-RU" sz="3200" b="1" i="1" dirty="0">
              <a:solidFill>
                <a:srgbClr val="1F497D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2420888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uk-UA" sz="2800" dirty="0"/>
              <a:t>І </a:t>
            </a:r>
            <a:r>
              <a:rPr lang="uk-UA" sz="2800" dirty="0" err="1"/>
              <a:t>нспдвн</a:t>
            </a:r>
            <a:r>
              <a:rPr lang="uk-UA" sz="2800" dirty="0"/>
              <a:t> </a:t>
            </a:r>
            <a:r>
              <a:rPr lang="uk-UA" sz="2800" dirty="0" err="1"/>
              <a:t>рд</a:t>
            </a:r>
            <a:r>
              <a:rPr lang="uk-UA" sz="2800" dirty="0"/>
              <a:t> </a:t>
            </a:r>
            <a:r>
              <a:rPr lang="uk-UA" sz="2800" dirty="0" err="1"/>
              <a:t>ццнтк</a:t>
            </a:r>
            <a:r>
              <a:rPr lang="uk-UA" sz="2800" dirty="0"/>
              <a:t> </a:t>
            </a:r>
            <a:r>
              <a:rPr lang="uk-UA" sz="2800" dirty="0" err="1"/>
              <a:t>скзл</a:t>
            </a:r>
            <a:r>
              <a:rPr lang="uk-UA" sz="2800" dirty="0"/>
              <a:t> своє </a:t>
            </a:r>
            <a:r>
              <a:rPr lang="uk-UA" sz="2800" dirty="0" err="1"/>
              <a:t>прш</a:t>
            </a:r>
            <a:r>
              <a:rPr lang="uk-UA" sz="2800" dirty="0"/>
              <a:t> «</a:t>
            </a:r>
            <a:r>
              <a:rPr lang="uk-UA" sz="2800" dirty="0" err="1"/>
              <a:t>гв</a:t>
            </a:r>
            <a:r>
              <a:rPr lang="uk-UA" sz="2800" dirty="0"/>
              <a:t>»,</a:t>
            </a:r>
          </a:p>
          <a:p>
            <a:pPr lvl="0"/>
            <a:r>
              <a:rPr lang="uk-UA" sz="2800" dirty="0"/>
              <a:t> що </a:t>
            </a:r>
            <a:r>
              <a:rPr lang="uk-UA" sz="2800" dirty="0" err="1"/>
              <a:t>ознчл</a:t>
            </a:r>
            <a:r>
              <a:rPr lang="uk-UA" sz="2800" dirty="0"/>
              <a:t> «</a:t>
            </a:r>
            <a:r>
              <a:rPr lang="uk-UA" sz="2800" dirty="0" err="1"/>
              <a:t>тк</a:t>
            </a:r>
            <a:r>
              <a:rPr lang="uk-UA" sz="2800" dirty="0"/>
              <a:t>».</a:t>
            </a:r>
          </a:p>
          <a:p>
            <a:pPr lvl="0"/>
            <a:r>
              <a:rPr lang="uk-UA" sz="2800" dirty="0"/>
              <a:t> І </a:t>
            </a:r>
            <a:r>
              <a:rPr lang="uk-UA" sz="2800" dirty="0" err="1"/>
              <a:t>кл</a:t>
            </a:r>
            <a:r>
              <a:rPr lang="uk-UA" sz="2800" dirty="0"/>
              <a:t> це </a:t>
            </a:r>
            <a:r>
              <a:rPr lang="uk-UA" sz="2800" dirty="0" err="1"/>
              <a:t>стлся</a:t>
            </a:r>
            <a:r>
              <a:rPr lang="uk-UA" sz="2800" dirty="0"/>
              <a:t> , </a:t>
            </a:r>
            <a:r>
              <a:rPr lang="uk-UA" sz="2800" dirty="0" err="1"/>
              <a:t>чдвй</a:t>
            </a:r>
            <a:r>
              <a:rPr lang="uk-UA" sz="2800" dirty="0"/>
              <a:t> </a:t>
            </a:r>
            <a:r>
              <a:rPr lang="uk-UA" sz="2800" dirty="0" err="1"/>
              <a:t>рздвнй</a:t>
            </a:r>
            <a:r>
              <a:rPr lang="uk-UA" sz="2800" dirty="0"/>
              <a:t> </a:t>
            </a:r>
            <a:r>
              <a:rPr lang="uk-UA" sz="2800" dirty="0" err="1"/>
              <a:t>англ</a:t>
            </a:r>
            <a:r>
              <a:rPr lang="uk-UA" sz="2800" dirty="0"/>
              <a:t> із </a:t>
            </a:r>
            <a:r>
              <a:rPr lang="uk-UA" sz="2800" dirty="0" err="1"/>
              <a:t>тннькми</a:t>
            </a:r>
            <a:r>
              <a:rPr lang="uk-UA" sz="2800" dirty="0"/>
              <a:t> </a:t>
            </a:r>
          </a:p>
          <a:p>
            <a:pPr lvl="0"/>
            <a:r>
              <a:rPr lang="uk-UA" sz="2800" dirty="0" err="1"/>
              <a:t>крльцям</a:t>
            </a:r>
            <a:r>
              <a:rPr lang="uk-UA" sz="2800" dirty="0"/>
              <a:t> та </a:t>
            </a:r>
            <a:r>
              <a:rPr lang="uk-UA" sz="2800" dirty="0" err="1"/>
              <a:t>лгднми</a:t>
            </a:r>
            <a:r>
              <a:rPr lang="uk-UA" sz="2800" dirty="0"/>
              <a:t> </a:t>
            </a:r>
            <a:r>
              <a:rPr lang="uk-UA" sz="2800" dirty="0" err="1"/>
              <a:t>очнтми</a:t>
            </a:r>
            <a:r>
              <a:rPr lang="uk-UA" sz="2800" dirty="0"/>
              <a:t>  </a:t>
            </a:r>
            <a:r>
              <a:rPr lang="uk-UA" sz="2800" dirty="0" err="1"/>
              <a:t>всл</a:t>
            </a:r>
            <a:r>
              <a:rPr lang="uk-UA" sz="2800" dirty="0"/>
              <a:t> </a:t>
            </a:r>
            <a:r>
              <a:rPr lang="uk-UA" sz="2800" dirty="0" err="1" smtClean="0"/>
              <a:t>закржляв</a:t>
            </a:r>
            <a:r>
              <a:rPr lang="uk-UA" sz="2800" dirty="0" smtClean="0"/>
              <a:t> </a:t>
            </a:r>
            <a:r>
              <a:rPr lang="uk-UA" sz="2800" dirty="0"/>
              <a:t>над </a:t>
            </a:r>
            <a:r>
              <a:rPr lang="uk-UA" sz="2800" dirty="0" smtClean="0"/>
              <a:t>нм.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78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882298"/>
            <a:ext cx="7128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</a:p>
          <a:p>
            <a:endParaRPr lang="uk-UA" dirty="0" smtClean="0"/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63688" y="374467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i="1" dirty="0" err="1" smtClean="0"/>
              <a:t>Сенкан</a:t>
            </a:r>
            <a:endParaRPr lang="uk-UA" sz="4000" i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755577" y="1282408"/>
            <a:ext cx="80648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3200" dirty="0" smtClean="0">
                <a:solidFill>
                  <a:prstClr val="black"/>
                </a:solidFill>
              </a:rPr>
              <a:t>1.Тема</a:t>
            </a:r>
          </a:p>
          <a:p>
            <a:pPr lvl="0"/>
            <a:r>
              <a:rPr lang="uk-UA" sz="3200" dirty="0" smtClean="0">
                <a:solidFill>
                  <a:prstClr val="black"/>
                </a:solidFill>
              </a:rPr>
              <a:t>2.Опис теми (два прикметника).</a:t>
            </a:r>
          </a:p>
          <a:p>
            <a:pPr lvl="0"/>
            <a:r>
              <a:rPr lang="uk-UA" sz="3200" dirty="0" smtClean="0">
                <a:solidFill>
                  <a:prstClr val="black"/>
                </a:solidFill>
              </a:rPr>
              <a:t>3.Називає </a:t>
            </a:r>
            <a:r>
              <a:rPr lang="uk-UA" sz="3200" dirty="0">
                <a:solidFill>
                  <a:prstClr val="black"/>
                </a:solidFill>
              </a:rPr>
              <a:t>дію (три дієслова).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4.Фраза, яка висловлює ставлення до теми, </a:t>
            </a:r>
          </a:p>
          <a:p>
            <a:pPr lvl="0"/>
            <a:r>
              <a:rPr lang="uk-UA" sz="3200" dirty="0" smtClean="0">
                <a:solidFill>
                  <a:prstClr val="black"/>
                </a:solidFill>
              </a:rPr>
              <a:t>почуття</a:t>
            </a:r>
            <a:r>
              <a:rPr lang="uk-UA" sz="32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5.Одне слово – синонім до слова , ніби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 висновок.</a:t>
            </a: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4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813414"/>
            <a:ext cx="7128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</a:p>
          <a:p>
            <a:endParaRPr lang="uk-UA" dirty="0" smtClean="0"/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771800" y="620688"/>
            <a:ext cx="48245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i="1" dirty="0" err="1" smtClean="0"/>
              <a:t>Сенкан</a:t>
            </a:r>
            <a:r>
              <a:rPr lang="uk-UA" sz="4000" i="1" dirty="0" smtClean="0"/>
              <a:t> </a:t>
            </a:r>
          </a:p>
          <a:p>
            <a:pPr algn="ctr"/>
            <a:r>
              <a:rPr lang="uk-UA" sz="3600" i="1" dirty="0" smtClean="0"/>
              <a:t>(Робота в парах)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2204864"/>
            <a:ext cx="5832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3200" dirty="0">
                <a:solidFill>
                  <a:prstClr val="black"/>
                </a:solidFill>
              </a:rPr>
              <a:t>1.Цуценя.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2.Руденьке , маленьке.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3.Злякалося,скавуліло, плакало.</a:t>
            </a:r>
          </a:p>
          <a:p>
            <a:pPr lvl="0"/>
            <a:r>
              <a:rPr lang="uk-UA" sz="3200" dirty="0">
                <a:solidFill>
                  <a:prstClr val="black"/>
                </a:solidFill>
              </a:rPr>
              <a:t>4.Собака – вірний друг людини.</a:t>
            </a:r>
          </a:p>
          <a:p>
            <a:pPr lvl="0"/>
            <a:r>
              <a:rPr lang="uk-UA" sz="3200" dirty="0" smtClean="0">
                <a:solidFill>
                  <a:prstClr val="black"/>
                </a:solidFill>
              </a:rPr>
              <a:t>5.Сторож.</a:t>
            </a:r>
            <a:endParaRPr lang="uk-UA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82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813414"/>
            <a:ext cx="7128792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Інтерактивний метод «</a:t>
            </a:r>
            <a:r>
              <a:rPr lang="uk-UA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Фішбоун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Screenshot_19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695" y="2204864"/>
            <a:ext cx="65817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51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813414"/>
            <a:ext cx="7128792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Інтерактивний метод «</a:t>
            </a:r>
            <a:r>
              <a:rPr lang="uk-UA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Фішбоун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1664783"/>
            <a:ext cx="4572000" cy="3790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340" lvl="0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80340" lvl="0"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Багато безпритульних тварин.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lvl="0">
              <a:lnSpc>
                <a:spcPct val="115000"/>
              </a:lnSpc>
            </a:pP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Причина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Небажання утримувати тварину.</a:t>
            </a:r>
          </a:p>
          <a:p>
            <a:pPr lvl="0">
              <a:lnSpc>
                <a:spcPct val="115000"/>
              </a:lnSpc>
            </a:pPr>
            <a:r>
              <a:rPr lang="uk-UA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2.Люди не люблять тварин.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lvl="0"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що говорять про цю проблему: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Руде </a:t>
            </a:r>
            <a:r>
              <a:rPr lang="uk-UA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цуценятко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плакало, сумувало.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Цуценятко залишилося саме-самісіньке.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lvl="0"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</a:t>
            </a:r>
            <a:r>
              <a:rPr lang="uk-UA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потрібно піклуватися  про тварин.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4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908720"/>
            <a:ext cx="66967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Рефлексія</a:t>
            </a:r>
          </a:p>
          <a:p>
            <a:pPr marL="228600"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Чи справдилися ваші очікування?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Що вам найбільше сподобалось?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Що цікавого дізнались?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Що запам’ятали?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65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908720"/>
            <a:ext cx="66967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Домашнє завдання.</a:t>
            </a:r>
          </a:p>
          <a:p>
            <a:pPr marL="228600">
              <a:spcAft>
                <a:spcPts val="0"/>
              </a:spcAft>
            </a:pPr>
            <a:endParaRPr lang="uk-UA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Придумати кінцівку казки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0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39752" y="1700808"/>
            <a:ext cx="57241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Девіз уроку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Активним і уважним будь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про кмітливість не </a:t>
            </a:r>
            <a:r>
              <a:rPr lang="uk-UA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забудь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 думай, пробуй і твори!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Увагу й розум прояви.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5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74849" y="1412776"/>
            <a:ext cx="5724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83768" y="1052736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Мотивація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1.Очікування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очікую…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думаю…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вважаю…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мою думку…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дізнаюсь…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навчусь…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764704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Робота над скоромовкою</a:t>
            </a:r>
          </a:p>
          <a:p>
            <a:r>
              <a:rPr lang="uk-UA" sz="3600" dirty="0" smtClean="0"/>
              <a:t>               Гра «Дощик»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780928"/>
            <a:ext cx="552636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Гавкав у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дворі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 Пушок,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Не на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кицю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 – на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сніжок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,</a:t>
            </a:r>
          </a:p>
          <a:p>
            <a:pPr lvl="0"/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Бо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сніжок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</a:rPr>
              <a:t>холодним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 пухом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</a:rPr>
              <a:t>Впав на носик і на </a:t>
            </a:r>
            <a:r>
              <a:rPr lang="ru-RU" sz="3600" dirty="0" err="1">
                <a:solidFill>
                  <a:prstClr val="black"/>
                </a:solidFill>
                <a:latin typeface="Arial" panose="020B0604020202020204" pitchFamily="34" charset="0"/>
              </a:rPr>
              <a:t>вухо</a:t>
            </a:r>
            <a:r>
              <a:rPr lang="ru-RU" sz="4000" dirty="0">
                <a:solidFill>
                  <a:srgbClr val="464646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883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764704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Робота над</a:t>
            </a:r>
            <a:r>
              <a:rPr lang="en-US" sz="3600" dirty="0" smtClean="0"/>
              <a:t> </a:t>
            </a:r>
            <a:r>
              <a:rPr lang="uk-UA" sz="3600" dirty="0" err="1" smtClean="0"/>
              <a:t>прислів</a:t>
            </a:r>
            <a:r>
              <a:rPr lang="en-US" sz="3600" dirty="0" smtClean="0"/>
              <a:t>’</a:t>
            </a:r>
            <a:r>
              <a:rPr lang="uk-UA" sz="3600" dirty="0" smtClean="0"/>
              <a:t>ям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75668" y="2492896"/>
            <a:ext cx="848138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open sans"/>
              </a:rPr>
              <a:t> 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За добро жди добра, за худо </a:t>
            </a:r>
            <a:r>
              <a:rPr lang="ru-RU" sz="3200" dirty="0" smtClean="0">
                <a:solidFill>
                  <a:srgbClr val="000000"/>
                </a:solidFill>
                <a:latin typeface="open sans"/>
              </a:rPr>
              <a:t>лиха.</a:t>
            </a:r>
          </a:p>
          <a:p>
            <a:endParaRPr lang="ru-RU" sz="3200" dirty="0" smtClean="0">
              <a:solidFill>
                <a:srgbClr val="000000"/>
              </a:solidFill>
              <a:latin typeface="open sans"/>
            </a:endParaRPr>
          </a:p>
          <a:p>
            <a:r>
              <a:rPr lang="uk-UA" sz="3200" dirty="0" smtClean="0">
                <a:solidFill>
                  <a:srgbClr val="000000"/>
                </a:solidFill>
                <a:latin typeface="open sans"/>
              </a:rPr>
              <a:t>Складання асоціативного куща до слова        «добро»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79720" y="2736334"/>
            <a:ext cx="248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uk-UA" dirty="0">
              <a:solidFill>
                <a:srgbClr val="000000"/>
              </a:solidFill>
              <a:latin typeface="open san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7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00192" y="2364115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добро</a:t>
            </a:r>
            <a:endParaRPr lang="ru-RU" sz="2800" dirty="0"/>
          </a:p>
        </p:txBody>
      </p:sp>
      <p:sp>
        <p:nvSpPr>
          <p:cNvPr id="5" name="Овал 4"/>
          <p:cNvSpPr/>
          <p:nvPr/>
        </p:nvSpPr>
        <p:spPr>
          <a:xfrm>
            <a:off x="5808588" y="626105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милосердя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746676" y="433372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</a:t>
            </a:r>
            <a:r>
              <a:rPr lang="uk-UA" dirty="0" smtClean="0"/>
              <a:t>півчуття 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1520" y="3356992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допомога</a:t>
            </a:r>
          </a:p>
        </p:txBody>
      </p:sp>
      <p:sp>
        <p:nvSpPr>
          <p:cNvPr id="8" name="Овал 7"/>
          <p:cNvSpPr/>
          <p:nvPr/>
        </p:nvSpPr>
        <p:spPr>
          <a:xfrm>
            <a:off x="6444208" y="3329465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любов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347864" y="4869160"/>
            <a:ext cx="2592288" cy="1726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піклування</a:t>
            </a:r>
            <a:endParaRPr lang="ru-RU" sz="2000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5461627" y="2230290"/>
            <a:ext cx="489204" cy="244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5838366" y="3582370"/>
            <a:ext cx="489204" cy="244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flipV="1">
            <a:off x="3200192" y="2277993"/>
            <a:ext cx="315272" cy="342021"/>
          </a:xfrm>
          <a:prstGeom prst="downArrow">
            <a:avLst>
              <a:gd name="adj1" fmla="val 2170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4534890" y="429485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 flipV="1">
            <a:off x="2889694" y="3717031"/>
            <a:ext cx="423321" cy="2049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10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908720"/>
            <a:ext cx="71287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Перевірка домашнього завдання</a:t>
            </a:r>
          </a:p>
          <a:p>
            <a:pPr algn="ctr"/>
            <a:r>
              <a:rPr lang="uk-UA" sz="2800" dirty="0" smtClean="0"/>
              <a:t>Тест</a:t>
            </a:r>
          </a:p>
          <a:p>
            <a:r>
              <a:rPr lang="uk-UA" b="1" dirty="0" smtClean="0"/>
              <a:t>1.Автор казки «Руде цуценятко і різдвяний ангел:</a:t>
            </a:r>
          </a:p>
          <a:p>
            <a:r>
              <a:rPr lang="uk-UA" dirty="0" smtClean="0"/>
              <a:t>а)Ольга Морозова;</a:t>
            </a:r>
          </a:p>
          <a:p>
            <a:r>
              <a:rPr lang="uk-UA" dirty="0" smtClean="0"/>
              <a:t>б)Марія Морозенко.</a:t>
            </a:r>
          </a:p>
          <a:p>
            <a:r>
              <a:rPr lang="uk-UA" b="1" dirty="0" smtClean="0"/>
              <a:t>2.Руде цуценятко з</a:t>
            </a:r>
            <a:r>
              <a:rPr lang="en-US" b="1" dirty="0" smtClean="0"/>
              <a:t>’</a:t>
            </a:r>
            <a:r>
              <a:rPr lang="uk-UA" b="1" dirty="0" smtClean="0"/>
              <a:t>явилося перед :</a:t>
            </a:r>
          </a:p>
          <a:p>
            <a:r>
              <a:rPr lang="uk-UA" dirty="0" smtClean="0"/>
              <a:t>а)Новим роком;</a:t>
            </a:r>
          </a:p>
          <a:p>
            <a:r>
              <a:rPr lang="uk-UA" dirty="0" smtClean="0"/>
              <a:t>б)Різдвом.</a:t>
            </a:r>
          </a:p>
          <a:p>
            <a:r>
              <a:rPr lang="uk-UA" b="1" dirty="0" smtClean="0"/>
              <a:t>3.Йому приснився:</a:t>
            </a:r>
          </a:p>
          <a:p>
            <a:r>
              <a:rPr lang="uk-UA" dirty="0" smtClean="0"/>
              <a:t>а)ангел;</a:t>
            </a:r>
          </a:p>
          <a:p>
            <a:r>
              <a:rPr lang="uk-UA" dirty="0" smtClean="0"/>
              <a:t>б)смачний сніданок.</a:t>
            </a:r>
          </a:p>
          <a:p>
            <a:r>
              <a:rPr lang="uk-UA" b="1" dirty="0" smtClean="0"/>
              <a:t>4.Господар був:</a:t>
            </a:r>
          </a:p>
          <a:p>
            <a:r>
              <a:rPr lang="uk-UA" dirty="0" smtClean="0"/>
              <a:t>а) доброю людиною;</a:t>
            </a:r>
          </a:p>
          <a:p>
            <a:r>
              <a:rPr lang="uk-UA" dirty="0" smtClean="0"/>
              <a:t>б) злою.</a:t>
            </a:r>
          </a:p>
          <a:p>
            <a:r>
              <a:rPr lang="uk-UA" b="1" dirty="0"/>
              <a:t>5</a:t>
            </a:r>
            <a:r>
              <a:rPr lang="uk-UA" b="1" dirty="0" smtClean="0"/>
              <a:t>.Господар цуценяти:</a:t>
            </a:r>
          </a:p>
          <a:p>
            <a:r>
              <a:rPr lang="uk-UA" dirty="0" smtClean="0"/>
              <a:t>а)милувався ним;</a:t>
            </a:r>
          </a:p>
          <a:p>
            <a:r>
              <a:rPr lang="uk-UA" dirty="0" smtClean="0"/>
              <a:t>б)кричав.</a:t>
            </a:r>
          </a:p>
          <a:p>
            <a:r>
              <a:rPr lang="uk-UA" b="1" dirty="0" smtClean="0"/>
              <a:t>5.Песика викинув:</a:t>
            </a:r>
          </a:p>
          <a:p>
            <a:r>
              <a:rPr lang="uk-UA" dirty="0" smtClean="0"/>
              <a:t>а)у сніг;</a:t>
            </a:r>
          </a:p>
          <a:p>
            <a:r>
              <a:rPr lang="uk-UA" dirty="0" smtClean="0"/>
              <a:t>б)залишив на сходах.</a:t>
            </a:r>
          </a:p>
        </p:txBody>
      </p:sp>
    </p:spTree>
    <p:extLst>
      <p:ext uri="{BB962C8B-B14F-4D97-AF65-F5344CB8AC3E}">
        <p14:creationId xmlns:p14="http://schemas.microsoft.com/office/powerpoint/2010/main" val="110574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908720"/>
            <a:ext cx="712879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  <a:r>
              <a:rPr lang="uk-UA" sz="2800" b="1" dirty="0" smtClean="0"/>
              <a:t>Словникова робота</a:t>
            </a:r>
          </a:p>
          <a:p>
            <a:endParaRPr lang="uk-UA" sz="2800" b="1" dirty="0" smtClean="0"/>
          </a:p>
          <a:p>
            <a:r>
              <a:rPr lang="uk-UA" sz="2800" dirty="0" smtClean="0"/>
              <a:t>кумедний            пестила</a:t>
            </a:r>
          </a:p>
          <a:p>
            <a:r>
              <a:rPr lang="uk-UA" sz="2800" dirty="0"/>
              <a:t>з</a:t>
            </a:r>
            <a:r>
              <a:rPr lang="uk-UA" sz="2800" dirty="0" smtClean="0"/>
              <a:t>акудлана            ображено</a:t>
            </a:r>
          </a:p>
          <a:p>
            <a:r>
              <a:rPr lang="uk-UA" sz="2800" dirty="0"/>
              <a:t>з</a:t>
            </a:r>
            <a:r>
              <a:rPr lang="uk-UA" sz="2800" dirty="0" smtClean="0"/>
              <a:t>аскавчало          бракований</a:t>
            </a:r>
          </a:p>
          <a:p>
            <a:pPr lvl="0"/>
            <a:r>
              <a:rPr lang="uk-UA" sz="2800" dirty="0"/>
              <a:t>п</a:t>
            </a:r>
            <a:r>
              <a:rPr lang="uk-UA" sz="2800" dirty="0" smtClean="0"/>
              <a:t>ереполошена   </a:t>
            </a:r>
            <a:r>
              <a:rPr lang="uk-UA" sz="2800" dirty="0" smtClean="0">
                <a:solidFill>
                  <a:prstClr val="black"/>
                </a:solidFill>
              </a:rPr>
              <a:t>скавулів</a:t>
            </a:r>
          </a:p>
          <a:p>
            <a:pPr lvl="0"/>
            <a:endParaRPr lang="uk-UA" sz="2800" dirty="0">
              <a:solidFill>
                <a:prstClr val="black"/>
              </a:solidFill>
            </a:endParaRPr>
          </a:p>
          <a:p>
            <a:pPr lvl="0"/>
            <a:endParaRPr lang="uk-UA" sz="2800" dirty="0" smtClean="0">
              <a:solidFill>
                <a:prstClr val="black"/>
              </a:solidFill>
            </a:endParaRPr>
          </a:p>
          <a:p>
            <a:pPr lvl="0"/>
            <a:r>
              <a:rPr lang="uk-UA" sz="2800" dirty="0" smtClean="0">
                <a:solidFill>
                  <a:prstClr val="black"/>
                </a:solidFill>
              </a:rPr>
              <a:t>1.Пояснити значення слів.</a:t>
            </a:r>
          </a:p>
          <a:p>
            <a:pPr lvl="0"/>
            <a:r>
              <a:rPr lang="uk-UA" sz="2800" dirty="0" smtClean="0">
                <a:solidFill>
                  <a:prstClr val="black"/>
                </a:solidFill>
              </a:rPr>
              <a:t>2.Дібрати синоніми.</a:t>
            </a:r>
            <a:endParaRPr lang="uk-UA" sz="2800" dirty="0">
              <a:solidFill>
                <a:prstClr val="black"/>
              </a:solidFill>
            </a:endParaRPr>
          </a:p>
          <a:p>
            <a:endParaRPr lang="uk-UA" sz="2800" dirty="0" smtClean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0312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836296"/>
            <a:ext cx="71287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               </a:t>
            </a:r>
          </a:p>
          <a:p>
            <a:endParaRPr lang="uk-UA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836296"/>
            <a:ext cx="54360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b="1" dirty="0">
                <a:solidFill>
                  <a:prstClr val="black"/>
                </a:solidFill>
              </a:rPr>
              <a:t>Робота з</a:t>
            </a:r>
            <a:r>
              <a:rPr lang="ru-RU" sz="2800" b="1" dirty="0">
                <a:solidFill>
                  <a:prstClr val="black"/>
                </a:solidFill>
              </a:rPr>
              <a:t> текстом </a:t>
            </a:r>
            <a:r>
              <a:rPr lang="uk-UA" sz="2800" b="1" dirty="0">
                <a:solidFill>
                  <a:prstClr val="black"/>
                </a:solidFill>
              </a:rPr>
              <a:t>( </a:t>
            </a:r>
            <a:r>
              <a:rPr lang="uk-UA" sz="2800" b="1" dirty="0" smtClean="0">
                <a:solidFill>
                  <a:prstClr val="black"/>
                </a:solidFill>
              </a:rPr>
              <a:t>читання3 і 4 частин</a:t>
            </a:r>
            <a:r>
              <a:rPr lang="uk-UA" sz="2000" b="1" dirty="0" smtClean="0">
                <a:solidFill>
                  <a:prstClr val="black"/>
                </a:solidFill>
              </a:rPr>
              <a:t>)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6" name="AutoShape 4" descr="Фотографії цуценят вчать мозок людини більше любити - КОРД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Picture 2" descr="Ангелы - Живопись - OLX.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492896"/>
            <a:ext cx="3391545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064" y="4297458"/>
            <a:ext cx="3889585" cy="256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2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420</Words>
  <Application>Microsoft Office PowerPoint</Application>
  <PresentationFormat>Экран (4:3)</PresentationFormat>
  <Paragraphs>126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sluvkaoksana@gmail.com</cp:lastModifiedBy>
  <cp:revision>59</cp:revision>
  <dcterms:created xsi:type="dcterms:W3CDTF">2020-12-06T11:47:44Z</dcterms:created>
  <dcterms:modified xsi:type="dcterms:W3CDTF">2021-12-28T18:17:24Z</dcterms:modified>
</cp:coreProperties>
</file>